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302" r:id="rId2"/>
    <p:sldId id="259" r:id="rId3"/>
    <p:sldId id="261" r:id="rId4"/>
    <p:sldId id="262" r:id="rId5"/>
    <p:sldId id="263" r:id="rId6"/>
    <p:sldId id="264" r:id="rId7"/>
    <p:sldId id="303" r:id="rId8"/>
    <p:sldId id="265" r:id="rId9"/>
    <p:sldId id="308" r:id="rId10"/>
    <p:sldId id="267" r:id="rId11"/>
    <p:sldId id="268" r:id="rId12"/>
    <p:sldId id="310" r:id="rId13"/>
    <p:sldId id="305" r:id="rId14"/>
    <p:sldId id="306" r:id="rId15"/>
    <p:sldId id="269" r:id="rId16"/>
    <p:sldId id="309" r:id="rId17"/>
    <p:sldId id="311" r:id="rId18"/>
    <p:sldId id="304" r:id="rId19"/>
    <p:sldId id="312" r:id="rId20"/>
    <p:sldId id="270" r:id="rId21"/>
    <p:sldId id="313" r:id="rId22"/>
    <p:sldId id="271" r:id="rId23"/>
    <p:sldId id="314" r:id="rId24"/>
    <p:sldId id="273" r:id="rId25"/>
    <p:sldId id="274" r:id="rId26"/>
    <p:sldId id="275" r:id="rId27"/>
    <p:sldId id="276" r:id="rId28"/>
    <p:sldId id="277" r:id="rId29"/>
    <p:sldId id="278" r:id="rId30"/>
    <p:sldId id="279" r:id="rId31"/>
    <p:sldId id="280" r:id="rId32"/>
    <p:sldId id="315" r:id="rId33"/>
    <p:sldId id="319" r:id="rId34"/>
    <p:sldId id="316" r:id="rId35"/>
    <p:sldId id="281" r:id="rId36"/>
    <p:sldId id="282" r:id="rId37"/>
    <p:sldId id="332" r:id="rId38"/>
    <p:sldId id="283" r:id="rId39"/>
    <p:sldId id="320" r:id="rId40"/>
    <p:sldId id="285" r:id="rId41"/>
    <p:sldId id="286" r:id="rId42"/>
    <p:sldId id="321" r:id="rId43"/>
    <p:sldId id="289" r:id="rId44"/>
    <p:sldId id="293" r:id="rId45"/>
    <p:sldId id="333" r:id="rId46"/>
    <p:sldId id="295" r:id="rId47"/>
    <p:sldId id="322" r:id="rId48"/>
    <p:sldId id="323" r:id="rId49"/>
    <p:sldId id="339" r:id="rId50"/>
    <p:sldId id="324" r:id="rId51"/>
    <p:sldId id="325" r:id="rId52"/>
    <p:sldId id="326" r:id="rId53"/>
    <p:sldId id="327" r:id="rId54"/>
    <p:sldId id="328" r:id="rId55"/>
    <p:sldId id="296" r:id="rId56"/>
    <p:sldId id="329" r:id="rId57"/>
    <p:sldId id="298" r:id="rId58"/>
    <p:sldId id="299" r:id="rId59"/>
    <p:sldId id="300" r:id="rId60"/>
    <p:sldId id="301" r:id="rId61"/>
    <p:sldId id="330" r:id="rId62"/>
    <p:sldId id="331" r:id="rId63"/>
  </p:sldIdLst>
  <p:sldSz cx="9144000" cy="6858000" type="screen4x3"/>
  <p:notesSz cx="7315200" cy="9601200"/>
  <p:custDataLst>
    <p:tags r:id="rId6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239" autoAdjust="0"/>
  </p:normalViewPr>
  <p:slideViewPr>
    <p:cSldViewPr>
      <p:cViewPr varScale="1">
        <p:scale>
          <a:sx n="91" d="100"/>
          <a:sy n="91" d="100"/>
        </p:scale>
        <p:origin x="-1578"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p:scale>
          <a:sx n="130" d="100"/>
          <a:sy n="130" d="100"/>
        </p:scale>
        <p:origin x="-1992" y="258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6" name="Straight Connector 5"/>
          <p:cNvCxnSpPr/>
          <p:nvPr/>
        </p:nvCxnSpPr>
        <p:spPr>
          <a:xfrm>
            <a:off x="609600" y="9220200"/>
            <a:ext cx="609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382488"/>
            <a:ext cx="609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228600"/>
            <a:ext cx="6096000" cy="153888"/>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i="1"/>
              <a:t>Module 2 </a:t>
            </a:r>
            <a:r>
              <a:rPr lang="en-US" sz="1000" i="1" dirty="0"/>
              <a:t>				   	           Participant Handout</a:t>
            </a:r>
          </a:p>
        </p:txBody>
      </p:sp>
      <p:sp>
        <p:nvSpPr>
          <p:cNvPr id="9" name="TextBox 8"/>
          <p:cNvSpPr txBox="1"/>
          <p:nvPr/>
        </p:nvSpPr>
        <p:spPr>
          <a:xfrm>
            <a:off x="609600" y="9208008"/>
            <a:ext cx="6096000" cy="230088"/>
          </a:xfrm>
          <a:prstGeom prst="rect">
            <a:avLst/>
          </a:prstGeom>
          <a:noFill/>
        </p:spPr>
        <p:txBody>
          <a:bodyPr wrap="square" lIns="0" tIns="0" rIns="0" bIns="0" rtlCol="0" anchor="ctr" anchorCtr="0">
            <a:noAutofit/>
          </a:bodyPr>
          <a:lstStyle/>
          <a:p>
            <a:r>
              <a:rPr lang="en-US" sz="1000" i="1" dirty="0"/>
              <a:t>Strategies for Utility Owner Participation	  		                     </a:t>
            </a:r>
            <a:r>
              <a:rPr lang="en-US" sz="1000" i="1" dirty="0" err="1"/>
              <a:t>TxDOT</a:t>
            </a:r>
            <a:r>
              <a:rPr lang="en-US" sz="1000" i="1" dirty="0"/>
              <a:t> 08/12</a:t>
            </a:r>
          </a:p>
        </p:txBody>
      </p:sp>
    </p:spTree>
    <p:extLst>
      <p:ext uri="{BB962C8B-B14F-4D97-AF65-F5344CB8AC3E}">
        <p14:creationId xmlns:p14="http://schemas.microsoft.com/office/powerpoint/2010/main" val="19077469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609600" y="9220200"/>
            <a:ext cx="609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09600" y="382488"/>
            <a:ext cx="609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51" name="Rectangle 7"/>
          <p:cNvSpPr>
            <a:spLocks noGrp="1" noChangeArrowheads="1"/>
          </p:cNvSpPr>
          <p:nvPr>
            <p:ph type="sldNum" sz="quarter" idx="5"/>
          </p:nvPr>
        </p:nvSpPr>
        <p:spPr bwMode="auto">
          <a:xfrm>
            <a:off x="609599" y="9066312"/>
            <a:ext cx="609600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ctr">
              <a:defRPr sz="1000" i="1">
                <a:solidFill>
                  <a:schemeClr val="tx1"/>
                </a:solidFill>
              </a:defRPr>
            </a:lvl1pPr>
          </a:lstStyle>
          <a:p>
            <a:fld id="{9E9BEA41-7BA6-4006-80B7-C5C1EB3D1852}" type="slidenum">
              <a:rPr lang="en-US" smtClean="0"/>
              <a:pPr/>
              <a:t>‹#›</a:t>
            </a:fld>
            <a:endParaRPr lang="en-US" dirty="0"/>
          </a:p>
        </p:txBody>
      </p:sp>
      <p:sp>
        <p:nvSpPr>
          <p:cNvPr id="2" name="TextBox 1"/>
          <p:cNvSpPr txBox="1"/>
          <p:nvPr/>
        </p:nvSpPr>
        <p:spPr>
          <a:xfrm>
            <a:off x="609600" y="228600"/>
            <a:ext cx="6096000" cy="153888"/>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i="1" dirty="0"/>
              <a:t>Module 1 				   	                Presenter Notes</a:t>
            </a:r>
          </a:p>
        </p:txBody>
      </p:sp>
      <p:sp>
        <p:nvSpPr>
          <p:cNvPr id="9" name="TextBox 8"/>
          <p:cNvSpPr txBox="1"/>
          <p:nvPr/>
        </p:nvSpPr>
        <p:spPr>
          <a:xfrm>
            <a:off x="609600" y="9208008"/>
            <a:ext cx="6096000" cy="230088"/>
          </a:xfrm>
          <a:prstGeom prst="rect">
            <a:avLst/>
          </a:prstGeom>
          <a:noFill/>
        </p:spPr>
        <p:txBody>
          <a:bodyPr wrap="square" lIns="0" tIns="0" rIns="0" bIns="0" rtlCol="0" anchor="ctr" anchorCtr="0">
            <a:noAutofit/>
          </a:bodyPr>
          <a:lstStyle/>
          <a:p>
            <a:r>
              <a:rPr lang="en-US" sz="1000" i="1" dirty="0"/>
              <a:t>Strategies for Utility Owner Participation	  		                     </a:t>
            </a:r>
            <a:r>
              <a:rPr lang="en-US" sz="1000" i="1" dirty="0" err="1"/>
              <a:t>TxDOT</a:t>
            </a:r>
            <a:r>
              <a:rPr lang="en-US" sz="1000" i="1" dirty="0"/>
              <a:t> 08/12</a:t>
            </a:r>
          </a:p>
        </p:txBody>
      </p:sp>
    </p:spTree>
    <p:extLst>
      <p:ext uri="{BB962C8B-B14F-4D97-AF65-F5344CB8AC3E}">
        <p14:creationId xmlns:p14="http://schemas.microsoft.com/office/powerpoint/2010/main" val="1575790025"/>
      </p:ext>
    </p:extLst>
  </p:cSld>
  <p:clrMap bg1="lt1" tx1="dk1" bg2="lt2" tx2="dk2" accent1="accent1" accent2="accent2" accent3="accent3" accent4="accent4" accent5="accent5" accent6="accent6" hlink="hlink" folHlink="folHlink"/>
  <p:hf sldNum="0" hdr="0" ftr="0" dt="0"/>
  <p:notesStyle>
    <a:lvl1pPr algn="l" defTabSz="0" rtl="0" fontAlgn="base">
      <a:spcBef>
        <a:spcPts val="600"/>
      </a:spcBef>
      <a:spcAft>
        <a:spcPct val="0"/>
      </a:spcAft>
      <a:defRPr sz="1200" kern="1200">
        <a:solidFill>
          <a:schemeClr val="tx1"/>
        </a:solidFill>
        <a:latin typeface="Arial" charset="0"/>
        <a:ea typeface="+mn-ea"/>
        <a:cs typeface="+mn-cs"/>
      </a:defRPr>
    </a:lvl1pPr>
    <a:lvl2pPr marL="457200" algn="l" defTabSz="457200" rtl="0" fontAlgn="base">
      <a:spcBef>
        <a:spcPts val="600"/>
      </a:spcBef>
      <a:spcAft>
        <a:spcPct val="0"/>
      </a:spcAft>
      <a:defRPr sz="1200" kern="1200">
        <a:solidFill>
          <a:schemeClr val="tx1"/>
        </a:solidFill>
        <a:latin typeface="Arial" charset="0"/>
        <a:ea typeface="+mn-ea"/>
        <a:cs typeface="+mn-cs"/>
      </a:defRPr>
    </a:lvl2pPr>
    <a:lvl3pPr marL="914400" algn="l" defTabSz="457200" rtl="0" fontAlgn="base">
      <a:spcBef>
        <a:spcPts val="600"/>
      </a:spcBef>
      <a:spcAft>
        <a:spcPct val="0"/>
      </a:spcAft>
      <a:defRPr sz="1200" kern="1200">
        <a:solidFill>
          <a:schemeClr val="tx1"/>
        </a:solidFill>
        <a:latin typeface="Arial" charset="0"/>
        <a:ea typeface="+mn-ea"/>
        <a:cs typeface="+mn-cs"/>
      </a:defRPr>
    </a:lvl3pPr>
    <a:lvl4pPr marL="1371600" algn="l" defTabSz="457200" rtl="0" fontAlgn="base">
      <a:spcBef>
        <a:spcPts val="600"/>
      </a:spcBef>
      <a:spcAft>
        <a:spcPct val="0"/>
      </a:spcAft>
      <a:defRPr sz="1200" kern="1200">
        <a:solidFill>
          <a:schemeClr val="tx1"/>
        </a:solidFill>
        <a:latin typeface="Arial" charset="0"/>
        <a:ea typeface="+mn-ea"/>
        <a:cs typeface="+mn-cs"/>
      </a:defRPr>
    </a:lvl4pPr>
    <a:lvl5pPr marL="1828800" algn="l" defTabSz="457200" rtl="0" fontAlgn="base">
      <a:spcBef>
        <a:spcPts val="6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762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kern="1200" dirty="0">
                <a:solidFill>
                  <a:schemeClr val="tx1"/>
                </a:solidFill>
                <a:effectLst/>
                <a:latin typeface="Arial" pitchFamily="34" charset="0"/>
                <a:ea typeface="+mn-ea"/>
                <a:cs typeface="Arial" pitchFamily="34" charset="0"/>
              </a:rPr>
              <a:t>The Level 1 model provides a high-level view of the entire project development</a:t>
            </a:r>
            <a:r>
              <a:rPr lang="en-US" sz="1200" kern="1200" baseline="0" dirty="0">
                <a:solidFill>
                  <a:schemeClr val="tx1"/>
                </a:solidFill>
                <a:effectLst/>
                <a:latin typeface="Arial" pitchFamily="34" charset="0"/>
                <a:ea typeface="+mn-ea"/>
                <a:cs typeface="Arial" pitchFamily="34" charset="0"/>
              </a:rPr>
              <a:t> and delivery </a:t>
            </a:r>
            <a:r>
              <a:rPr lang="en-US" sz="1200" kern="1200" dirty="0">
                <a:solidFill>
                  <a:schemeClr val="tx1"/>
                </a:solidFill>
                <a:effectLst/>
                <a:latin typeface="Arial" pitchFamily="34" charset="0"/>
                <a:ea typeface="+mn-ea"/>
                <a:cs typeface="Arial" pitchFamily="34" charset="0"/>
              </a:rPr>
              <a:t>process.  The model considers both phases and functional areas (represented by individual bars) and is suitable for general presentations and handouts. At 100-percent scale, the page size of the Level 1 diagram is 8.5 × 11 inches.</a:t>
            </a:r>
          </a:p>
          <a:p>
            <a:pPr marL="0" marR="0" indent="0" algn="l" defTabSz="0" rtl="0" eaLnBrk="1" fontAlgn="base" latinLnBrk="0" hangingPunct="1">
              <a:lnSpc>
                <a:spcPct val="100000"/>
              </a:lnSpc>
              <a:spcBef>
                <a:spcPts val="0"/>
              </a:spcBef>
              <a:spcAft>
                <a:spcPct val="0"/>
              </a:spcAft>
              <a:buClrTx/>
              <a:buSzTx/>
              <a:buFontTx/>
              <a:buNone/>
              <a:tabLst/>
              <a:defRPr/>
            </a:pPr>
            <a:endParaRPr lang="en-US" sz="1200" kern="1200" baseline="0" dirty="0">
              <a:solidFill>
                <a:schemeClr val="tx1"/>
              </a:solidFill>
              <a:effectLst/>
              <a:latin typeface="Arial" charset="0"/>
              <a:ea typeface="+mn-ea"/>
              <a:cs typeface="+mn-cs"/>
            </a:endParaRPr>
          </a:p>
          <a:p>
            <a:pPr marL="0" marR="0" indent="0" algn="l" defTabSz="0" rtl="0" eaLnBrk="1" fontAlgn="base" latinLnBrk="0" hangingPunct="1">
              <a:lnSpc>
                <a:spcPct val="100000"/>
              </a:lnSpc>
              <a:spcBef>
                <a:spcPts val="0"/>
              </a:spcBef>
              <a:spcAft>
                <a:spcPct val="0"/>
              </a:spcAft>
              <a:buClrTx/>
              <a:buSzTx/>
              <a:buFontTx/>
              <a:buNone/>
              <a:tabLst/>
              <a:defRPr/>
            </a:pPr>
            <a:r>
              <a:rPr lang="en-US" sz="1200" kern="1200" baseline="0" dirty="0">
                <a:solidFill>
                  <a:schemeClr val="tx1"/>
                </a:solidFill>
                <a:effectLst/>
                <a:latin typeface="Arial" charset="0"/>
                <a:ea typeface="+mn-ea"/>
                <a:cs typeface="+mn-cs"/>
              </a:rPr>
              <a:t>Clicking the Open PDF file button loads a PDF file that includes the Level 1, Level 2, and Level 3 diagrams.  This file is located in the \Strategy 1 - Modernization of the Utility Process\  folder.  The folder also includes the model in Microsoft® Visio® format.</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4292627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0" rtl="0" eaLnBrk="1" fontAlgn="base" latinLnBrk="0" hangingPunct="1">
              <a:lnSpc>
                <a:spcPct val="100000"/>
              </a:lnSpc>
              <a:spcBef>
                <a:spcPts val="0"/>
              </a:spcBef>
              <a:spcAft>
                <a:spcPct val="0"/>
              </a:spcAft>
              <a:buClrTx/>
              <a:buSzTx/>
              <a:buFontTx/>
              <a:buNone/>
              <a:tabLst/>
              <a:defRPr/>
            </a:pPr>
            <a:r>
              <a:rPr lang="en-US" sz="1200" kern="1200" dirty="0">
                <a:solidFill>
                  <a:schemeClr val="tx1"/>
                </a:solidFill>
                <a:effectLst/>
                <a:latin typeface="Arial" charset="0"/>
                <a:ea typeface="+mn-ea"/>
                <a:cs typeface="+mn-cs"/>
              </a:rPr>
              <a:t>The Level 2 model provides an intermediate level of detail of the entire project development and delivery process. At 100-percent scale, the page size of the Level 2 diagram is 24 × 36 inches.  The purpose of the model is to provide more information</a:t>
            </a:r>
            <a:r>
              <a:rPr lang="en-US" sz="1200" kern="1200" baseline="0" dirty="0">
                <a:solidFill>
                  <a:schemeClr val="tx1"/>
                </a:solidFill>
                <a:effectLst/>
                <a:latin typeface="Arial" charset="0"/>
                <a:ea typeface="+mn-ea"/>
                <a:cs typeface="+mn-cs"/>
              </a:rPr>
              <a:t> about the entire process than Level 1, with some emphasis on right-of-way and utility activities, and how these activities relate to the rest of the project development and delivery process.</a:t>
            </a:r>
          </a:p>
          <a:p>
            <a:pPr marL="0" marR="0" indent="0" algn="l" defTabSz="0" rtl="0" eaLnBrk="1" fontAlgn="base" latinLnBrk="0" hangingPunct="1">
              <a:lnSpc>
                <a:spcPct val="100000"/>
              </a:lnSpc>
              <a:spcBef>
                <a:spcPts val="0"/>
              </a:spcBef>
              <a:spcAft>
                <a:spcPct val="0"/>
              </a:spcAft>
              <a:buClrTx/>
              <a:buSzTx/>
              <a:buFontTx/>
              <a:buNone/>
              <a:tabLst/>
              <a:defRPr/>
            </a:pPr>
            <a:endParaRPr lang="en-US" sz="1200" kern="1200" baseline="0" dirty="0">
              <a:solidFill>
                <a:schemeClr val="tx1"/>
              </a:solidFill>
              <a:effectLst/>
              <a:latin typeface="Arial" charset="0"/>
              <a:ea typeface="+mn-ea"/>
              <a:cs typeface="+mn-cs"/>
            </a:endParaRPr>
          </a:p>
          <a:p>
            <a:pPr marL="0" marR="0" indent="0" algn="l" defTabSz="0" rtl="0" eaLnBrk="1" fontAlgn="base" latinLnBrk="0" hangingPunct="1">
              <a:lnSpc>
                <a:spcPct val="100000"/>
              </a:lnSpc>
              <a:spcBef>
                <a:spcPts val="0"/>
              </a:spcBef>
              <a:spcAft>
                <a:spcPct val="0"/>
              </a:spcAft>
              <a:buClrTx/>
              <a:buSzTx/>
              <a:buFontTx/>
              <a:buNone/>
              <a:tabLst/>
              <a:defRPr/>
            </a:pPr>
            <a:r>
              <a:rPr lang="en-US" sz="1200" kern="1200" baseline="0" dirty="0">
                <a:solidFill>
                  <a:schemeClr val="tx1"/>
                </a:solidFill>
                <a:effectLst/>
                <a:latin typeface="Arial" charset="0"/>
                <a:ea typeface="+mn-ea"/>
                <a:cs typeface="+mn-cs"/>
              </a:rPr>
              <a:t>Clicking the Open PDF file button loads a PDF file that includes the Level 1, Level 2, and Level 3 diagrams.  This file is located in the \Strategy 1 - Modernization of the Utility Process\  folder.  The folder also includes the model in Microsoft Visio format.</a:t>
            </a:r>
          </a:p>
          <a:p>
            <a:pPr marL="0" marR="0" indent="0" algn="l" defTabSz="0" rtl="0" eaLnBrk="1" fontAlgn="base" latinLnBrk="0" hangingPunct="1">
              <a:lnSpc>
                <a:spcPct val="100000"/>
              </a:lnSpc>
              <a:spcBef>
                <a:spcPts val="0"/>
              </a:spcBef>
              <a:spcAft>
                <a:spcPct val="0"/>
              </a:spcAft>
              <a:buClrTx/>
              <a:buSzTx/>
              <a:buFontTx/>
              <a:buNone/>
              <a:tabLst/>
              <a:defRPr/>
            </a:pPr>
            <a:endParaRPr lang="en-US" sz="1200" kern="1200" dirty="0">
              <a:solidFill>
                <a:schemeClr val="tx1"/>
              </a:solidFill>
              <a:effectLst/>
              <a:latin typeface="Arial" charset="0"/>
              <a:ea typeface="+mn-ea"/>
              <a:cs typeface="+mn-cs"/>
            </a:endParaRPr>
          </a:p>
          <a:p>
            <a:pPr>
              <a:spcBef>
                <a:spcPts val="0"/>
              </a:spcBef>
            </a:pPr>
            <a:r>
              <a:rPr lang="en-US" sz="1200" kern="1200" dirty="0">
                <a:solidFill>
                  <a:schemeClr val="tx1"/>
                </a:solidFill>
                <a:effectLst/>
                <a:latin typeface="Arial" charset="0"/>
                <a:ea typeface="+mn-ea"/>
                <a:cs typeface="+mn-cs"/>
              </a:rPr>
              <a:t>The following slides provide</a:t>
            </a:r>
            <a:r>
              <a:rPr lang="en-US" sz="1200" kern="1200" baseline="0" dirty="0">
                <a:solidFill>
                  <a:schemeClr val="tx1"/>
                </a:solidFill>
                <a:effectLst/>
                <a:latin typeface="Arial" charset="0"/>
                <a:ea typeface="+mn-ea"/>
                <a:cs typeface="+mn-cs"/>
              </a:rPr>
              <a:t> more information about the diagram structure and content</a:t>
            </a:r>
            <a:r>
              <a:rPr lang="en-US" sz="1200" kern="1200" dirty="0">
                <a:solidFill>
                  <a:schemeClr val="tx1"/>
                </a:solidFill>
                <a:effectLst/>
                <a:latin typeface="Arial" charset="0"/>
                <a:ea typeface="+mn-ea"/>
                <a:cs typeface="+mn-cs"/>
              </a:rPr>
              <a:t>.  </a:t>
            </a:r>
            <a:endParaRPr lang="en-US" dirty="0"/>
          </a:p>
        </p:txBody>
      </p:sp>
    </p:spTree>
    <p:extLst>
      <p:ext uri="{BB962C8B-B14F-4D97-AF65-F5344CB8AC3E}">
        <p14:creationId xmlns:p14="http://schemas.microsoft.com/office/powerpoint/2010/main" val="2797318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1200" kern="1200" dirty="0">
                <a:solidFill>
                  <a:schemeClr val="tx1"/>
                </a:solidFill>
                <a:effectLst/>
                <a:latin typeface="Arial" charset="0"/>
                <a:ea typeface="+mn-ea"/>
                <a:cs typeface="+mn-cs"/>
              </a:rPr>
              <a:t>In the Level 2 model, activities are arranged in “pools” that represent groups of activities with similar functions, which are further broken down into “lanes” as needed.  The pool highlighted with a red outline represents the utility pool (“Utility, Conflict Analysis, Permits, Adjustments, and Reimbursement”).  Outside this pool, activity boxes with a red outline represent project development process activities that are typically utility-related.</a:t>
            </a:r>
          </a:p>
        </p:txBody>
      </p:sp>
    </p:spTree>
    <p:extLst>
      <p:ext uri="{BB962C8B-B14F-4D97-AF65-F5344CB8AC3E}">
        <p14:creationId xmlns:p14="http://schemas.microsoft.com/office/powerpoint/2010/main" val="187513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kern="1200" dirty="0">
                <a:solidFill>
                  <a:schemeClr val="tx1"/>
                </a:solidFill>
                <a:effectLst/>
                <a:latin typeface="Arial" charset="0"/>
                <a:ea typeface="+mn-ea"/>
                <a:cs typeface="+mn-cs"/>
              </a:rPr>
              <a:t>The Level 2 model includes the following major phases or functional areas:</a:t>
            </a:r>
          </a:p>
          <a:p>
            <a:pPr marL="457200" lvl="1" indent="-228600" defTabSz="228600">
              <a:spcBef>
                <a:spcPts val="600"/>
              </a:spcBef>
              <a:buFont typeface="Arial" pitchFamily="34" charset="0"/>
              <a:buChar char="•"/>
            </a:pPr>
            <a:r>
              <a:rPr lang="en-US" sz="1200" kern="1200" dirty="0">
                <a:solidFill>
                  <a:schemeClr val="tx1"/>
                </a:solidFill>
                <a:effectLst/>
                <a:latin typeface="Arial" charset="0"/>
                <a:ea typeface="+mn-ea"/>
                <a:cs typeface="+mn-cs"/>
              </a:rPr>
              <a:t>Scoping, selection, financing, and scheduling.</a:t>
            </a:r>
          </a:p>
          <a:p>
            <a:pPr marL="457200"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Alternative analysis and preliminary plans.</a:t>
            </a:r>
          </a:p>
          <a:p>
            <a:pPr marL="457200"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Environmental process.</a:t>
            </a:r>
          </a:p>
          <a:p>
            <a:pPr marL="457200"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Right of way map, authorization to acquire property, property acquisition, and relocation assistance,</a:t>
            </a:r>
            <a:r>
              <a:rPr lang="en-US" sz="1200" kern="1200" baseline="0" dirty="0">
                <a:solidFill>
                  <a:schemeClr val="tx1"/>
                </a:solidFill>
                <a:effectLst/>
                <a:latin typeface="Arial" charset="0"/>
                <a:ea typeface="+mn-ea"/>
                <a:cs typeface="+mn-cs"/>
              </a:rPr>
              <a:t> which is further divided into two lanes:</a:t>
            </a:r>
          </a:p>
          <a:p>
            <a:pPr marL="685800" lvl="2" indent="-228600">
              <a:spcBef>
                <a:spcPts val="600"/>
              </a:spcBef>
              <a:buFont typeface="Arial" pitchFamily="34" charset="0"/>
              <a:buChar char="•"/>
            </a:pPr>
            <a:r>
              <a:rPr lang="en-US" sz="1200" kern="1200" baseline="0" dirty="0">
                <a:solidFill>
                  <a:schemeClr val="tx1"/>
                </a:solidFill>
                <a:effectLst/>
                <a:latin typeface="Arial" charset="0"/>
                <a:ea typeface="+mn-ea"/>
                <a:cs typeface="+mn-cs"/>
              </a:rPr>
              <a:t>Acquisition.</a:t>
            </a:r>
          </a:p>
          <a:p>
            <a:pPr marL="685800" lvl="2" indent="-228600">
              <a:spcBef>
                <a:spcPts val="0"/>
              </a:spcBef>
              <a:buFont typeface="Arial" pitchFamily="34" charset="0"/>
              <a:buChar char="•"/>
            </a:pPr>
            <a:r>
              <a:rPr lang="en-US" sz="1200" kern="1200" baseline="0" dirty="0">
                <a:solidFill>
                  <a:schemeClr val="tx1"/>
                </a:solidFill>
                <a:effectLst/>
                <a:latin typeface="Arial" charset="0"/>
                <a:ea typeface="+mn-ea"/>
                <a:cs typeface="+mn-cs"/>
              </a:rPr>
              <a:t>Relocation assistance advisory.</a:t>
            </a:r>
            <a:endParaRPr lang="en-US" sz="1200" kern="1200" dirty="0">
              <a:solidFill>
                <a:schemeClr val="tx1"/>
              </a:solidFill>
              <a:effectLst/>
              <a:latin typeface="Arial" charset="0"/>
              <a:ea typeface="+mn-ea"/>
              <a:cs typeface="+mn-cs"/>
            </a:endParaRPr>
          </a:p>
          <a:p>
            <a:pPr marL="457200" lvl="1" indent="-228600" defTabSz="228600">
              <a:spcBef>
                <a:spcPts val="600"/>
              </a:spcBef>
              <a:buFont typeface="Arial" pitchFamily="34" charset="0"/>
              <a:buChar char="•"/>
            </a:pPr>
            <a:r>
              <a:rPr lang="en-US" sz="1200" kern="1200" dirty="0">
                <a:solidFill>
                  <a:schemeClr val="tx1"/>
                </a:solidFill>
                <a:effectLst/>
                <a:latin typeface="Arial" charset="0"/>
                <a:ea typeface="+mn-ea"/>
                <a:cs typeface="+mn-cs"/>
              </a:rPr>
              <a:t>Property management.</a:t>
            </a:r>
          </a:p>
          <a:p>
            <a:pPr marL="457200"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Utility conflict analysis, permits, adjustments, and reimbursement.</a:t>
            </a:r>
          </a:p>
          <a:p>
            <a:pPr marL="457200"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Design and PS&amp;E assembly.</a:t>
            </a:r>
          </a:p>
          <a:p>
            <a:pPr marL="457200"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Letting.</a:t>
            </a:r>
          </a:p>
          <a:p>
            <a:pPr marL="457200"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Construction.</a:t>
            </a:r>
          </a:p>
        </p:txBody>
      </p:sp>
    </p:spTree>
    <p:extLst>
      <p:ext uri="{BB962C8B-B14F-4D97-AF65-F5344CB8AC3E}">
        <p14:creationId xmlns:p14="http://schemas.microsoft.com/office/powerpoint/2010/main" val="562551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The Level 2 model includes the following major phases or functional areas:</a:t>
            </a:r>
            <a:endParaRPr lang="en-US" sz="1200" kern="1200" dirty="0">
              <a:solidFill>
                <a:schemeClr val="tx1"/>
              </a:solidFill>
              <a:effectLst/>
              <a:latin typeface="Arial" charset="0"/>
              <a:ea typeface="+mn-ea"/>
              <a:cs typeface="+mn-cs"/>
            </a:endParaRPr>
          </a:p>
          <a:p>
            <a:pPr marL="457200" lvl="1" indent="-228600" defTabSz="228600">
              <a:spcBef>
                <a:spcPts val="600"/>
              </a:spcBef>
              <a:buFont typeface="Arial" pitchFamily="34" charset="0"/>
              <a:buChar char="•"/>
            </a:pPr>
            <a:r>
              <a:rPr lang="en-US" sz="1200" kern="1200" dirty="0">
                <a:solidFill>
                  <a:schemeClr val="tx1"/>
                </a:solidFill>
                <a:effectLst/>
                <a:latin typeface="Arial" charset="0"/>
                <a:ea typeface="+mn-ea"/>
                <a:cs typeface="+mn-cs"/>
              </a:rPr>
              <a:t>Scoping, selection, financing, and scheduling.</a:t>
            </a:r>
          </a:p>
          <a:p>
            <a:pPr marL="457200"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Alternative analysis and preliminary plans.</a:t>
            </a:r>
          </a:p>
          <a:p>
            <a:pPr marL="457200"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Environmental process.</a:t>
            </a:r>
          </a:p>
          <a:p>
            <a:pPr marL="457200"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Right of way map, authorization to acquire property, property acquisition, and relocation assistance,</a:t>
            </a:r>
            <a:r>
              <a:rPr lang="en-US" sz="1200" kern="1200" baseline="0" dirty="0">
                <a:solidFill>
                  <a:schemeClr val="tx1"/>
                </a:solidFill>
                <a:effectLst/>
                <a:latin typeface="Arial" charset="0"/>
                <a:ea typeface="+mn-ea"/>
                <a:cs typeface="+mn-cs"/>
              </a:rPr>
              <a:t> which is further divided into two lanes:</a:t>
            </a:r>
          </a:p>
          <a:p>
            <a:pPr marL="685800" lvl="2" indent="-228600">
              <a:spcBef>
                <a:spcPts val="600"/>
              </a:spcBef>
              <a:buFont typeface="Arial" pitchFamily="34" charset="0"/>
              <a:buChar char="•"/>
            </a:pPr>
            <a:r>
              <a:rPr lang="en-US" sz="1200" kern="1200" baseline="0" dirty="0">
                <a:solidFill>
                  <a:schemeClr val="tx1"/>
                </a:solidFill>
                <a:effectLst/>
                <a:latin typeface="Arial" charset="0"/>
                <a:ea typeface="+mn-ea"/>
                <a:cs typeface="+mn-cs"/>
              </a:rPr>
              <a:t>Acquisition.</a:t>
            </a:r>
          </a:p>
          <a:p>
            <a:pPr marL="685800" lvl="2" indent="-228600">
              <a:spcBef>
                <a:spcPts val="0"/>
              </a:spcBef>
              <a:buFont typeface="Arial" pitchFamily="34" charset="0"/>
              <a:buChar char="•"/>
            </a:pPr>
            <a:r>
              <a:rPr lang="en-US" sz="1200" kern="1200" baseline="0" dirty="0">
                <a:solidFill>
                  <a:schemeClr val="tx1"/>
                </a:solidFill>
                <a:effectLst/>
                <a:latin typeface="Arial" charset="0"/>
                <a:ea typeface="+mn-ea"/>
                <a:cs typeface="+mn-cs"/>
              </a:rPr>
              <a:t>Relocation assistance advisory.</a:t>
            </a:r>
            <a:endParaRPr lang="en-US" sz="1200" kern="1200" dirty="0">
              <a:solidFill>
                <a:schemeClr val="tx1"/>
              </a:solidFill>
              <a:effectLst/>
              <a:latin typeface="Arial" charset="0"/>
              <a:ea typeface="+mn-ea"/>
              <a:cs typeface="+mn-cs"/>
            </a:endParaRPr>
          </a:p>
          <a:p>
            <a:pPr marL="457200" lvl="1" indent="-228600" defTabSz="228600">
              <a:spcBef>
                <a:spcPts val="600"/>
              </a:spcBef>
              <a:buFont typeface="Arial" pitchFamily="34" charset="0"/>
              <a:buChar char="•"/>
            </a:pPr>
            <a:r>
              <a:rPr lang="en-US" sz="1200" kern="1200" dirty="0">
                <a:solidFill>
                  <a:schemeClr val="tx1"/>
                </a:solidFill>
                <a:effectLst/>
                <a:latin typeface="Arial" charset="0"/>
                <a:ea typeface="+mn-ea"/>
                <a:cs typeface="+mn-cs"/>
              </a:rPr>
              <a:t>Property management.</a:t>
            </a:r>
          </a:p>
          <a:p>
            <a:pPr marL="457200"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Utility conflict analysis, permits, adjustments, and reimbursement.</a:t>
            </a:r>
          </a:p>
          <a:p>
            <a:pPr marL="457200"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Design and PS&amp;E assembly.</a:t>
            </a:r>
          </a:p>
          <a:p>
            <a:pPr marL="457200"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Letting.</a:t>
            </a:r>
          </a:p>
          <a:p>
            <a:pPr marL="457200"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Construction.</a:t>
            </a:r>
          </a:p>
        </p:txBody>
      </p:sp>
    </p:spTree>
    <p:extLst>
      <p:ext uri="{BB962C8B-B14F-4D97-AF65-F5344CB8AC3E}">
        <p14:creationId xmlns:p14="http://schemas.microsoft.com/office/powerpoint/2010/main" val="420650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1200" dirty="0"/>
              <a:t>The Level 3 model is essentially the same as the Level 2 model, except that it provides a more detailed view of utility data collection, coordination, and adjustment activities.  </a:t>
            </a:r>
            <a:r>
              <a:rPr lang="en-US" sz="1200" kern="1200" dirty="0">
                <a:solidFill>
                  <a:schemeClr val="tx1"/>
                </a:solidFill>
                <a:effectLst/>
                <a:latin typeface="Arial" charset="0"/>
                <a:ea typeface="+mn-ea"/>
                <a:cs typeface="+mn-cs"/>
              </a:rPr>
              <a:t>At 100-percent scale, the page size of the Level 3 diagram is 36 x 48 inches.</a:t>
            </a:r>
          </a:p>
          <a:p>
            <a:pPr marL="0" marR="0" indent="0" algn="l" defTabSz="914400" rtl="0" eaLnBrk="1" fontAlgn="base" latinLnBrk="0" hangingPunct="1">
              <a:lnSpc>
                <a:spcPct val="100000"/>
              </a:lnSpc>
              <a:spcBef>
                <a:spcPts val="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0" rtl="0" eaLnBrk="1" fontAlgn="base" latinLnBrk="0" hangingPunct="1">
              <a:lnSpc>
                <a:spcPct val="100000"/>
              </a:lnSpc>
              <a:spcBef>
                <a:spcPts val="0"/>
              </a:spcBef>
              <a:spcAft>
                <a:spcPct val="0"/>
              </a:spcAft>
              <a:buClrTx/>
              <a:buSzTx/>
              <a:buFontTx/>
              <a:buNone/>
              <a:tabLst/>
              <a:defRPr/>
            </a:pPr>
            <a:r>
              <a:rPr lang="en-US" sz="1200" kern="1200" baseline="0" dirty="0">
                <a:solidFill>
                  <a:schemeClr val="tx1"/>
                </a:solidFill>
                <a:effectLst/>
                <a:latin typeface="Arial" charset="0"/>
                <a:ea typeface="+mn-ea"/>
                <a:cs typeface="+mn-cs"/>
              </a:rPr>
              <a:t>Clicking the Open PDF file button loads a PDF file that includes the Level 1, Level 2, and Level 3 diagrams.  This file is located in the \Strategy 1 - Modernization of the Utility Process\  folder. The folder also includes the model in Microsoft Visio format.</a:t>
            </a:r>
            <a:endParaRPr lang="en-US" sz="1200" kern="1200" dirty="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endParaRPr lang="en-US" dirty="0"/>
          </a:p>
        </p:txBody>
      </p:sp>
    </p:spTree>
    <p:extLst>
      <p:ext uri="{BB962C8B-B14F-4D97-AF65-F5344CB8AC3E}">
        <p14:creationId xmlns:p14="http://schemas.microsoft.com/office/powerpoint/2010/main" val="2978381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t>The level 3 model contains</a:t>
            </a:r>
            <a:r>
              <a:rPr lang="en-US" sz="1200" baseline="0" dirty="0"/>
              <a:t> the same pools as level 2 model.  </a:t>
            </a:r>
            <a:r>
              <a:rPr lang="en-US" dirty="0"/>
              <a:t>For L</a:t>
            </a:r>
            <a:r>
              <a:rPr lang="en-US" sz="1200" baseline="0" dirty="0"/>
              <a:t>evel 3, t</a:t>
            </a:r>
            <a:r>
              <a:rPr lang="en-US" sz="1200" dirty="0"/>
              <a:t>he Utility Conflict Analysis, Permits, Adjustments, and Reimbursement pool is divided into three lanes: Utility Data Collection and Assessment, Utility Coordination, and Utility Owner. </a:t>
            </a:r>
            <a:r>
              <a:rPr lang="en-US" sz="1200" baseline="0" dirty="0"/>
              <a:t> </a:t>
            </a:r>
            <a:r>
              <a:rPr lang="en-US" sz="1200" dirty="0"/>
              <a:t>With a few exceptions, activities in other pools and lanes are shown at the same level of detail as in the Level 2 model.</a:t>
            </a:r>
          </a:p>
        </p:txBody>
      </p:sp>
    </p:spTree>
    <p:extLst>
      <p:ext uri="{BB962C8B-B14F-4D97-AF65-F5344CB8AC3E}">
        <p14:creationId xmlns:p14="http://schemas.microsoft.com/office/powerpoint/2010/main" val="4267594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200" dirty="0"/>
              <a:t>The following are recommendations to implement the modernized depiction of the utility </a:t>
            </a:r>
            <a:r>
              <a:rPr lang="en-US" dirty="0"/>
              <a:t>process at </a:t>
            </a:r>
            <a:r>
              <a:rPr lang="en-US" dirty="0" err="1"/>
              <a:t>TxDOT</a:t>
            </a:r>
            <a:r>
              <a:rPr lang="en-US" sz="1200" baseline="0" dirty="0"/>
              <a:t>:</a:t>
            </a:r>
          </a:p>
          <a:p>
            <a:pPr marL="457200" lvl="1" indent="-228600" defTabSz="228600">
              <a:spcBef>
                <a:spcPts val="600"/>
              </a:spcBef>
              <a:buFont typeface="Arial" pitchFamily="34" charset="0"/>
              <a:buChar char="•"/>
            </a:pPr>
            <a:r>
              <a:rPr lang="en-US" sz="1200" dirty="0"/>
              <a:t>Identify leaders for the implementation and assemble an implementation team.  The Right of Way Division can be the main champion and office of primary responsibility for the implementation.</a:t>
            </a:r>
          </a:p>
          <a:p>
            <a:pPr marL="457200" lvl="1" indent="-228600" defTabSz="228600">
              <a:spcBef>
                <a:spcPts val="0"/>
              </a:spcBef>
              <a:buFont typeface="Arial" pitchFamily="34" charset="0"/>
              <a:buChar char="•"/>
            </a:pPr>
            <a:r>
              <a:rPr lang="en-US" sz="1200" dirty="0"/>
              <a:t>Schedule workshops throughout the state to disseminate the updated utility process.</a:t>
            </a:r>
          </a:p>
          <a:p>
            <a:pPr marL="457200" lvl="1" indent="-228600" defTabSz="228600">
              <a:spcBef>
                <a:spcPts val="0"/>
              </a:spcBef>
              <a:buFont typeface="Arial" pitchFamily="34" charset="0"/>
              <a:buChar char="•"/>
            </a:pPr>
            <a:r>
              <a:rPr lang="en-US" sz="1200" dirty="0"/>
              <a:t>Update the </a:t>
            </a:r>
            <a:r>
              <a:rPr lang="en-US" sz="1200" i="1" dirty="0"/>
              <a:t>ROW Utility Manual</a:t>
            </a:r>
            <a:r>
              <a:rPr lang="en-US" sz="1200" dirty="0"/>
              <a:t> by inserting and/or replacing content, as described in the guidebook..</a:t>
            </a:r>
          </a:p>
          <a:p>
            <a:pPr marL="457200" lvl="1" indent="-228600" defTabSz="228600">
              <a:spcBef>
                <a:spcPts val="0"/>
              </a:spcBef>
              <a:buFont typeface="Arial" pitchFamily="34" charset="0"/>
              <a:buChar char="•"/>
            </a:pPr>
            <a:r>
              <a:rPr lang="en-US" sz="1200" dirty="0"/>
              <a:t>Update the </a:t>
            </a:r>
            <a:r>
              <a:rPr lang="en-US" sz="1200" i="1" dirty="0"/>
              <a:t>PS&amp;E Preparation Manual</a:t>
            </a:r>
            <a:r>
              <a:rPr lang="en-US" sz="1200" dirty="0"/>
              <a:t>  to reflect changes made to the </a:t>
            </a:r>
            <a:r>
              <a:rPr lang="en-US" sz="1200" i="1" dirty="0"/>
              <a:t>ROW Utility Manual</a:t>
            </a:r>
            <a:r>
              <a:rPr lang="en-US" sz="1200" dirty="0"/>
              <a:t>.</a:t>
            </a:r>
          </a:p>
          <a:p>
            <a:pPr lvl="1" indent="-228600" defTabSz="228600">
              <a:spcBef>
                <a:spcPts val="0"/>
              </a:spcBef>
              <a:buFont typeface="Arial" pitchFamily="34" charset="0"/>
              <a:buChar char="•"/>
            </a:pPr>
            <a:r>
              <a:rPr lang="en-US" sz="1200" dirty="0"/>
              <a:t>Update the </a:t>
            </a:r>
            <a:r>
              <a:rPr lang="en-US" sz="1200" i="1" dirty="0"/>
              <a:t>Project Development Process Manual</a:t>
            </a:r>
            <a:r>
              <a:rPr lang="en-US" sz="1200" dirty="0"/>
              <a:t>  to </a:t>
            </a:r>
            <a:r>
              <a:rPr lang="en-US" dirty="0"/>
              <a:t>reflect changes made to the </a:t>
            </a:r>
            <a:r>
              <a:rPr lang="en-US" i="1" dirty="0"/>
              <a:t>ROW Utility Manual</a:t>
            </a:r>
            <a:r>
              <a:rPr lang="en-US" sz="1200" dirty="0"/>
              <a:t>.  </a:t>
            </a:r>
          </a:p>
          <a:p>
            <a:pPr marL="457200" lvl="1" indent="-228600" defTabSz="228600">
              <a:spcBef>
                <a:spcPts val="0"/>
              </a:spcBef>
              <a:buFont typeface="Arial" pitchFamily="34" charset="0"/>
              <a:buChar char="•"/>
            </a:pPr>
            <a:r>
              <a:rPr lang="en-US" sz="1200" dirty="0"/>
              <a:t>Monitor the implementation of the strategy by conducting acceptability surveys </a:t>
            </a:r>
            <a:r>
              <a:rPr lang="en-US" dirty="0"/>
              <a:t>throughout the </a:t>
            </a:r>
            <a:r>
              <a:rPr lang="en-US" sz="1200" dirty="0"/>
              <a:t>implementation period.</a:t>
            </a:r>
          </a:p>
        </p:txBody>
      </p:sp>
    </p:spTree>
    <p:extLst>
      <p:ext uri="{BB962C8B-B14F-4D97-AF65-F5344CB8AC3E}">
        <p14:creationId xmlns:p14="http://schemas.microsoft.com/office/powerpoint/2010/main" val="1166709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kern="1200" dirty="0">
                <a:solidFill>
                  <a:schemeClr val="tx1"/>
                </a:solidFill>
                <a:effectLst/>
                <a:latin typeface="Arial" charset="0"/>
                <a:ea typeface="+mn-ea"/>
                <a:cs typeface="+mn-cs"/>
              </a:rPr>
              <a:t>Anticipated benefits of the strategy include the following:</a:t>
            </a:r>
          </a:p>
          <a:p>
            <a:pPr marL="457200" lvl="1" indent="-228600" defTabSz="228600">
              <a:spcBef>
                <a:spcPts val="600"/>
              </a:spcBef>
              <a:buFont typeface="Arial" pitchFamily="34" charset="0"/>
              <a:buChar char="•"/>
            </a:pPr>
            <a:r>
              <a:rPr lang="en-US" sz="1200" kern="1200" dirty="0">
                <a:solidFill>
                  <a:schemeClr val="tx1"/>
                </a:solidFill>
                <a:effectLst/>
                <a:latin typeface="Arial" charset="0"/>
                <a:ea typeface="+mn-ea"/>
                <a:cs typeface="+mn-cs"/>
              </a:rPr>
              <a:t>Modern, user-friendly representation of the utility process.  The updated depiction of the utility process uses clear, easy-to-follow graphical representations of the process complemented by summarized descriptions of critical activities.  It eliminates the use of process/sub process diagrams and activity descriptions that make understanding the utility process difficult.</a:t>
            </a:r>
          </a:p>
          <a:p>
            <a:pPr marL="457200"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Activities and activity descriptions that correspond to the process that districts actually use.  The new depiction corrects inaccuracies or deficiencies in the current documentation as well as inserts activities that are part of actual practice or that have been recommended as improvements or optimizations of the current practice.</a:t>
            </a:r>
          </a:p>
          <a:p>
            <a:pPr lvl="1" indent="-228600" defTabSz="228600">
              <a:spcBef>
                <a:spcPts val="0"/>
              </a:spcBef>
              <a:buFont typeface="Arial" pitchFamily="34" charset="0"/>
              <a:buChar char="•"/>
            </a:pPr>
            <a:r>
              <a:rPr lang="en-US" sz="1200" kern="1200" dirty="0">
                <a:solidFill>
                  <a:schemeClr val="tx1"/>
                </a:solidFill>
                <a:effectLst/>
                <a:latin typeface="Arial" charset="0"/>
                <a:ea typeface="+mn-ea"/>
                <a:cs typeface="+mn-cs"/>
              </a:rPr>
              <a:t>Provides information that users are more likely to understand and follow</a:t>
            </a:r>
            <a:r>
              <a:rPr lang="en-US" dirty="0"/>
              <a:t>, therefore promoting a more effective participation by utility owners in the project development process.</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762832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200" dirty="0"/>
              <a:t>Potential impediments for the implementation of this strategy include:</a:t>
            </a:r>
          </a:p>
          <a:p>
            <a:pPr marL="457200" lvl="1" indent="-228600" defTabSz="228600">
              <a:spcBef>
                <a:spcPts val="600"/>
              </a:spcBef>
              <a:buFont typeface="Arial" pitchFamily="34" charset="0"/>
              <a:buChar char="•"/>
            </a:pPr>
            <a:r>
              <a:rPr lang="en-US" sz="1200" dirty="0"/>
              <a:t>Users might decide to ignore the updated utility process in favor of existing practices they have used for years.</a:t>
            </a:r>
          </a:p>
          <a:p>
            <a:pPr marL="457200" lvl="1" indent="-228600" defTabSz="228600">
              <a:spcBef>
                <a:spcPts val="0"/>
              </a:spcBef>
              <a:buFont typeface="Arial" pitchFamily="34" charset="0"/>
              <a:buChar char="•"/>
            </a:pPr>
            <a:r>
              <a:rPr lang="en-US" sz="1200" dirty="0"/>
              <a:t>Staffing and financial resources required for changing current practices. </a:t>
            </a:r>
          </a:p>
          <a:p>
            <a:pPr marL="457200" lvl="1" indent="-228600" defTabSz="228600">
              <a:spcBef>
                <a:spcPts val="0"/>
              </a:spcBef>
              <a:buFont typeface="Arial" pitchFamily="34" charset="0"/>
              <a:buChar char="•"/>
            </a:pPr>
            <a:r>
              <a:rPr lang="en-US" sz="1200" dirty="0" err="1"/>
              <a:t>TxDOT</a:t>
            </a:r>
            <a:r>
              <a:rPr lang="en-US" sz="1200" dirty="0"/>
              <a:t> might not have the necessary tools to implement the strategy.</a:t>
            </a:r>
          </a:p>
        </p:txBody>
      </p:sp>
    </p:spTree>
    <p:extLst>
      <p:ext uri="{BB962C8B-B14F-4D97-AF65-F5344CB8AC3E}">
        <p14:creationId xmlns:p14="http://schemas.microsoft.com/office/powerpoint/2010/main" val="425875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Arial" pitchFamily="34" charset="0"/>
                <a:ea typeface="+mn-ea"/>
                <a:cs typeface="Arial" pitchFamily="34" charset="0"/>
              </a:rPr>
              <a:t>A 2002 survey of state departments of transportation (DOTs), highway contractors, design consultants, and others identified utility adjustments as the most frequent reason for delays in highway construction. </a:t>
            </a:r>
            <a:r>
              <a:rPr lang="en-US" sz="1200" kern="1200" baseline="0" dirty="0">
                <a:solidFill>
                  <a:schemeClr val="tx1"/>
                </a:solidFill>
                <a:effectLst/>
                <a:latin typeface="Arial" pitchFamily="34" charset="0"/>
                <a:ea typeface="+mn-ea"/>
                <a:cs typeface="Arial" pitchFamily="34" charset="0"/>
              </a:rPr>
              <a:t> </a:t>
            </a:r>
            <a:r>
              <a:rPr lang="en-US" sz="1200" kern="1200" dirty="0">
                <a:solidFill>
                  <a:schemeClr val="tx1"/>
                </a:solidFill>
                <a:effectLst/>
                <a:latin typeface="Arial" pitchFamily="34" charset="0"/>
                <a:ea typeface="+mn-ea"/>
                <a:cs typeface="Arial" pitchFamily="34" charset="0"/>
              </a:rPr>
              <a:t>Delays and inefficiencies in utility-related activities have a tendency to proliferate into project letting and even construction, frequently resulting in higher bids, change orders and/or damage or delay claims, litigation by utility owners or agencies, safety concerns at the job site, frustration of the traveling public, and negative public perception about the project.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5498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1590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fontAlgn="auto">
              <a:spcBef>
                <a:spcPts val="0"/>
              </a:spcBef>
              <a:spcAft>
                <a:spcPts val="0"/>
              </a:spcAft>
              <a:defRPr/>
            </a:pPr>
            <a:r>
              <a:rPr lang="en-US" sz="1200" dirty="0">
                <a:latin typeface="Arial" pitchFamily="34" charset="0"/>
                <a:cs typeface="Arial" pitchFamily="34" charset="0"/>
              </a:rPr>
              <a:t>Utility-related activities in the project development process involve the production and exchange of enormous amount of data and supporting documents, including schematics, design files, agreements, and certifications.  A critical component of this process is how to document and manage utility conflict data effectively.  Utility conflict tables, also known as utility conflict matrices (UCMs) or utility conflict lists, enable users to organize and track utility conflict data.  In practice, these tables or matrices support a wide range of related processes, including conflict analyses, utility agreement development, construction letting, as well as utility relocation scheduling, billings, and payments.</a:t>
            </a:r>
          </a:p>
        </p:txBody>
      </p:sp>
    </p:spTree>
    <p:extLst>
      <p:ext uri="{BB962C8B-B14F-4D97-AF65-F5344CB8AC3E}">
        <p14:creationId xmlns:p14="http://schemas.microsoft.com/office/powerpoint/2010/main" val="1389537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sz="1200" dirty="0"/>
              <a:t>As part of the Strategic Highway Research Program (SHRP) 2 Research Project R15-B “Identification of Utility Conflict and Solutions,” TTI researchers conducted research to review the state-of-the-practice around the country, identify recommendations for best practices, develop and test a prototype UCM concept, and develop training materials and implementation guidelines. the research resulted in the following products:</a:t>
            </a:r>
          </a:p>
          <a:p>
            <a:pPr marL="457200" lvl="1" indent="-228600" defTabSz="228600">
              <a:spcBef>
                <a:spcPts val="600"/>
              </a:spcBef>
              <a:buFont typeface="Arial" pitchFamily="34" charset="0"/>
              <a:buChar char="•"/>
            </a:pPr>
            <a:r>
              <a:rPr lang="en-US" sz="1200" b="0" dirty="0"/>
              <a:t>Product 1: Standalone UCM spreadsheet.  This is a standalone product in Microsoft Excel® format, which includes a main utility conflict table and a supporting worksheet to analyze utility conflict resolution strategies.</a:t>
            </a:r>
          </a:p>
          <a:p>
            <a:pPr lvl="1" indent="-228600" defTabSz="228600">
              <a:spcBef>
                <a:spcPts val="0"/>
              </a:spcBef>
              <a:buFont typeface="Arial" pitchFamily="34" charset="0"/>
              <a:buChar char="•"/>
            </a:pPr>
            <a:r>
              <a:rPr lang="en-US" dirty="0"/>
              <a:t>Product 2: Utility conflict data model and database.  This standalone product is a scalable UCM representation that facilitates managing utility conflicts in a database environment.</a:t>
            </a:r>
          </a:p>
          <a:p>
            <a:pPr marL="457200" lvl="1" indent="-228600" defTabSz="228600">
              <a:spcBef>
                <a:spcPts val="0"/>
              </a:spcBef>
              <a:buFont typeface="Arial" pitchFamily="34" charset="0"/>
              <a:buChar char="•"/>
            </a:pPr>
            <a:r>
              <a:rPr lang="en-US" sz="1200" b="0" dirty="0"/>
              <a:t>Product 3: UCM training course and course materials.  This deliverable is a one-day training course that provides an overview of utility conflict issues and use of the UCM.  The one-day UCM training course is divided into six lessons, designed for a total of seven hours and 15 minutes of instruction, from 8:30 AM to 3:45 PM.</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sz="1200" kern="1200" dirty="0">
                <a:solidFill>
                  <a:schemeClr val="tx1"/>
                </a:solidFill>
                <a:effectLst/>
                <a:latin typeface="Arial" charset="0"/>
                <a:ea typeface="+mn-ea"/>
                <a:cs typeface="+mn-cs"/>
              </a:rPr>
              <a:t>The Excel UCM version includes four worksheets: the main UCM, the cost estimate analysis, column or field definitions, and drop-down lists to standardize the population of certain columns in the main UCM.  The UCM could be used in a number of ways to support the utility conflict management process.  It could provide a simple, convenient mechanism to list all utility conflicts associated with a project.  However, for maximum benefit, the UCM could be used in conjunction with the </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cost estimate analysis sheet </a:t>
            </a:r>
            <a:r>
              <a:rPr lang="en-US" sz="1200" kern="1200" dirty="0">
                <a:solidFill>
                  <a:schemeClr val="tx1"/>
                </a:solidFill>
                <a:effectLst/>
                <a:latin typeface="Arial" charset="0"/>
                <a:ea typeface="+mn-ea"/>
                <a:cs typeface="+mn-cs"/>
              </a:rPr>
              <a:t>to identify, document, and track optimum utility conflict resolution strategies.</a:t>
            </a:r>
          </a:p>
          <a:p>
            <a:pPr>
              <a:spcBef>
                <a:spcPts val="0"/>
              </a:spcBef>
            </a:pPr>
            <a:endParaRPr lang="en-US" sz="1200" kern="1200" dirty="0">
              <a:solidFill>
                <a:schemeClr val="tx1"/>
              </a:solidFill>
              <a:effectLst/>
              <a:latin typeface="Arial" charset="0"/>
              <a:ea typeface="+mn-ea"/>
              <a:cs typeface="+mn-cs"/>
            </a:endParaRPr>
          </a:p>
          <a:p>
            <a:pPr>
              <a:spcBef>
                <a:spcPts val="0"/>
              </a:spcBef>
            </a:pPr>
            <a:r>
              <a:rPr lang="en-US" dirty="0"/>
              <a:t>Clicking the Open PDF file button loads a PDF file representation of the UCM.  This file is located in the \Strategy 2 - Utility Conflict Matrix Approach\ folder. The folder also includes the UCM in Microsoft Excel® format.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One of the data items in the initial version of the standalone UCM was cost estimate.  During work sessions with a sample of states to discuss properties and features of the UCM, it became clear that having  just one field to capture costs was not adequate.  For example, this field would not enable an accurate depiction of which agency would be responsible for which costs.  It would also not document the process used to select a utility conflict resolution strategy.  This realization resulted in the need to use a second table to analyze costs and other elements associated with each utility conflict resolution strategy.  This slide shows the design of the </a:t>
            </a:r>
            <a:r>
              <a:rPr lang="en-US" dirty="0" err="1"/>
              <a:t>subsheet</a:t>
            </a:r>
            <a:r>
              <a:rPr lang="en-US" dirty="0"/>
              <a:t> developed as part of the research.</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spcBef>
                <a:spcPts val="0"/>
              </a:spcBef>
              <a:defRPr/>
            </a:pPr>
            <a:r>
              <a:rPr lang="en-US" dirty="0"/>
              <a:t>As mentioned previously,  Product 2 is a data model for managing utility conflicts and a prototype Access database that provides a physical representation of the data model.  The data model is generic and was built using industry standard procedures.  The data model is in </a:t>
            </a:r>
            <a:r>
              <a:rPr lang="en-US" dirty="0" err="1"/>
              <a:t>ERwin</a:t>
            </a:r>
            <a:r>
              <a:rPr lang="en-US" dirty="0"/>
              <a:t> Data Modeler format, and can be easily exported to a variety of database environments (e.g., Oracle, SQL Server).  In this case, the UCM is actually one of many queries or reports possible</a:t>
            </a:r>
            <a:r>
              <a:rPr lang="en-US" sz="1200" kern="1200" dirty="0">
                <a:solidFill>
                  <a:schemeClr val="tx1"/>
                </a:solidFill>
                <a:effectLst/>
                <a:latin typeface="Arial" charset="0"/>
                <a:ea typeface="+mn-ea"/>
                <a:cs typeface="+mn-cs"/>
              </a:rPr>
              <a:t>.</a:t>
            </a:r>
          </a:p>
          <a:p>
            <a:pPr defTabSz="914400">
              <a:spcBef>
                <a:spcPts val="0"/>
              </a:spcBef>
              <a:defRPr/>
            </a:pPr>
            <a:r>
              <a:rPr lang="en-US" sz="1200" kern="1200" dirty="0">
                <a:solidFill>
                  <a:schemeClr val="tx1"/>
                </a:solidFill>
                <a:effectLst/>
                <a:latin typeface="Arial" charset="0"/>
                <a:ea typeface="+mn-ea"/>
                <a:cs typeface="+mn-cs"/>
              </a:rPr>
              <a:t>  </a:t>
            </a:r>
          </a:p>
          <a:p>
            <a:pPr marL="0" marR="0" indent="0" algn="l" defTabSz="914400" rtl="0" eaLnBrk="1" fontAlgn="base" latinLnBrk="0" hangingPunct="1">
              <a:lnSpc>
                <a:spcPct val="100000"/>
              </a:lnSpc>
              <a:spcBef>
                <a:spcPts val="0"/>
              </a:spcBef>
              <a:spcAft>
                <a:spcPct val="0"/>
              </a:spcAft>
              <a:buClrTx/>
              <a:buSzTx/>
              <a:buFontTx/>
              <a:buNone/>
              <a:tabLst/>
              <a:defRPr/>
            </a:pPr>
            <a:r>
              <a:rPr lang="en-US" sz="1200" kern="1200" dirty="0">
                <a:solidFill>
                  <a:schemeClr val="tx1"/>
                </a:solidFill>
                <a:effectLst/>
                <a:latin typeface="Arial" charset="0"/>
                <a:ea typeface="+mn-ea"/>
                <a:cs typeface="+mn-cs"/>
              </a:rPr>
              <a:t>Based on the conceptual model,</a:t>
            </a:r>
            <a:r>
              <a:rPr lang="en-US" sz="1200" kern="1200" baseline="0" dirty="0">
                <a:solidFill>
                  <a:schemeClr val="tx1"/>
                </a:solidFill>
                <a:effectLst/>
                <a:latin typeface="Arial" charset="0"/>
                <a:ea typeface="+mn-ea"/>
                <a:cs typeface="+mn-cs"/>
              </a:rPr>
              <a:t> t</a:t>
            </a:r>
            <a:r>
              <a:rPr lang="en-US" sz="1200" kern="1200" dirty="0">
                <a:solidFill>
                  <a:schemeClr val="tx1"/>
                </a:solidFill>
                <a:effectLst/>
                <a:latin typeface="Arial" charset="0"/>
                <a:ea typeface="+mn-ea"/>
                <a:cs typeface="+mn-cs"/>
              </a:rPr>
              <a:t>he researchers developed a logical data model in </a:t>
            </a:r>
            <a:r>
              <a:rPr lang="en-US" sz="1200" kern="1200" dirty="0" err="1">
                <a:solidFill>
                  <a:schemeClr val="tx1"/>
                </a:solidFill>
                <a:effectLst/>
                <a:latin typeface="Arial" charset="0"/>
                <a:ea typeface="+mn-ea"/>
                <a:cs typeface="+mn-cs"/>
              </a:rPr>
              <a:t>ERwin</a:t>
            </a:r>
            <a:r>
              <a:rPr lang="en-US" sz="1200" kern="1200" dirty="0">
                <a:solidFill>
                  <a:schemeClr val="tx1"/>
                </a:solidFill>
                <a:effectLst/>
                <a:latin typeface="Arial" charset="0"/>
                <a:ea typeface="+mn-ea"/>
                <a:cs typeface="+mn-cs"/>
              </a:rPr>
              <a:t> consisting of approximately 115 separate entities and numerous relationships.  The researchers also produced a prototype physical database in Microsoft Access based on the logical data model, including queries and reports to replicate the standalone Excel UCM as well as a sample of UCMs from around the country.  The name of the prototype application was Utility Conflict Database (UCD).  The researchers tested the UCM data model by populating the Access database using data from sample documents provided by the states and fine tuning the data model as needed.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sz="1200" b="0" i="0" u="none" strike="noStrike" kern="1200" baseline="0" dirty="0">
                <a:solidFill>
                  <a:schemeClr val="tx1"/>
                </a:solidFill>
                <a:latin typeface="Arial" charset="0"/>
                <a:ea typeface="+mn-ea"/>
                <a:cs typeface="+mn-cs"/>
              </a:rPr>
              <a:t>This slide shows an example utility conflict matrix report in report view generated by the Product 2 database.  Note the buttons on the right labeled “Detail,” which provide a link to cost estimate analysis sub reports.</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This slide shows sample records for the cost estimate analysis in connection with the first utility conflict from the previous slide.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One of the advantages of using a database approach for the management of utility conflicts is that it is possible to generate all kinds of reports.  This slide shows a sample of additional reports that are possible with the prototype database design developed during the research.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Arial" pitchFamily="34" charset="0"/>
                <a:cs typeface="Arial" pitchFamily="34" charset="0"/>
              </a:rPr>
              <a:t>Project 0-6624 resulted in three deliverables:</a:t>
            </a:r>
          </a:p>
          <a:p>
            <a:pPr marL="457200" lvl="1" indent="-228600" defTabSz="228600">
              <a:spcBef>
                <a:spcPts val="600"/>
              </a:spcBef>
              <a:buFont typeface="Arial" pitchFamily="34" charset="0"/>
              <a:buChar char="•"/>
              <a:tabLst>
                <a:tab pos="228600" algn="l"/>
              </a:tabLst>
            </a:pPr>
            <a:r>
              <a:rPr lang="en-US" sz="1200" dirty="0">
                <a:latin typeface="Arial" pitchFamily="34" charset="0"/>
                <a:cs typeface="Arial" pitchFamily="34" charset="0"/>
              </a:rPr>
              <a:t>0-6624-P1: Guidebook and training materials (including</a:t>
            </a:r>
            <a:r>
              <a:rPr lang="en-US" sz="1200" baseline="0" dirty="0">
                <a:latin typeface="Arial" pitchFamily="34" charset="0"/>
                <a:cs typeface="Arial" pitchFamily="34" charset="0"/>
              </a:rPr>
              <a:t> this presentation)</a:t>
            </a:r>
            <a:r>
              <a:rPr lang="en-US" sz="1200" dirty="0">
                <a:latin typeface="Arial" pitchFamily="34" charset="0"/>
                <a:cs typeface="Arial" pitchFamily="34" charset="0"/>
              </a:rPr>
              <a:t>.</a:t>
            </a:r>
          </a:p>
          <a:p>
            <a:pPr marL="457200" lvl="1" indent="-228600" defTabSz="228600">
              <a:spcBef>
                <a:spcPts val="0"/>
              </a:spcBef>
              <a:buFont typeface="Arial" pitchFamily="34" charset="0"/>
              <a:buChar char="•"/>
              <a:tabLst>
                <a:tab pos="228600" algn="l"/>
              </a:tabLst>
            </a:pPr>
            <a:r>
              <a:rPr lang="en-US" sz="1200" dirty="0">
                <a:latin typeface="Arial" pitchFamily="34" charset="0"/>
                <a:cs typeface="Arial" pitchFamily="34" charset="0"/>
              </a:rPr>
              <a:t>0-6624-1: Research report.</a:t>
            </a:r>
          </a:p>
          <a:p>
            <a:pPr marL="457200" lvl="1" indent="-228600" defTabSz="228600">
              <a:spcBef>
                <a:spcPts val="0"/>
              </a:spcBef>
              <a:buFont typeface="Arial" pitchFamily="34" charset="0"/>
              <a:buChar char="•"/>
              <a:tabLst>
                <a:tab pos="228600" algn="l"/>
              </a:tabLst>
            </a:pPr>
            <a:r>
              <a:rPr lang="en-US" sz="1200" dirty="0">
                <a:latin typeface="Arial" pitchFamily="34" charset="0"/>
                <a:cs typeface="Arial" pitchFamily="34" charset="0"/>
              </a:rPr>
              <a:t>0-6624-S: Summary report.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t>The database also</a:t>
            </a:r>
            <a:r>
              <a:rPr lang="en-US" sz="1200" baseline="0" dirty="0"/>
              <a:t> enables users to track critical events (time stamps) occurred in connection with a utility conflict, such as:</a:t>
            </a:r>
          </a:p>
          <a:p>
            <a:pPr marL="457200" lvl="1" indent="-228600" defTabSz="228600">
              <a:spcBef>
                <a:spcPts val="600"/>
              </a:spcBef>
              <a:buFont typeface="Arial" pitchFamily="34" charset="0"/>
              <a:buChar char="•"/>
            </a:pPr>
            <a:r>
              <a:rPr lang="en-US" sz="1200" dirty="0"/>
              <a:t>Utility conflict created.</a:t>
            </a:r>
          </a:p>
          <a:p>
            <a:pPr marL="457200" lvl="1" indent="-228600" defTabSz="228600">
              <a:spcBef>
                <a:spcPts val="0"/>
              </a:spcBef>
              <a:buFont typeface="Arial" pitchFamily="34" charset="0"/>
              <a:buChar char="•"/>
            </a:pPr>
            <a:r>
              <a:rPr lang="en-US" sz="1200" dirty="0"/>
              <a:t>Utility owner informed of utility conflict.</a:t>
            </a:r>
          </a:p>
          <a:p>
            <a:pPr marL="457200" lvl="1" indent="-228600" defTabSz="228600">
              <a:spcBef>
                <a:spcPts val="0"/>
              </a:spcBef>
              <a:buFont typeface="Arial" pitchFamily="34" charset="0"/>
              <a:buChar char="•"/>
            </a:pPr>
            <a:r>
              <a:rPr lang="en-US" sz="1200" dirty="0"/>
              <a:t>Utility conflict resolution strategy selected.</a:t>
            </a:r>
          </a:p>
          <a:p>
            <a:pPr marL="457200" lvl="1" indent="-228600" defTabSz="228600">
              <a:spcBef>
                <a:spcPts val="0"/>
              </a:spcBef>
              <a:buFont typeface="Arial" pitchFamily="34" charset="0"/>
              <a:buChar char="•"/>
            </a:pPr>
            <a:r>
              <a:rPr lang="en-US" sz="1200" dirty="0"/>
              <a:t>Notice to proceed with utility relocation.</a:t>
            </a:r>
          </a:p>
          <a:p>
            <a:pPr marL="457200" lvl="1" indent="-228600" defTabSz="228600">
              <a:spcBef>
                <a:spcPts val="0"/>
              </a:spcBef>
              <a:buFont typeface="Arial" pitchFamily="34" charset="0"/>
              <a:buChar char="•"/>
            </a:pPr>
            <a:r>
              <a:rPr lang="en-US" sz="1200" dirty="0"/>
              <a:t>Utility relocation started.</a:t>
            </a:r>
          </a:p>
          <a:p>
            <a:pPr marL="457200" lvl="1" indent="-228600" defTabSz="228600">
              <a:spcBef>
                <a:spcPts val="0"/>
              </a:spcBef>
              <a:buFont typeface="Arial" pitchFamily="34" charset="0"/>
              <a:buChar char="•"/>
            </a:pPr>
            <a:r>
              <a:rPr lang="en-US" sz="1200" dirty="0"/>
              <a:t>Utility relocation ended.</a:t>
            </a:r>
          </a:p>
          <a:p>
            <a:pPr marL="457200" lvl="1" indent="-228600" defTabSz="228600">
              <a:spcBef>
                <a:spcPts val="0"/>
              </a:spcBef>
              <a:buFont typeface="Arial" pitchFamily="34" charset="0"/>
              <a:buChar char="•"/>
            </a:pPr>
            <a:r>
              <a:rPr lang="en-US" sz="1200" dirty="0"/>
              <a:t>Utility conflict resolved.</a:t>
            </a:r>
          </a:p>
          <a:p>
            <a:pPr marL="0" indent="0">
              <a:buFont typeface="Arial" pitchFamily="34" charset="0"/>
              <a:buNone/>
            </a:pPr>
            <a:r>
              <a:rPr lang="en-US" sz="1200" dirty="0"/>
              <a:t>The list of event types is flexible to accommodate the needs of a wide range of DOTs</a:t>
            </a:r>
            <a:r>
              <a:rPr lang="en-US" sz="1200" baseline="0" dirty="0"/>
              <a:t>.</a:t>
            </a:r>
            <a:endParaRPr lang="en-US" sz="1200" dirty="0"/>
          </a:p>
        </p:txBody>
      </p:sp>
    </p:spTree>
    <p:extLst>
      <p:ext uri="{BB962C8B-B14F-4D97-AF65-F5344CB8AC3E}">
        <p14:creationId xmlns:p14="http://schemas.microsoft.com/office/powerpoint/2010/main" val="2417256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400">
              <a:spcBef>
                <a:spcPts val="0"/>
              </a:spcBef>
              <a:defRPr/>
            </a:pPr>
            <a:r>
              <a:rPr lang="en-US" dirty="0"/>
              <a:t>To assist with the dissemination of the research products, the research team developed a one-day UCM training course that includes the following features:</a:t>
            </a:r>
          </a:p>
          <a:p>
            <a:pPr marL="457200" indent="-228600" defTabSz="914400">
              <a:spcBef>
                <a:spcPts val="600"/>
              </a:spcBef>
              <a:buFont typeface="Arial" pitchFamily="34" charset="0"/>
              <a:buChar char="•"/>
              <a:defRPr/>
            </a:pPr>
            <a:r>
              <a:rPr lang="en-US" dirty="0"/>
              <a:t>Lesson plan (6 lessons)</a:t>
            </a:r>
          </a:p>
          <a:p>
            <a:pPr marL="457200" indent="-228600" defTabSz="914400">
              <a:spcBef>
                <a:spcPts val="0"/>
              </a:spcBef>
              <a:buFont typeface="Arial" pitchFamily="34" charset="0"/>
              <a:buChar char="•"/>
              <a:defRPr/>
            </a:pPr>
            <a:r>
              <a:rPr lang="en-US" dirty="0"/>
              <a:t>Presentation materials in PowerPoint format</a:t>
            </a:r>
          </a:p>
          <a:p>
            <a:pPr marL="457200" indent="-228600" defTabSz="914400">
              <a:spcBef>
                <a:spcPts val="0"/>
              </a:spcBef>
              <a:buFont typeface="Arial" pitchFamily="34" charset="0"/>
              <a:buChar char="•"/>
              <a:defRPr/>
            </a:pPr>
            <a:r>
              <a:rPr lang="en-US" dirty="0"/>
              <a:t>Presenter notes</a:t>
            </a:r>
          </a:p>
          <a:p>
            <a:pPr marL="457200" indent="-228600" defTabSz="914400">
              <a:spcBef>
                <a:spcPts val="0"/>
              </a:spcBef>
              <a:buFont typeface="Arial" pitchFamily="34" charset="0"/>
              <a:buChar char="•"/>
              <a:defRPr/>
            </a:pPr>
            <a:r>
              <a:rPr lang="en-US" dirty="0"/>
              <a:t>Participant handouts, including presentation handouts, sample project plans, and UCM templates</a:t>
            </a:r>
          </a:p>
          <a:p>
            <a:pPr marL="457200" indent="-228600" defTabSz="914400">
              <a:spcBef>
                <a:spcPts val="0"/>
              </a:spcBef>
              <a:buFont typeface="Arial" pitchFamily="34" charset="0"/>
              <a:buChar char="•"/>
              <a:defRPr/>
            </a:pPr>
            <a:r>
              <a:rPr lang="en-US" dirty="0"/>
              <a:t>Companion CD, which includes all the training materials and a copy of the prototype utility conflict database.</a:t>
            </a:r>
          </a:p>
          <a:p>
            <a:pPr defTabSz="914400">
              <a:spcBef>
                <a:spcPts val="0"/>
              </a:spcBef>
              <a:defRPr/>
            </a:pPr>
            <a:endParaRPr lang="en-US" dirty="0"/>
          </a:p>
          <a:p>
            <a:pPr defTabSz="914400">
              <a:spcBef>
                <a:spcPts val="0"/>
              </a:spcBef>
              <a:defRPr/>
            </a:pPr>
            <a:r>
              <a:rPr lang="en-US" dirty="0"/>
              <a:t>The presentation materials follow NHI presentation templates.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A critical component of the UCM training course is the hands-on utility conflict analysis where participants analyze a set of plan sheets and other documentation to identify the location of utility conflicts and use a UCM to document and manage each conflict.  At the end of the hands-on exercise, participants are given a copy of the “solution sheet” that shows the location of all utility conflicts (shown here) and sample UCM records.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This slide shows a preliminary view of the implementation schedule and </a:t>
            </a:r>
            <a:r>
              <a:rPr lang="en-US" sz="1200" kern="1200" dirty="0">
                <a:solidFill>
                  <a:schemeClr val="tx1"/>
                </a:solidFill>
                <a:effectLst/>
                <a:latin typeface="Arial" charset="0"/>
                <a:ea typeface="+mn-ea"/>
                <a:cs typeface="+mn-cs"/>
              </a:rPr>
              <a:t>main activities. For visualization purpose, the figure shows the different components being implemented in parallel.  This schedule could easily be modified as needed.</a:t>
            </a:r>
          </a:p>
          <a:p>
            <a:pPr eaLnBrk="1" hangingPunct="1">
              <a:spcBef>
                <a:spcPct val="0"/>
              </a:spcBef>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kern="1200" dirty="0">
                <a:solidFill>
                  <a:schemeClr val="tx1"/>
                </a:solidFill>
                <a:effectLst/>
                <a:latin typeface="Arial" charset="0"/>
                <a:ea typeface="+mn-ea"/>
                <a:cs typeface="+mn-cs"/>
              </a:rPr>
              <a:t>This slide</a:t>
            </a:r>
            <a:r>
              <a:rPr lang="en-US" sz="1200" kern="1200" baseline="0" dirty="0">
                <a:solidFill>
                  <a:schemeClr val="tx1"/>
                </a:solidFill>
                <a:effectLst/>
                <a:latin typeface="Arial" charset="0"/>
                <a:ea typeface="+mn-ea"/>
                <a:cs typeface="+mn-cs"/>
              </a:rPr>
              <a:t> shows the expected value and implementation cost of each product.  </a:t>
            </a:r>
            <a:r>
              <a:rPr lang="en-US" sz="1200" kern="1200" dirty="0">
                <a:solidFill>
                  <a:schemeClr val="tx1"/>
                </a:solidFill>
                <a:effectLst/>
                <a:latin typeface="Arial" charset="0"/>
                <a:ea typeface="+mn-ea"/>
                <a:cs typeface="+mn-cs"/>
              </a:rPr>
              <a:t>The standalone Excel UCM template (i.e., Product 1) and the one-day UCM training course (i.e., Product 3) are what could be called “low-hanging fruit.”  These two products are ready for implementation, and the corresponding implementation cost is low.  By comparison, the UCM data model and database representation (i.e., Product 2), while ready for implementation, would require selecting a system platform and developing graphical user interfaces to enable users to interact with the database.  Depending on the level of implementation of this product (e.g., standalone Microsoft Access database versus an enterprise web-based system), the implementation cost and horizon could vary substantially.</a:t>
            </a:r>
          </a:p>
          <a:p>
            <a:pPr>
              <a:spcBef>
                <a:spcPts val="0"/>
              </a:spcBef>
            </a:pPr>
            <a:endParaRPr lang="en-US" sz="1200" kern="1200" dirty="0">
              <a:solidFill>
                <a:schemeClr val="tx1"/>
              </a:solidFill>
              <a:effectLst/>
              <a:latin typeface="Arial" charset="0"/>
              <a:ea typeface="+mn-ea"/>
              <a:cs typeface="+mn-cs"/>
            </a:endParaRPr>
          </a:p>
          <a:p>
            <a:pPr>
              <a:spcBef>
                <a:spcPts val="0"/>
              </a:spcBef>
            </a:pPr>
            <a:r>
              <a:rPr lang="en-US" sz="1200" kern="1200" dirty="0">
                <a:solidFill>
                  <a:schemeClr val="tx1"/>
                </a:solidFill>
                <a:effectLst/>
                <a:latin typeface="Arial" charset="0"/>
                <a:ea typeface="+mn-ea"/>
                <a:cs typeface="+mn-cs"/>
              </a:rPr>
              <a:t>Value: Subjective measure of the product’s potential to assist an agency in managing utility conflicts effectively.  The value scale is 1 (lowest) to 100 (highest). </a:t>
            </a:r>
          </a:p>
          <a:p>
            <a:pPr>
              <a:spcBef>
                <a:spcPts val="0"/>
              </a:spcBef>
            </a:pPr>
            <a:r>
              <a:rPr lang="en-US" sz="1200" kern="1200" dirty="0">
                <a:solidFill>
                  <a:schemeClr val="tx1"/>
                </a:solidFill>
                <a:effectLst/>
                <a:latin typeface="Arial" charset="0"/>
                <a:ea typeface="+mn-ea"/>
                <a:cs typeface="+mn-cs"/>
              </a:rPr>
              <a:t> </a:t>
            </a:r>
          </a:p>
          <a:p>
            <a:pPr>
              <a:spcBef>
                <a:spcPts val="0"/>
              </a:spcBef>
            </a:pPr>
            <a:r>
              <a:rPr lang="en-US" sz="1200" kern="1200" dirty="0">
                <a:solidFill>
                  <a:schemeClr val="tx1"/>
                </a:solidFill>
                <a:effectLst/>
                <a:latin typeface="Arial" charset="0"/>
                <a:ea typeface="+mn-ea"/>
                <a:cs typeface="+mn-cs"/>
              </a:rPr>
              <a:t>Cost: Subjective measure of the anticipated cost to implement a product at a transportation agency.  The cost scale is $ (lowest) to $$$$ (highest).</a:t>
            </a:r>
          </a:p>
        </p:txBody>
      </p:sp>
    </p:spTree>
    <p:extLst>
      <p:ext uri="{BB962C8B-B14F-4D97-AF65-F5344CB8AC3E}">
        <p14:creationId xmlns:p14="http://schemas.microsoft.com/office/powerpoint/2010/main" val="2731167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6335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3555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2506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1736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4383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rial" pitchFamily="34" charset="0"/>
                <a:ea typeface="Calibri"/>
                <a:cs typeface="Arial" pitchFamily="34" charset="0"/>
              </a:rPr>
              <a:t>Project</a:t>
            </a:r>
            <a:r>
              <a:rPr lang="en-US" sz="1200" baseline="0" dirty="0">
                <a:effectLst/>
                <a:latin typeface="Arial" pitchFamily="34" charset="0"/>
                <a:ea typeface="Calibri"/>
                <a:cs typeface="Arial" pitchFamily="34" charset="0"/>
              </a:rPr>
              <a:t> 0-6624 resulted in four </a:t>
            </a:r>
            <a:r>
              <a:rPr lang="en-US" sz="1200" dirty="0">
                <a:effectLst/>
                <a:latin typeface="Arial" pitchFamily="34" charset="0"/>
                <a:ea typeface="Calibri"/>
                <a:cs typeface="Arial" pitchFamily="34" charset="0"/>
              </a:rPr>
              <a:t>strategies that reflect the highest priorities based on stakeholder inputs:</a:t>
            </a:r>
          </a:p>
          <a:p>
            <a:pPr marL="457200" marR="0" lvl="1" indent="-228600" defTabSz="228600">
              <a:spcBef>
                <a:spcPts val="600"/>
              </a:spcBef>
              <a:spcAft>
                <a:spcPts val="0"/>
              </a:spcAft>
              <a:buFont typeface="Arial" pitchFamily="34" charset="0"/>
              <a:buChar char="•"/>
            </a:pPr>
            <a:r>
              <a:rPr lang="en-US" sz="1200" dirty="0">
                <a:effectLst/>
                <a:latin typeface="Arial" pitchFamily="34" charset="0"/>
                <a:ea typeface="Calibri"/>
                <a:cs typeface="Arial" pitchFamily="34" charset="0"/>
              </a:rPr>
              <a:t>Modernization of the utility process at </a:t>
            </a:r>
            <a:r>
              <a:rPr lang="en-US" sz="1200" dirty="0" err="1">
                <a:effectLst/>
                <a:latin typeface="Arial" pitchFamily="34" charset="0"/>
                <a:ea typeface="Calibri"/>
                <a:cs typeface="Arial" pitchFamily="34" charset="0"/>
              </a:rPr>
              <a:t>TxDOT</a:t>
            </a:r>
            <a:r>
              <a:rPr lang="en-US" sz="1200" dirty="0">
                <a:effectLst/>
                <a:latin typeface="Arial" pitchFamily="34" charset="0"/>
                <a:ea typeface="Calibri"/>
                <a:cs typeface="Arial" pitchFamily="34" charset="0"/>
              </a:rPr>
              <a:t>.</a:t>
            </a:r>
          </a:p>
          <a:p>
            <a:pPr marL="457200" marR="0" lvl="1" indent="-228600" defTabSz="228600">
              <a:spcBef>
                <a:spcPts val="0"/>
              </a:spcBef>
              <a:spcAft>
                <a:spcPts val="0"/>
              </a:spcAft>
              <a:buFont typeface="Arial" pitchFamily="34" charset="0"/>
              <a:buChar char="•"/>
            </a:pPr>
            <a:r>
              <a:rPr lang="en-US" sz="1200" dirty="0">
                <a:effectLst/>
                <a:latin typeface="Arial" pitchFamily="34" charset="0"/>
                <a:ea typeface="Calibri"/>
                <a:cs typeface="Arial" pitchFamily="34" charset="0"/>
              </a:rPr>
              <a:t>Use of utility conflict matrices and associated procedures.</a:t>
            </a:r>
          </a:p>
          <a:p>
            <a:pPr marL="457200" marR="0" lvl="1" indent="-228600" defTabSz="228600">
              <a:spcBef>
                <a:spcPts val="0"/>
              </a:spcBef>
              <a:spcAft>
                <a:spcPts val="0"/>
              </a:spcAft>
              <a:buFont typeface="Arial" pitchFamily="34" charset="0"/>
              <a:buChar char="•"/>
            </a:pPr>
            <a:r>
              <a:rPr lang="en-US" sz="1200" dirty="0">
                <a:effectLst/>
                <a:latin typeface="Arial" pitchFamily="34" charset="0"/>
                <a:ea typeface="Calibri"/>
                <a:cs typeface="Arial" pitchFamily="34" charset="0"/>
              </a:rPr>
              <a:t>Streamlining and standardization of utility cost data submissions and reimbursement process.</a:t>
            </a:r>
          </a:p>
          <a:p>
            <a:pPr marL="457200" lvl="1" indent="-228600" defTabSz="228600">
              <a:spcBef>
                <a:spcPts val="0"/>
              </a:spcBef>
              <a:spcAft>
                <a:spcPts val="0"/>
              </a:spcAft>
              <a:buFont typeface="Arial" pitchFamily="34" charset="0"/>
              <a:buChar char="•"/>
            </a:pPr>
            <a:r>
              <a:rPr lang="en-US" sz="1200" dirty="0">
                <a:effectLst/>
                <a:latin typeface="Arial" pitchFamily="34" charset="0"/>
                <a:ea typeface="Calibri"/>
                <a:cs typeface="Arial" pitchFamily="34" charset="0"/>
              </a:rPr>
              <a:t>Core skill training on utility topics</a:t>
            </a:r>
            <a:r>
              <a:rPr lang="en-US" sz="1200" baseline="0" dirty="0">
                <a:effectLst/>
                <a:latin typeface="Arial" pitchFamily="34" charset="0"/>
                <a:ea typeface="Calibri"/>
                <a:cs typeface="Arial" pitchFamily="34" charset="0"/>
              </a:rPr>
              <a:t>.</a:t>
            </a:r>
            <a:endParaRPr lang="en-US" sz="1200" dirty="0">
              <a:effectLst/>
              <a:latin typeface="Arial" pitchFamily="34" charset="0"/>
              <a:ea typeface="Calibri"/>
              <a:cs typeface="Arial" pitchFamily="34" charset="0"/>
            </a:endParaRPr>
          </a:p>
        </p:txBody>
      </p:sp>
    </p:spTree>
    <p:extLst>
      <p:ext uri="{BB962C8B-B14F-4D97-AF65-F5344CB8AC3E}">
        <p14:creationId xmlns:p14="http://schemas.microsoft.com/office/powerpoint/2010/main" val="577809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200" kern="1200" dirty="0">
                <a:solidFill>
                  <a:schemeClr val="tx1"/>
                </a:solidFill>
                <a:effectLst/>
                <a:latin typeface="Arial" charset="0"/>
                <a:ea typeface="+mn-ea"/>
                <a:cs typeface="+mn-cs"/>
              </a:rPr>
              <a:t>Most utility agreements at </a:t>
            </a:r>
            <a:r>
              <a:rPr lang="en-US" sz="1200" kern="1200" dirty="0" err="1">
                <a:solidFill>
                  <a:schemeClr val="tx1"/>
                </a:solidFill>
                <a:effectLst/>
                <a:latin typeface="Arial" charset="0"/>
                <a:ea typeface="+mn-ea"/>
                <a:cs typeface="+mn-cs"/>
              </a:rPr>
              <a:t>TxDOT</a:t>
            </a:r>
            <a:r>
              <a:rPr lang="en-US" sz="1200" kern="1200" dirty="0">
                <a:solidFill>
                  <a:schemeClr val="tx1"/>
                </a:solidFill>
                <a:effectLst/>
                <a:latin typeface="Arial" charset="0"/>
                <a:ea typeface="+mn-ea"/>
                <a:cs typeface="+mn-cs"/>
              </a:rPr>
              <a:t> follow the traditional cost category-based approach, in which cost estimates must be broken down into different</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cost categories.  Some of the categories are part of the direct cost to complete the relocation in the field (e.g., materials, supplies, equipment,</a:t>
            </a:r>
            <a:r>
              <a:rPr lang="en-US" sz="1200" kern="1200" baseline="0" dirty="0">
                <a:solidFill>
                  <a:schemeClr val="tx1"/>
                </a:solidFill>
                <a:effectLst/>
                <a:latin typeface="Arial" charset="0"/>
                <a:ea typeface="+mn-ea"/>
                <a:cs typeface="+mn-cs"/>
              </a:rPr>
              <a:t> and so on</a:t>
            </a:r>
            <a:r>
              <a:rPr lang="en-US" sz="1200" kern="1200" dirty="0">
                <a:solidFill>
                  <a:schemeClr val="tx1"/>
                </a:solidFill>
                <a:effectLst/>
                <a:latin typeface="Arial" charset="0"/>
                <a:ea typeface="+mn-ea"/>
                <a:cs typeface="+mn-cs"/>
              </a:rPr>
              <a:t>).  Other categories are frequently handled separately as separate items (e.g., traffic control and mobilization), although it is also common to include these items as subsidiary items to other cost elements.  Cost estimates must also include elements such as salvage and removal of materials as well as betterments and capital improvements (if appropriate).</a:t>
            </a:r>
          </a:p>
          <a:p>
            <a:pPr lvl="0">
              <a:spcBef>
                <a:spcPts val="0"/>
              </a:spcBef>
            </a:pPr>
            <a:endParaRPr lang="en-US" dirty="0"/>
          </a:p>
          <a:p>
            <a:pPr lvl="0">
              <a:spcBef>
                <a:spcPts val="0"/>
              </a:spcBef>
            </a:pPr>
            <a:r>
              <a:rPr lang="en-US" sz="1300" dirty="0"/>
              <a:t>It is worth noting that federal and state regulations now enable utility owners to submit cost estimates using a quantity-unit cost approach.  In practice, most cost estimates are still prepared using the traditional cost category approach.</a:t>
            </a:r>
          </a:p>
        </p:txBody>
      </p:sp>
    </p:spTree>
    <p:extLst>
      <p:ext uri="{BB962C8B-B14F-4D97-AF65-F5344CB8AC3E}">
        <p14:creationId xmlns:p14="http://schemas.microsoft.com/office/powerpoint/2010/main" val="303054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The end result of the cost estimation process is a summary that includes direct costs as well as cost elements such as betterments and eligibility calculations.  </a:t>
            </a:r>
            <a:r>
              <a:rPr lang="en-US" sz="1200" dirty="0"/>
              <a:t>This slide shows a sample estimate summary.  Notice that this table does not provide a disaggregation of direct costs (which the utility owner or its consultant would need to provide to support the numbers shown).  </a:t>
            </a:r>
          </a:p>
          <a:p>
            <a:pPr>
              <a:spcBef>
                <a:spcPts val="0"/>
              </a:spcBef>
            </a:pPr>
            <a:endParaRPr lang="en-US" sz="1200" dirty="0"/>
          </a:p>
          <a:p>
            <a:pPr>
              <a:spcBef>
                <a:spcPts val="0"/>
              </a:spcBef>
            </a:pPr>
            <a:r>
              <a:rPr lang="en-US" sz="1200" dirty="0"/>
              <a:t>In the example, it is necessary to adjust a 4-inch water main and a 6-inch gravity sewer main.  Both facilities are located partly on state right-of-way (1,200 feet) and partly on a private easement (4,800 feet) with a total estimated length of 6,000 feet.  The utility owner would like to upgrade the diameter of the water line to 12 inches.  To adjust the lines, the utility owner needs to acquire a new easement on private property.  Further, the meters used in the original installation no longer comply with local codes and need replacement with an upgraded version that is more expensive.  The estimate assumes that mobilization and traffic control costs are included as subsidiary items in the bids for the installation of the water and sewer mains.  To calculate the amount eligible for state participation, the utility owner submits an in-kind estimate and a betterment estimate, along with information of the existing utility’s location on public and private rights-of-way.  Only the portion of the facility located on the private easement (4,800 feet) is eligible for reimbursement.</a:t>
            </a:r>
          </a:p>
        </p:txBody>
      </p:sp>
    </p:spTree>
    <p:extLst>
      <p:ext uri="{BB962C8B-B14F-4D97-AF65-F5344CB8AC3E}">
        <p14:creationId xmlns:p14="http://schemas.microsoft.com/office/powerpoint/2010/main" val="4130372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t>Issues related to the current practice for preparing and submitting utility cost data include, but are not limited to, the following:</a:t>
            </a:r>
          </a:p>
          <a:p>
            <a:pPr marL="457200" lvl="1" indent="-228600" defTabSz="228600">
              <a:spcBef>
                <a:spcPts val="600"/>
              </a:spcBef>
              <a:buFont typeface="Arial" pitchFamily="34" charset="0"/>
              <a:buChar char="•"/>
            </a:pPr>
            <a:r>
              <a:rPr lang="en-US" sz="1200" dirty="0"/>
              <a:t>Utility reimbursement practices vary from district to district.</a:t>
            </a:r>
          </a:p>
          <a:p>
            <a:pPr marL="457200" lvl="1" indent="-228600" defTabSz="228600">
              <a:spcBef>
                <a:spcPts val="0"/>
              </a:spcBef>
              <a:buFont typeface="Arial" pitchFamily="34" charset="0"/>
              <a:buChar char="•"/>
            </a:pPr>
            <a:r>
              <a:rPr lang="en-US" sz="1200" dirty="0"/>
              <a:t>Utility owners handle cost data in a variety of ways, which means costs may be broken down and submitted in different formats.</a:t>
            </a:r>
          </a:p>
          <a:p>
            <a:pPr marL="457200" lvl="1" indent="-228600" defTabSz="228600">
              <a:spcBef>
                <a:spcPts val="0"/>
              </a:spcBef>
              <a:buFont typeface="Arial" pitchFamily="34" charset="0"/>
              <a:buChar char="•"/>
            </a:pPr>
            <a:r>
              <a:rPr lang="en-US" sz="1200" dirty="0"/>
              <a:t>Current procedures require billings to match the estimate.  However, actual bids for utility work are often different from what utility owners submitted originally for the utility agreement.</a:t>
            </a:r>
          </a:p>
          <a:p>
            <a:pPr lvl="1" indent="-228600" defTabSz="228600">
              <a:spcBef>
                <a:spcPts val="0"/>
              </a:spcBef>
              <a:buFont typeface="Arial" pitchFamily="34" charset="0"/>
              <a:buChar char="•"/>
            </a:pPr>
            <a:r>
              <a:rPr lang="en-US" dirty="0"/>
              <a:t>Utility owners complain that current requirements for the submission of cost estimates, as described in the </a:t>
            </a:r>
            <a:r>
              <a:rPr lang="en-US" i="1" dirty="0"/>
              <a:t>ROW Utility Manual</a:t>
            </a:r>
            <a:r>
              <a:rPr lang="en-US" dirty="0"/>
              <a:t>, are difficult to understand and follow.</a:t>
            </a:r>
          </a:p>
          <a:p>
            <a:pPr lvl="1" indent="-228600" defTabSz="228600">
              <a:spcBef>
                <a:spcPts val="0"/>
              </a:spcBef>
              <a:buFont typeface="Arial" pitchFamily="34" charset="0"/>
              <a:buChar char="•"/>
            </a:pPr>
            <a:r>
              <a:rPr lang="en-US" dirty="0"/>
              <a:t>Final billings are frequently submitted years after the adjustment is completed in the field.  In other cases, utility owners do not submit final billings at all.</a:t>
            </a:r>
          </a:p>
          <a:p>
            <a:pPr marL="457200" lvl="1" indent="-228600" defTabSz="228600">
              <a:spcBef>
                <a:spcPts val="0"/>
              </a:spcBef>
              <a:buFont typeface="Arial" pitchFamily="34" charset="0"/>
              <a:buChar char="•"/>
            </a:pPr>
            <a:r>
              <a:rPr lang="en-US" sz="1200" dirty="0"/>
              <a:t>Utility owners frequently complain about documentation requirements, e.g., those associated with partial payments.</a:t>
            </a:r>
          </a:p>
        </p:txBody>
      </p:sp>
    </p:spTree>
    <p:extLst>
      <p:ext uri="{BB962C8B-B14F-4D97-AF65-F5344CB8AC3E}">
        <p14:creationId xmlns:p14="http://schemas.microsoft.com/office/powerpoint/2010/main" val="1981403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a:t>Implementing an updated framework for the development of utility adjustment cost estimates with the goal to address limitations in the current process would have a number of benefits, including the following:</a:t>
            </a:r>
          </a:p>
          <a:p>
            <a:pPr marL="457200" indent="-228600">
              <a:spcBef>
                <a:spcPts val="600"/>
              </a:spcBef>
              <a:buFont typeface="Arial" pitchFamily="34" charset="0"/>
              <a:buChar char="•"/>
            </a:pPr>
            <a:r>
              <a:rPr lang="en-US" dirty="0"/>
              <a:t>	Support for the development of utility adjustment cost estimates at various stages in the utility adjustment process.</a:t>
            </a:r>
          </a:p>
          <a:p>
            <a:pPr marL="457200" indent="-228600">
              <a:spcBef>
                <a:spcPts val="0"/>
              </a:spcBef>
              <a:buFont typeface="Arial" pitchFamily="34" charset="0"/>
              <a:buChar char="•"/>
            </a:pPr>
            <a:r>
              <a:rPr lang="en-US" dirty="0"/>
              <a:t>	Reduction in the level of uncertainty and risk for managing utility adjustments at </a:t>
            </a:r>
            <a:r>
              <a:rPr lang="en-US" dirty="0" err="1"/>
              <a:t>TxDOT</a:t>
            </a:r>
            <a:r>
              <a:rPr lang="en-US" dirty="0"/>
              <a:t>.</a:t>
            </a:r>
          </a:p>
          <a:p>
            <a:pPr marL="457200" indent="-228600">
              <a:spcBef>
                <a:spcPts val="0"/>
              </a:spcBef>
              <a:buFont typeface="Arial" pitchFamily="34" charset="0"/>
              <a:buChar char="•"/>
            </a:pPr>
            <a:r>
              <a:rPr lang="en-US" dirty="0"/>
              <a:t>	More effective, less contentious relationship between </a:t>
            </a:r>
            <a:r>
              <a:rPr lang="en-US" dirty="0" err="1"/>
              <a:t>TxDOT</a:t>
            </a:r>
            <a:r>
              <a:rPr lang="en-US" dirty="0"/>
              <a:t> and utility owners.</a:t>
            </a:r>
          </a:p>
          <a:p>
            <a:pPr marL="457200" indent="-228600">
              <a:spcBef>
                <a:spcPts val="0"/>
              </a:spcBef>
              <a:buFont typeface="Arial" pitchFamily="34" charset="0"/>
              <a:buChar char="•"/>
            </a:pPr>
            <a:r>
              <a:rPr lang="en-US" dirty="0"/>
              <a:t>	More effective coordination with the highway project development and delivery process, e.g., for the determination of total project costs and the production of utility cost estimates when the highway contract includes utility adjustments.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kern="1200" dirty="0">
                <a:solidFill>
                  <a:schemeClr val="tx1"/>
                </a:solidFill>
                <a:effectLst/>
                <a:latin typeface="Arial" charset="0"/>
                <a:ea typeface="+mn-ea"/>
                <a:cs typeface="+mn-cs"/>
              </a:rPr>
              <a:t>Using cost categories or quantities/unit costs should produce the same total cost estimate.  In practice, it should be possible </a:t>
            </a:r>
            <a:r>
              <a:rPr lang="en-US" dirty="0"/>
              <a:t> to submit utility cost data in ways that facilitate the exchange of information and trend analysis. The most expedited strategy to accomplish this goal is by requiring utility cost data submissions in such a way that it should be possible to easily translate </a:t>
            </a:r>
            <a:r>
              <a:rPr lang="en-US" i="1" dirty="0"/>
              <a:t>cost category-based </a:t>
            </a:r>
            <a:r>
              <a:rPr lang="en-US" dirty="0"/>
              <a:t>information to </a:t>
            </a:r>
            <a:r>
              <a:rPr lang="en-US" i="1" dirty="0"/>
              <a:t>construction unit cost-based </a:t>
            </a:r>
            <a:r>
              <a:rPr lang="en-US" dirty="0"/>
              <a:t>information (and vice versa).  The key behind this assumption is to divide the project into tangible construction items that can be managed in the field.</a:t>
            </a:r>
          </a:p>
          <a:p>
            <a:pPr>
              <a:spcBef>
                <a:spcPts val="0"/>
              </a:spcBef>
            </a:pPr>
            <a:endParaRPr lang="en-US" sz="1200" kern="1200" dirty="0">
              <a:solidFill>
                <a:schemeClr val="tx1"/>
              </a:solidFill>
              <a:effectLst/>
              <a:latin typeface="Arial" charset="0"/>
              <a:ea typeface="+mn-ea"/>
              <a:cs typeface="+mn-cs"/>
            </a:endParaRPr>
          </a:p>
          <a:p>
            <a:pPr marL="0" marR="0" indent="0" algn="l" defTabSz="914400" rtl="0" eaLnBrk="1" fontAlgn="base" latinLnBrk="0" hangingPunct="1">
              <a:lnSpc>
                <a:spcPct val="100000"/>
              </a:lnSpc>
              <a:spcBef>
                <a:spcPts val="0"/>
              </a:spcBef>
              <a:spcAft>
                <a:spcPct val="0"/>
              </a:spcAft>
              <a:buClrTx/>
              <a:buSzTx/>
              <a:buFontTx/>
              <a:buNone/>
              <a:tabLst/>
              <a:defRPr/>
            </a:pPr>
            <a:r>
              <a:rPr lang="en-US" sz="1200" kern="1200" dirty="0">
                <a:solidFill>
                  <a:schemeClr val="tx1"/>
                </a:solidFill>
                <a:effectLst/>
                <a:latin typeface="Arial" charset="0"/>
                <a:ea typeface="+mn-ea"/>
                <a:cs typeface="+mn-cs"/>
              </a:rPr>
              <a:t>Table (a) shows a cost estimate disaggregated by items and cost categories. For simplicity, the table</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only shows five categories (materials, labor, overhead, transportation, and equipment), although additional cost categories could be added.  Table (b) shows the same cost estimate disaggregated by items, quantities, and unit costs.  Notice how the total cost associated with each item (last column) is the same regardless of the procedure to develop the cost estimate.</a:t>
            </a:r>
            <a:endParaRPr lang="en-US" sz="1200" i="1"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9423125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1200" kern="1200" dirty="0">
                <a:solidFill>
                  <a:schemeClr val="tx1"/>
                </a:solidFill>
                <a:effectLst/>
                <a:latin typeface="Arial" charset="0"/>
                <a:ea typeface="+mn-ea"/>
                <a:cs typeface="+mn-cs"/>
              </a:rPr>
              <a:t>A critical cost element that is frequently ignored is related to contingencies.  In general, contingencies tend to decrease throughout the project development process.  As a result, there is a progression of milestones where the methodology to produce utility adjustment costs could change depending on the information available.  Although each particular utility adjustment is different, this figure provides a roadmap for the production of utility cost estimates that takes into consideration both pre-contract contingencies and post-contract contingencies at different phases in the utility adjustment process.  The percentages shown in the</a:t>
            </a:r>
            <a:r>
              <a:rPr lang="en-US" sz="1200" kern="1200" baseline="0" dirty="0">
                <a:solidFill>
                  <a:schemeClr val="tx1"/>
                </a:solidFill>
                <a:effectLst/>
                <a:latin typeface="Arial" charset="0"/>
                <a:ea typeface="+mn-ea"/>
                <a:cs typeface="+mn-cs"/>
              </a:rPr>
              <a:t> f</a:t>
            </a:r>
            <a:r>
              <a:rPr lang="en-US" sz="1200" kern="1200" dirty="0">
                <a:solidFill>
                  <a:schemeClr val="tx1"/>
                </a:solidFill>
                <a:effectLst/>
                <a:latin typeface="Arial" charset="0"/>
                <a:ea typeface="+mn-ea"/>
                <a:cs typeface="+mn-cs"/>
              </a:rPr>
              <a:t>igure correspond to contingency levels that are commonly used in the highway construction industry.  </a:t>
            </a:r>
          </a:p>
          <a:p>
            <a:endParaRPr lang="en-US" dirty="0"/>
          </a:p>
        </p:txBody>
      </p:sp>
    </p:spTree>
    <p:extLst>
      <p:ext uri="{BB962C8B-B14F-4D97-AF65-F5344CB8AC3E}">
        <p14:creationId xmlns:p14="http://schemas.microsoft.com/office/powerpoint/2010/main" val="3648746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t>To assist in the process of submitting standardized utility cost estimates, the researchers prepared a Microsoft Excel file with four integrated worksheets.</a:t>
            </a:r>
          </a:p>
          <a:p>
            <a:pPr>
              <a:spcBef>
                <a:spcPts val="0"/>
              </a:spcBef>
            </a:pPr>
            <a:endParaRPr lang="en-US" dirty="0"/>
          </a:p>
          <a:p>
            <a:pPr>
              <a:spcBef>
                <a:spcPts val="0"/>
              </a:spcBef>
            </a:pPr>
            <a:r>
              <a:rPr lang="en-US" dirty="0"/>
              <a:t>Clicking the Open PDF File button loads a PDF file representation of the utility cost estimate template.  This file is located in the \Strategy 3 - Standardization of Utility Cost Data Submissions\ folder. The folder also includes the template in Microsoft Excel format.  Notice that the Excel file contains macros, hence the .</a:t>
            </a:r>
            <a:r>
              <a:rPr lang="en-US" dirty="0" err="1"/>
              <a:t>xlsm</a:t>
            </a:r>
            <a:r>
              <a:rPr lang="en-US" dirty="0"/>
              <a:t> file extension.</a:t>
            </a:r>
          </a:p>
          <a:p>
            <a:pPr>
              <a:spcBef>
                <a:spcPts val="0"/>
              </a:spcBef>
            </a:pPr>
            <a:endParaRPr lang="en-US" sz="1200" dirty="0"/>
          </a:p>
          <a:p>
            <a:endParaRPr lang="en-US" dirty="0"/>
          </a:p>
          <a:p>
            <a:endParaRPr lang="en-US" sz="1200" dirty="0"/>
          </a:p>
        </p:txBody>
      </p:sp>
    </p:spTree>
    <p:extLst>
      <p:ext uri="{BB962C8B-B14F-4D97-AF65-F5344CB8AC3E}">
        <p14:creationId xmlns:p14="http://schemas.microsoft.com/office/powerpoint/2010/main" val="3710542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0"/>
              </a:spcBef>
              <a:defRPr/>
            </a:pPr>
            <a:r>
              <a:rPr lang="en-US" sz="1200" b="0" dirty="0"/>
              <a:t>The Items </a:t>
            </a:r>
            <a:r>
              <a:rPr lang="en-US" sz="1200" dirty="0"/>
              <a:t>worksheet enables utility owners to add a list of items.  These items represent logical divisions of work in the field.  Ideally, the list of items should be the result of cooperation between the utility owner and </a:t>
            </a:r>
            <a:r>
              <a:rPr lang="en-US" sz="1200" dirty="0" err="1"/>
              <a:t>TxDOT</a:t>
            </a:r>
            <a:r>
              <a:rPr lang="en-US" sz="1200" dirty="0"/>
              <a:t> to ensure a utility adjustment project is divided into manageable pieces of work that facilitate the development of reliable cost estimates and monitoring of construction activities in the field.  A useful strategy to achieve this goal is to use construction specifications as a tool to define items.  In many cases, the utility owner already has a set of construction specifications (either standard or special) that could be used for that purpose.  Alternatively, a suitable construction specification might be available at </a:t>
            </a:r>
            <a:r>
              <a:rPr lang="en-US" sz="1200" dirty="0" err="1"/>
              <a:t>TxDOT</a:t>
            </a:r>
            <a:r>
              <a:rPr lang="en-US" sz="1200" dirty="0"/>
              <a:t> or from an external source.</a:t>
            </a:r>
          </a:p>
          <a:p>
            <a:pPr defTabSz="966612">
              <a:spcBef>
                <a:spcPts val="0"/>
              </a:spcBef>
              <a:defRPr/>
            </a:pPr>
            <a:endParaRPr lang="en-US" dirty="0"/>
          </a:p>
          <a:p>
            <a:pPr defTabSz="966612">
              <a:spcBef>
                <a:spcPts val="0"/>
              </a:spcBef>
              <a:defRPr/>
            </a:pPr>
            <a:r>
              <a:rPr lang="en-US" dirty="0"/>
              <a:t>This slide shows items associated with the adjustment of a water main.  In this case, the utility owner provided quantities and unit costs for each item, which enabled the use of the Unit Cost Analysis Worksheet directly (see next slide).  Each item in the table corresponds to a construction item in the field (with the exception of engineering fees, for which the utility owner provided a separate tabulation disaggregating engineering charges into seven categories and travel.</a:t>
            </a:r>
            <a:endParaRPr lang="en-US" sz="1200" dirty="0"/>
          </a:p>
        </p:txBody>
      </p:sp>
    </p:spTree>
    <p:extLst>
      <p:ext uri="{BB962C8B-B14F-4D97-AF65-F5344CB8AC3E}">
        <p14:creationId xmlns:p14="http://schemas.microsoft.com/office/powerpoint/2010/main" val="527589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0"/>
              </a:spcBef>
              <a:defRPr/>
            </a:pPr>
            <a:r>
              <a:rPr lang="en-US" sz="1200" b="0" dirty="0"/>
              <a:t>The Unit Cost Analysis</a:t>
            </a:r>
            <a:r>
              <a:rPr lang="en-US" sz="1200" b="0" baseline="0" dirty="0"/>
              <a:t> </a:t>
            </a:r>
            <a:r>
              <a:rPr lang="en-US" sz="1200" dirty="0"/>
              <a:t>worksheet enables utility owners to provide utility cost data using a unit cost approach.  With this approach, users load the list of items from the Items worksheet and provide unit, quantity, and unit cost data for each item.  The worksheet automatically calculates the total cost for each item and for the entire project.  </a:t>
            </a:r>
          </a:p>
          <a:p>
            <a:pPr defTabSz="966612">
              <a:spcBef>
                <a:spcPts val="0"/>
              </a:spcBef>
              <a:defRPr/>
            </a:pPr>
            <a:endParaRPr lang="en-US" dirty="0"/>
          </a:p>
          <a:p>
            <a:pPr defTabSz="966612">
              <a:spcBef>
                <a:spcPts val="0"/>
              </a:spcBef>
              <a:defRPr/>
            </a:pPr>
            <a:r>
              <a:rPr lang="en-US" dirty="0"/>
              <a:t>This slide shows the list of items, units, quantities, and unit costs for the example shown in the previous slide.</a:t>
            </a:r>
          </a:p>
          <a:p>
            <a:pPr defTabSz="966612">
              <a:spcBef>
                <a:spcPts val="0"/>
              </a:spcBef>
              <a:defRPr/>
            </a:pPr>
            <a:endParaRPr lang="en-US" sz="1200" dirty="0"/>
          </a:p>
          <a:p>
            <a:pPr defTabSz="966612">
              <a:spcBef>
                <a:spcPts val="0"/>
              </a:spcBef>
              <a:defRPr/>
            </a:pPr>
            <a:r>
              <a:rPr lang="en-US" sz="1200" dirty="0"/>
              <a:t>Notice that this worksheet is not mandatory because utility owners have the option to use a cost category approach to develop cost estimates.  However, if users also provide cost category data, the Unit Cost Analysis worksheet enables users to validate unit cost data by importing total dollar amounts per item from the Item Disaggregation Analysis worksheet and by developing a separate “validated” unit cost estimate. </a:t>
            </a:r>
          </a:p>
        </p:txBody>
      </p:sp>
    </p:spTree>
    <p:extLst>
      <p:ext uri="{BB962C8B-B14F-4D97-AF65-F5344CB8AC3E}">
        <p14:creationId xmlns:p14="http://schemas.microsoft.com/office/powerpoint/2010/main" val="25788549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0"/>
              </a:spcBef>
              <a:defRPr/>
            </a:pPr>
            <a:r>
              <a:rPr lang="en-US" dirty="0"/>
              <a:t>This slide shows items associated with the adjustment of an electric transmission line.  In this case, the utility owner did not provide quantities and unit costs for each item.  Instead, the utility owner provided disaggregated cost data for each item by cost category, which made it necessary to use the Item Disaggregation Analysis Worksheet (see next slide).</a:t>
            </a:r>
            <a:endParaRPr lang="en-US" sz="1200" dirty="0"/>
          </a:p>
        </p:txBody>
      </p:sp>
    </p:spTree>
    <p:extLst>
      <p:ext uri="{BB962C8B-B14F-4D97-AF65-F5344CB8AC3E}">
        <p14:creationId xmlns:p14="http://schemas.microsoft.com/office/powerpoint/2010/main" val="52758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28753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b="0" dirty="0"/>
              <a:t>The Item Disaggregation Analysis </a:t>
            </a:r>
            <a:r>
              <a:rPr lang="en-US" sz="1200" dirty="0"/>
              <a:t>worksheet enables utility owners to provide utility cost data using a cost category approach.  With this approach, users load the list of items from the Items worksheet and provide disaggregated component information for each item according to one or more of the following cost categories: materials and supplies, labor, overhead, and transportation and equipment.  For each component, users provide unit, quantity, and unit rate (or unit price).  The worksheet automatically calculates the total cost for each component, for each item, and for the entire project.</a:t>
            </a:r>
          </a:p>
          <a:p>
            <a:pPr>
              <a:spcBef>
                <a:spcPts val="0"/>
              </a:spcBef>
            </a:pPr>
            <a:endParaRPr lang="en-US" sz="1200" dirty="0"/>
          </a:p>
          <a:p>
            <a:pPr>
              <a:spcBef>
                <a:spcPts val="0"/>
              </a:spcBef>
            </a:pPr>
            <a:r>
              <a:rPr lang="en-US" dirty="0"/>
              <a:t>For this example, the utility owner provided a highly disaggregated list of materials for the pole assemblies (down to the quantity and unit cost for each individual bolt, nut, rod, and so on), but did not indicate which components were associated with each type of pole (90-ft versus 95-ft).  For simplicity, the slide shows the total dollar amount for these materials equally divided by two for each type of pole.  Similar considerations apply to other cost categories, where the utility owner provided total costs but did not disaggregate them by type of pole (90-ft versus 95-ft).</a:t>
            </a:r>
          </a:p>
          <a:p>
            <a:pPr>
              <a:spcBef>
                <a:spcPts val="0"/>
              </a:spcBef>
            </a:pPr>
            <a:endParaRPr lang="en-US" sz="1200" dirty="0"/>
          </a:p>
          <a:p>
            <a:pPr>
              <a:spcBef>
                <a:spcPts val="0"/>
              </a:spcBef>
            </a:pPr>
            <a:r>
              <a:rPr lang="en-US" sz="1200" dirty="0"/>
              <a:t>This worksheet is not mandatory because utility owners have the option to use a unit cost approach to develop cost estimates.  However, if users also provide unit cost data, the Item Disaggregation Analysis worksheet enables users to import total dollar amounts per item from the Unit Cost Analysis worksheet.</a:t>
            </a:r>
          </a:p>
        </p:txBody>
      </p:sp>
    </p:spTree>
    <p:extLst>
      <p:ext uri="{BB962C8B-B14F-4D97-AF65-F5344CB8AC3E}">
        <p14:creationId xmlns:p14="http://schemas.microsoft.com/office/powerpoint/2010/main" val="22190055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0"/>
              </a:spcBef>
              <a:defRPr/>
            </a:pPr>
            <a:r>
              <a:rPr lang="en-US" sz="1200" b="0" dirty="0"/>
              <a:t>The Cost Category Summary </a:t>
            </a:r>
            <a:r>
              <a:rPr lang="en-US" sz="1200" dirty="0"/>
              <a:t>worksheet enables utility owners to prepare a summary tabulation of the cost items provided in the Item Disaggregation Analysis worksheet.  All cost data elements come from this worksheet, which means that users do not need to enter any data manually.</a:t>
            </a:r>
          </a:p>
          <a:p>
            <a:pPr defTabSz="966612">
              <a:spcBef>
                <a:spcPts val="0"/>
              </a:spcBef>
              <a:defRPr/>
            </a:pPr>
            <a:endParaRPr lang="en-US" dirty="0"/>
          </a:p>
          <a:p>
            <a:pPr defTabSz="966612">
              <a:spcBef>
                <a:spcPts val="0"/>
              </a:spcBef>
              <a:defRPr/>
            </a:pPr>
            <a:r>
              <a:rPr lang="en-US" dirty="0"/>
              <a:t>This slide shows a summary of category costs for the example shown in the previous two slides.</a:t>
            </a:r>
            <a:endParaRPr lang="en-US" sz="1200" dirty="0"/>
          </a:p>
        </p:txBody>
      </p:sp>
    </p:spTree>
    <p:extLst>
      <p:ext uri="{BB962C8B-B14F-4D97-AF65-F5344CB8AC3E}">
        <p14:creationId xmlns:p14="http://schemas.microsoft.com/office/powerpoint/2010/main" val="23942931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0"/>
              </a:spcBef>
              <a:defRPr/>
            </a:pPr>
            <a:r>
              <a:rPr lang="en-US" sz="1200" dirty="0"/>
              <a:t>A key requirement in the standardization of utility cost data submissions is the use of constructio</a:t>
            </a:r>
            <a:r>
              <a:rPr lang="en-US" dirty="0"/>
              <a:t>n specifications that match the list of items included in the cost estimate.  </a:t>
            </a:r>
          </a:p>
          <a:p>
            <a:pPr defTabSz="966612">
              <a:spcBef>
                <a:spcPts val="0"/>
              </a:spcBef>
              <a:defRPr/>
            </a:pPr>
            <a:endParaRPr lang="en-US" dirty="0"/>
          </a:p>
          <a:p>
            <a:pPr defTabSz="966612">
              <a:spcBef>
                <a:spcPts val="0"/>
              </a:spcBef>
              <a:defRPr/>
            </a:pPr>
            <a:r>
              <a:rPr lang="en-US" dirty="0"/>
              <a:t>If the utility owner does not already have a set of construction specifications, it would be necessary to develop it.  As part of </a:t>
            </a:r>
            <a:r>
              <a:rPr lang="en-US" dirty="0" err="1"/>
              <a:t>TxDOT</a:t>
            </a:r>
            <a:r>
              <a:rPr lang="en-US" dirty="0"/>
              <a:t> research project 0-4998, t</a:t>
            </a:r>
            <a:r>
              <a:rPr lang="en-US" sz="1200" dirty="0"/>
              <a:t>he researchers developed a general framework for utility specifications at </a:t>
            </a:r>
            <a:r>
              <a:rPr lang="en-US" sz="1200" dirty="0" err="1"/>
              <a:t>TxDOT</a:t>
            </a:r>
            <a:r>
              <a:rPr lang="en-US" sz="1200" dirty="0"/>
              <a:t> that mimics all the components of a typical highway construction specification.  The researchers developed templates for a wide range of utility specifications, including water, sanitary sewer, electric, and communication installations. As an illustration, this slide shows the proposed template for the installation of ground boxes.  The generic template is a modified version of </a:t>
            </a:r>
            <a:r>
              <a:rPr lang="en-US" sz="1200" dirty="0" err="1"/>
              <a:t>TxDOT</a:t>
            </a:r>
            <a:r>
              <a:rPr lang="en-US" sz="1200" dirty="0"/>
              <a:t> Form 1814.  For each specification, the research team also prepared a set of specification requirements, which could be used to develop the full construction specification following the 2004 </a:t>
            </a:r>
            <a:r>
              <a:rPr lang="en-US" sz="1200" dirty="0" err="1"/>
              <a:t>TxDOT</a:t>
            </a:r>
            <a:r>
              <a:rPr lang="en-US" sz="1200" dirty="0"/>
              <a:t> specification standard.</a:t>
            </a:r>
          </a:p>
          <a:p>
            <a:pPr>
              <a:spcBef>
                <a:spcPts val="0"/>
              </a:spcBef>
            </a:pPr>
            <a:endParaRPr lang="en-US" dirty="0"/>
          </a:p>
        </p:txBody>
      </p:sp>
    </p:spTree>
    <p:extLst>
      <p:ext uri="{BB962C8B-B14F-4D97-AF65-F5344CB8AC3E}">
        <p14:creationId xmlns:p14="http://schemas.microsoft.com/office/powerpoint/2010/main" val="5008988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t>The researchers recommend the following major steps to implement the strategy:</a:t>
            </a:r>
          </a:p>
          <a:p>
            <a:pPr marL="457200" lvl="1" indent="-228600" defTabSz="228600">
              <a:spcBef>
                <a:spcPts val="600"/>
              </a:spcBef>
              <a:buFont typeface="Arial" pitchFamily="34" charset="0"/>
              <a:buChar char="•"/>
            </a:pPr>
            <a:r>
              <a:rPr lang="en-US" sz="1200" dirty="0"/>
              <a:t>Select a sample district to pilot the use of the Excel-based template for the submission of utility cost data estimates by utility owners.  The pilot test would likely involve one or more projects and include monitoring how users react to the various components of the template.  Based on user feedback, an updated version of the template might be developed, as needed.  </a:t>
            </a:r>
          </a:p>
          <a:p>
            <a:pPr marL="457200" lvl="1" indent="-228600" defTabSz="228600">
              <a:spcBef>
                <a:spcPts val="0"/>
              </a:spcBef>
              <a:buFont typeface="Arial" pitchFamily="34" charset="0"/>
              <a:buChar char="•"/>
            </a:pPr>
            <a:r>
              <a:rPr lang="en-US" sz="1200" dirty="0"/>
              <a:t>Develop and pilot a two-day training course on the preparation of utility cost estimates.  Stakeholders would include </a:t>
            </a:r>
            <a:r>
              <a:rPr lang="en-US" sz="1200" dirty="0" err="1"/>
              <a:t>TxDOT</a:t>
            </a:r>
            <a:r>
              <a:rPr lang="en-US" sz="1200" dirty="0"/>
              <a:t> officials, consultants (both highway and utility), and utility representatives.</a:t>
            </a:r>
          </a:p>
          <a:p>
            <a:pPr marL="457200" lvl="1" indent="-228600" defTabSz="228600">
              <a:spcBef>
                <a:spcPts val="0"/>
              </a:spcBef>
              <a:buFont typeface="Arial" pitchFamily="34" charset="0"/>
              <a:buChar char="•"/>
            </a:pPr>
            <a:r>
              <a:rPr lang="en-US" sz="1200" dirty="0"/>
              <a:t>Capture feedback from districts and update the </a:t>
            </a:r>
            <a:r>
              <a:rPr lang="en-US" sz="1200" i="1" dirty="0"/>
              <a:t>ROW Utility Manual</a:t>
            </a:r>
            <a:r>
              <a:rPr lang="en-US" sz="1200" dirty="0"/>
              <a:t> to reflect the updated, streamlined process to prepare and submit utility cost estimates.</a:t>
            </a:r>
          </a:p>
          <a:p>
            <a:pPr marL="457200" lvl="1" indent="-228600" defTabSz="228600">
              <a:spcBef>
                <a:spcPts val="0"/>
              </a:spcBef>
              <a:buFont typeface="Arial" pitchFamily="34" charset="0"/>
              <a:buChar char="•"/>
            </a:pPr>
            <a:r>
              <a:rPr lang="en-US" sz="1200" dirty="0"/>
              <a:t>Standardize the preparation and submission of utility cost estimates throughout the state based on the experience gathered with the pilot implementation above.</a:t>
            </a:r>
          </a:p>
        </p:txBody>
      </p:sp>
    </p:spTree>
    <p:extLst>
      <p:ext uri="{BB962C8B-B14F-4D97-AF65-F5344CB8AC3E}">
        <p14:creationId xmlns:p14="http://schemas.microsoft.com/office/powerpoint/2010/main" val="79982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Tree>
    <p:extLst>
      <p:ext uri="{BB962C8B-B14F-4D97-AF65-F5344CB8AC3E}">
        <p14:creationId xmlns:p14="http://schemas.microsoft.com/office/powerpoint/2010/main" val="799825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8535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35959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1200" kern="1200" dirty="0">
                <a:solidFill>
                  <a:schemeClr val="tx1"/>
                </a:solidFill>
                <a:effectLst/>
                <a:latin typeface="Arial" charset="0"/>
                <a:ea typeface="+mn-ea"/>
                <a:cs typeface="+mn-cs"/>
              </a:rPr>
              <a:t>The need for training of staff involved in utility-related activities in the project development and delivery process was a common theme during discussions with various </a:t>
            </a:r>
            <a:r>
              <a:rPr lang="en-US" sz="1200" kern="1200" dirty="0" err="1">
                <a:solidFill>
                  <a:schemeClr val="tx1"/>
                </a:solidFill>
                <a:effectLst/>
                <a:latin typeface="Arial" charset="0"/>
                <a:ea typeface="+mn-ea"/>
                <a:cs typeface="+mn-cs"/>
              </a:rPr>
              <a:t>TxDOT</a:t>
            </a:r>
            <a:r>
              <a:rPr lang="en-US" sz="1200" kern="1200" dirty="0">
                <a:solidFill>
                  <a:schemeClr val="tx1"/>
                </a:solidFill>
                <a:effectLst/>
                <a:latin typeface="Arial" charset="0"/>
                <a:ea typeface="+mn-ea"/>
                <a:cs typeface="+mn-cs"/>
              </a:rPr>
              <a:t> district staff, utility owners, and other stakeholders.  Training needs are not limited to staff who normally interact with utility owners, e.g., utility coordinators and right of way agents, but extend to staff whose work is likely to be affected by utility issues, such as project managers, design engineers, area engineers, and even planners.  The need for training needs also extends to highway and utility consultants and contractors.</a:t>
            </a:r>
          </a:p>
        </p:txBody>
      </p:sp>
    </p:spTree>
    <p:extLst>
      <p:ext uri="{BB962C8B-B14F-4D97-AF65-F5344CB8AC3E}">
        <p14:creationId xmlns:p14="http://schemas.microsoft.com/office/powerpoint/2010/main" val="1927093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sz="1200" kern="1200" dirty="0">
                <a:solidFill>
                  <a:schemeClr val="tx1"/>
                </a:solidFill>
                <a:effectLst/>
                <a:latin typeface="Arial" charset="0"/>
                <a:ea typeface="+mn-ea"/>
                <a:cs typeface="+mn-cs"/>
              </a:rPr>
              <a:t>The researchers identified several categories where the need for training opportunities to address the needs of stakeholders in the area of utility coordination was the greatest.  Within each category, the researchers identified specific core skills that could serve as the foundation for proposed training courses or modules and identified a basic set of requirements for different levels of instruction.  For each level of instruction, the researchers estimated the minimum number of training hours required to provide a basic level of understanding of the topic under consideration.  </a:t>
            </a:r>
            <a:endParaRPr lang="en-US" sz="1300" dirty="0">
              <a:latin typeface="Arial" pitchFamily="34" charset="0"/>
              <a:cs typeface="Arial" pitchFamily="34" charset="0"/>
            </a:endParaRPr>
          </a:p>
        </p:txBody>
      </p:sp>
    </p:spTree>
    <p:extLst>
      <p:ext uri="{BB962C8B-B14F-4D97-AF65-F5344CB8AC3E}">
        <p14:creationId xmlns:p14="http://schemas.microsoft.com/office/powerpoint/2010/main" val="8307250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latin typeface="Arial" pitchFamily="34" charset="0"/>
              <a:cs typeface="Arial" pitchFamily="34" charset="0"/>
            </a:endParaRPr>
          </a:p>
        </p:txBody>
      </p:sp>
    </p:spTree>
    <p:extLst>
      <p:ext uri="{BB962C8B-B14F-4D97-AF65-F5344CB8AC3E}">
        <p14:creationId xmlns:p14="http://schemas.microsoft.com/office/powerpoint/2010/main" val="242279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Arial" pitchFamily="34" charset="0"/>
              </a:rPr>
              <a:t>The </a:t>
            </a:r>
            <a:r>
              <a:rPr lang="en-US" sz="1200" i="1" kern="1200" dirty="0">
                <a:solidFill>
                  <a:schemeClr val="tx1"/>
                </a:solidFill>
                <a:effectLst/>
                <a:latin typeface="Arial" pitchFamily="34" charset="0"/>
                <a:ea typeface="+mn-ea"/>
                <a:cs typeface="Arial" pitchFamily="34" charset="0"/>
              </a:rPr>
              <a:t>ROW Utility Manual</a:t>
            </a:r>
            <a:r>
              <a:rPr lang="en-US" sz="1200" kern="1200" dirty="0">
                <a:solidFill>
                  <a:schemeClr val="tx1"/>
                </a:solidFill>
                <a:effectLst/>
                <a:latin typeface="Arial" pitchFamily="34" charset="0"/>
                <a:ea typeface="+mn-ea"/>
                <a:cs typeface="Arial" pitchFamily="34" charset="0"/>
              </a:rPr>
              <a:t> describes a utility cooperative management process (UCMP) (called “the process”) that </a:t>
            </a:r>
            <a:r>
              <a:rPr lang="en-US" sz="1200" kern="1200" dirty="0" err="1">
                <a:solidFill>
                  <a:schemeClr val="tx1"/>
                </a:solidFill>
                <a:effectLst/>
                <a:latin typeface="Arial" pitchFamily="34" charset="0"/>
                <a:ea typeface="+mn-ea"/>
                <a:cs typeface="Arial" pitchFamily="34" charset="0"/>
              </a:rPr>
              <a:t>TxDOT</a:t>
            </a:r>
            <a:r>
              <a:rPr lang="en-US" sz="1200" kern="1200" dirty="0">
                <a:solidFill>
                  <a:schemeClr val="tx1"/>
                </a:solidFill>
                <a:effectLst/>
                <a:latin typeface="Arial" pitchFamily="34" charset="0"/>
                <a:ea typeface="+mn-ea"/>
                <a:cs typeface="Arial" pitchFamily="34" charset="0"/>
              </a:rPr>
              <a:t> encourages districts to use for managing utility-related activities. A component of the UCMP is a utility adjustment sub process (called “the sub process”) that describes utility adjustment activities in more detail.  The sub process includes three major utility adjustment procedures:</a:t>
            </a:r>
          </a:p>
          <a:p>
            <a:pPr marL="457200" lvl="1" indent="-228600" defTabSz="228600">
              <a:spcBef>
                <a:spcPts val="600"/>
              </a:spcBef>
              <a:buFont typeface="Arial" pitchFamily="34" charset="0"/>
              <a:buChar char="•"/>
            </a:pPr>
            <a:r>
              <a:rPr lang="en-US" sz="1200" b="0" kern="1200" dirty="0">
                <a:solidFill>
                  <a:schemeClr val="tx1"/>
                </a:solidFill>
                <a:effectLst/>
                <a:latin typeface="Arial" pitchFamily="34" charset="0"/>
                <a:ea typeface="+mn-ea"/>
                <a:cs typeface="Arial" pitchFamily="34" charset="0"/>
              </a:rPr>
              <a:t>Federal Utility Procedure (FUP),</a:t>
            </a:r>
            <a:r>
              <a:rPr lang="en-US" sz="1200" b="0" kern="1200" baseline="0" dirty="0">
                <a:solidFill>
                  <a:schemeClr val="tx1"/>
                </a:solidFill>
                <a:effectLst/>
                <a:latin typeface="Arial" pitchFamily="34" charset="0"/>
                <a:ea typeface="+mn-ea"/>
                <a:cs typeface="Arial" pitchFamily="34" charset="0"/>
              </a:rPr>
              <a:t> which</a:t>
            </a:r>
            <a:r>
              <a:rPr lang="en-US" sz="1200" b="0" kern="1200" dirty="0">
                <a:solidFill>
                  <a:schemeClr val="tx1"/>
                </a:solidFill>
                <a:effectLst/>
                <a:latin typeface="Arial" pitchFamily="34" charset="0"/>
                <a:ea typeface="+mn-ea"/>
                <a:cs typeface="Arial" pitchFamily="34" charset="0"/>
              </a:rPr>
              <a:t> applies in situations that include federal fund participation. </a:t>
            </a:r>
          </a:p>
          <a:p>
            <a:pPr marL="457200" lvl="1" indent="-228600" defTabSz="228600">
              <a:spcBef>
                <a:spcPts val="0"/>
              </a:spcBef>
              <a:buFont typeface="Arial" pitchFamily="34" charset="0"/>
              <a:buChar char="•"/>
            </a:pPr>
            <a:r>
              <a:rPr lang="en-US" sz="1200" b="0" kern="1200" dirty="0">
                <a:solidFill>
                  <a:schemeClr val="tx1"/>
                </a:solidFill>
                <a:effectLst/>
                <a:latin typeface="Arial" pitchFamily="34" charset="0"/>
                <a:ea typeface="+mn-ea"/>
                <a:cs typeface="Arial" pitchFamily="34" charset="0"/>
              </a:rPr>
              <a:t>State Utility Procedure (SUP),</a:t>
            </a:r>
            <a:r>
              <a:rPr lang="en-US" sz="1200" b="0" kern="1200" baseline="0" dirty="0">
                <a:solidFill>
                  <a:schemeClr val="tx1"/>
                </a:solidFill>
                <a:effectLst/>
                <a:latin typeface="Arial" pitchFamily="34" charset="0"/>
                <a:ea typeface="+mn-ea"/>
                <a:cs typeface="Arial" pitchFamily="34" charset="0"/>
              </a:rPr>
              <a:t> which</a:t>
            </a:r>
            <a:r>
              <a:rPr lang="en-US" sz="1200" b="0" kern="1200" dirty="0">
                <a:solidFill>
                  <a:schemeClr val="tx1"/>
                </a:solidFill>
                <a:effectLst/>
                <a:latin typeface="Arial" pitchFamily="34" charset="0"/>
                <a:ea typeface="+mn-ea"/>
                <a:cs typeface="Arial" pitchFamily="34" charset="0"/>
              </a:rPr>
              <a:t> applies in situations that do not involve federal fund participation and </a:t>
            </a:r>
            <a:r>
              <a:rPr lang="en-US" sz="1200" b="0" kern="1200" dirty="0" err="1">
                <a:solidFill>
                  <a:schemeClr val="tx1"/>
                </a:solidFill>
                <a:effectLst/>
                <a:latin typeface="Arial" pitchFamily="34" charset="0"/>
                <a:ea typeface="+mn-ea"/>
                <a:cs typeface="Arial" pitchFamily="34" charset="0"/>
              </a:rPr>
              <a:t>TxDOT</a:t>
            </a:r>
            <a:r>
              <a:rPr lang="en-US" sz="1200" b="0" kern="1200" dirty="0">
                <a:solidFill>
                  <a:schemeClr val="tx1"/>
                </a:solidFill>
                <a:effectLst/>
                <a:latin typeface="Arial" pitchFamily="34" charset="0"/>
                <a:ea typeface="+mn-ea"/>
                <a:cs typeface="Arial" pitchFamily="34" charset="0"/>
              </a:rPr>
              <a:t> coordinates adjustments with utility owners.</a:t>
            </a:r>
          </a:p>
          <a:p>
            <a:pPr marL="457200" lvl="1" indent="-228600" defTabSz="228600">
              <a:spcBef>
                <a:spcPts val="0"/>
              </a:spcBef>
              <a:buFont typeface="Arial" pitchFamily="34" charset="0"/>
              <a:buChar char="•"/>
            </a:pPr>
            <a:r>
              <a:rPr lang="en-US" sz="1200" b="0" kern="1200" dirty="0">
                <a:solidFill>
                  <a:schemeClr val="tx1"/>
                </a:solidFill>
                <a:effectLst/>
                <a:latin typeface="Arial" pitchFamily="34" charset="0"/>
                <a:ea typeface="+mn-ea"/>
                <a:cs typeface="Arial" pitchFamily="34" charset="0"/>
              </a:rPr>
              <a:t>Local Utility Procedure (LUP),</a:t>
            </a:r>
            <a:r>
              <a:rPr lang="en-US" sz="1200" b="0" kern="1200" baseline="0" dirty="0">
                <a:solidFill>
                  <a:schemeClr val="tx1"/>
                </a:solidFill>
                <a:effectLst/>
                <a:latin typeface="Arial" pitchFamily="34" charset="0"/>
                <a:ea typeface="+mn-ea"/>
                <a:cs typeface="Arial" pitchFamily="34" charset="0"/>
              </a:rPr>
              <a:t> which</a:t>
            </a:r>
            <a:r>
              <a:rPr lang="en-US" sz="1200" b="0" kern="1200" dirty="0">
                <a:solidFill>
                  <a:schemeClr val="tx1"/>
                </a:solidFill>
                <a:effectLst/>
                <a:latin typeface="Arial" pitchFamily="34" charset="0"/>
                <a:ea typeface="+mn-ea"/>
                <a:cs typeface="Arial" pitchFamily="34" charset="0"/>
              </a:rPr>
              <a:t> applies in situations that do not involve federal fund participation and an LPA coordinates adjustments with utility owners.</a:t>
            </a:r>
            <a:endParaRPr lang="en-US" sz="1200" kern="1200" dirty="0">
              <a:solidFill>
                <a:schemeClr val="tx1"/>
              </a:solidFill>
              <a:effectLst/>
              <a:latin typeface="Arial" pitchFamily="34" charset="0"/>
              <a:ea typeface="+mn-ea"/>
              <a:cs typeface="Arial" pitchFamily="34" charset="0"/>
            </a:endParaRPr>
          </a:p>
          <a:p>
            <a:pPr>
              <a:spcBef>
                <a:spcPts val="0"/>
              </a:spcBef>
            </a:pPr>
            <a:endParaRPr lang="en-US" sz="1200" kern="1200" dirty="0">
              <a:solidFill>
                <a:schemeClr val="tx1"/>
              </a:solidFill>
              <a:effectLst/>
              <a:latin typeface="Arial" pitchFamily="34" charset="0"/>
              <a:ea typeface="+mn-ea"/>
              <a:cs typeface="Arial" pitchFamily="34" charset="0"/>
            </a:endParaRPr>
          </a:p>
          <a:p>
            <a:pPr>
              <a:spcBef>
                <a:spcPts val="0"/>
              </a:spcBef>
            </a:pPr>
            <a:r>
              <a:rPr lang="en-US" sz="1200" kern="1200" dirty="0">
                <a:solidFill>
                  <a:schemeClr val="tx1"/>
                </a:solidFill>
                <a:effectLst/>
                <a:latin typeface="Arial" pitchFamily="34" charset="0"/>
                <a:ea typeface="+mn-ea"/>
                <a:cs typeface="Arial" pitchFamily="34" charset="0"/>
              </a:rPr>
              <a:t>The </a:t>
            </a:r>
            <a:r>
              <a:rPr lang="en-US" sz="1200" i="1" kern="1200" dirty="0">
                <a:solidFill>
                  <a:schemeClr val="tx1"/>
                </a:solidFill>
                <a:effectLst/>
                <a:latin typeface="Arial" pitchFamily="34" charset="0"/>
                <a:ea typeface="+mn-ea"/>
                <a:cs typeface="Arial" pitchFamily="34" charset="0"/>
              </a:rPr>
              <a:t>ROW Utility Manual</a:t>
            </a:r>
            <a:r>
              <a:rPr lang="en-US" sz="1200" kern="1200" dirty="0">
                <a:solidFill>
                  <a:schemeClr val="tx1"/>
                </a:solidFill>
                <a:effectLst/>
                <a:latin typeface="Arial" pitchFamily="34" charset="0"/>
                <a:ea typeface="+mn-ea"/>
                <a:cs typeface="Arial" pitchFamily="34" charset="0"/>
              </a:rPr>
              <a:t> also mentions a Non-Reimbursable Procedure, which applies in the case of non-reimbursable utility adjustments.</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9721821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kern="1200" dirty="0">
                <a:solidFill>
                  <a:schemeClr val="tx1"/>
                </a:solidFill>
                <a:effectLst/>
                <a:latin typeface="Arial" charset="0"/>
                <a:ea typeface="+mn-ea"/>
                <a:cs typeface="+mn-cs"/>
              </a:rPr>
              <a:t>This table</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summarizes the various categories, core skills, brief course description, and a preliminary assessment of minimum number of training hours for each stakeholder group.</a:t>
            </a:r>
            <a:endParaRPr lang="en-US" dirty="0"/>
          </a:p>
        </p:txBody>
      </p:sp>
    </p:spTree>
    <p:extLst>
      <p:ext uri="{BB962C8B-B14F-4D97-AF65-F5344CB8AC3E}">
        <p14:creationId xmlns:p14="http://schemas.microsoft.com/office/powerpoint/2010/main" val="4338141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t>The researchers recommend the following major steps to implement the various training courses or modules identified in the previous section:</a:t>
            </a:r>
          </a:p>
          <a:p>
            <a:pPr marL="457200" lvl="1" indent="-228600" defTabSz="228600">
              <a:spcBef>
                <a:spcPts val="600"/>
              </a:spcBef>
              <a:buFont typeface="Arial" pitchFamily="34" charset="0"/>
              <a:buChar char="•"/>
            </a:pPr>
            <a:r>
              <a:rPr lang="en-US" sz="1200" dirty="0"/>
              <a:t>Schedule one-day training courses to disseminate the systematic use of UCMs in the project development process.  The one-day UCM training course, which was developed as part of project SHRP 2 R15-B, is ready for deployment.  The course content could be easily customized to suit </a:t>
            </a:r>
            <a:r>
              <a:rPr lang="en-US" sz="1200" dirty="0" err="1"/>
              <a:t>TxDOT</a:t>
            </a:r>
            <a:r>
              <a:rPr lang="en-US" sz="1200" dirty="0"/>
              <a:t> needs, as needed.</a:t>
            </a:r>
          </a:p>
          <a:p>
            <a:pPr marL="457200" lvl="1" indent="-228600" defTabSz="228600">
              <a:spcBef>
                <a:spcPts val="0"/>
              </a:spcBef>
              <a:buFont typeface="Arial" pitchFamily="34" charset="0"/>
              <a:buChar char="•"/>
            </a:pPr>
            <a:r>
              <a:rPr lang="en-US" sz="1200" dirty="0"/>
              <a:t>Develop and pilot a one-day training course or module to describe the updated depiction of the utility process at </a:t>
            </a:r>
            <a:r>
              <a:rPr lang="en-US" sz="1200" dirty="0" err="1"/>
              <a:t>TxDOT</a:t>
            </a:r>
            <a:r>
              <a:rPr lang="en-US" sz="1200" dirty="0"/>
              <a:t> that was developed as part of the research.</a:t>
            </a:r>
          </a:p>
          <a:p>
            <a:pPr marL="457200" lvl="1" indent="-228600" defTabSz="228600">
              <a:spcBef>
                <a:spcPts val="0"/>
              </a:spcBef>
              <a:buFont typeface="Arial" pitchFamily="34" charset="0"/>
              <a:buChar char="•"/>
            </a:pPr>
            <a:r>
              <a:rPr lang="en-US" sz="1200" dirty="0"/>
              <a:t>Develop and pilot a two-day training course on the preparation of utility cost estimates.  This course would use the Excel-based template developed as part of the research as a central component and would enable participants to learn how to develop cost estimates for a variety of project conditions.</a:t>
            </a:r>
          </a:p>
          <a:p>
            <a:pPr marL="457200" lvl="1" indent="-228600" defTabSz="228600">
              <a:spcBef>
                <a:spcPts val="0"/>
              </a:spcBef>
              <a:buFont typeface="Arial" pitchFamily="34" charset="0"/>
              <a:buChar char="•"/>
            </a:pPr>
            <a:r>
              <a:rPr lang="en-US" sz="1200" dirty="0"/>
              <a:t>Develop and pilot other training courses following a systematic approach that includes conducting a survey of user needs and takes into consideration factors such as availability of existing courses that could be updated to address relevant utility issues and financial constraints.</a:t>
            </a:r>
          </a:p>
        </p:txBody>
      </p:sp>
    </p:spTree>
    <p:extLst>
      <p:ext uri="{BB962C8B-B14F-4D97-AF65-F5344CB8AC3E}">
        <p14:creationId xmlns:p14="http://schemas.microsoft.com/office/powerpoint/2010/main" val="12964121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200" kern="1200" dirty="0">
                <a:solidFill>
                  <a:schemeClr val="tx1"/>
                </a:solidFill>
                <a:effectLst/>
                <a:latin typeface="Arial" charset="0"/>
                <a:ea typeface="+mn-ea"/>
                <a:cs typeface="+mn-cs"/>
              </a:rPr>
              <a:t>Developing and delivering training requires committing resources that might not be immediately available or that compete against other priorities.  While significant, one way to address this challenge is by making the business case that investing in utility-related training can result in short-term and long-term benefits to the department in the form of more effective communication and coordination with utility owners, fewer delays, and fewer opportunities for cost overruns and utility-related change orders and claims. </a:t>
            </a:r>
          </a:p>
          <a:p>
            <a:pPr lvl="0">
              <a:spcBef>
                <a:spcPts val="0"/>
              </a:spcBef>
            </a:pPr>
            <a:endParaRPr lang="en-US" sz="1200" kern="1200" dirty="0">
              <a:solidFill>
                <a:schemeClr val="tx1"/>
              </a:solidFill>
              <a:effectLst/>
              <a:latin typeface="Arial" charset="0"/>
              <a:ea typeface="+mn-ea"/>
              <a:cs typeface="+mn-cs"/>
            </a:endParaRPr>
          </a:p>
          <a:p>
            <a:pPr lvl="0">
              <a:spcBef>
                <a:spcPts val="0"/>
              </a:spcBef>
            </a:pPr>
            <a:r>
              <a:rPr lang="en-US" sz="1200" kern="1200" dirty="0">
                <a:solidFill>
                  <a:schemeClr val="tx1"/>
                </a:solidFill>
                <a:effectLst/>
                <a:latin typeface="Arial" charset="0"/>
                <a:ea typeface="+mn-ea"/>
                <a:cs typeface="+mn-cs"/>
              </a:rPr>
              <a:t>Some stakeholders might not be convinced that developing and delivering training on utility topics is worth the investment. One way to address this issue would be by providing training (with examples) to project managers, planners, designers, and utility owners on the benefits that can be realized by considering utility conflicts early in the project development phase.</a:t>
            </a:r>
          </a:p>
        </p:txBody>
      </p:sp>
    </p:spTree>
    <p:extLst>
      <p:ext uri="{BB962C8B-B14F-4D97-AF65-F5344CB8AC3E}">
        <p14:creationId xmlns:p14="http://schemas.microsoft.com/office/powerpoint/2010/main" val="129641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latin typeface="Arial" pitchFamily="34" charset="0"/>
                <a:cs typeface="Arial" pitchFamily="34" charset="0"/>
              </a:rPr>
              <a:t>There is a need to modernize the utilit</a:t>
            </a:r>
            <a:r>
              <a:rPr lang="en-US" dirty="0">
                <a:latin typeface="Arial" pitchFamily="34" charset="0"/>
                <a:cs typeface="Arial" pitchFamily="34" charset="0"/>
              </a:rPr>
              <a:t>y process at </a:t>
            </a:r>
            <a:r>
              <a:rPr lang="en-US" dirty="0" err="1">
                <a:latin typeface="Arial" pitchFamily="34" charset="0"/>
                <a:cs typeface="Arial" pitchFamily="34" charset="0"/>
              </a:rPr>
              <a:t>TxDOT</a:t>
            </a:r>
            <a:r>
              <a:rPr lang="en-US" sz="1200" dirty="0">
                <a:latin typeface="Arial" pitchFamily="34" charset="0"/>
                <a:cs typeface="Arial" pitchFamily="34" charset="0"/>
              </a:rPr>
              <a:t>.  First, </a:t>
            </a:r>
            <a:r>
              <a:rPr lang="en-US" dirty="0">
                <a:latin typeface="Arial" pitchFamily="34" charset="0"/>
                <a:cs typeface="Arial" pitchFamily="34" charset="0"/>
              </a:rPr>
              <a:t>there are discrepancies between the manual and the actual practice </a:t>
            </a:r>
            <a:r>
              <a:rPr lang="en-US" sz="1200" dirty="0">
                <a:latin typeface="Arial" pitchFamily="34" charset="0"/>
                <a:cs typeface="Arial" pitchFamily="34" charset="0"/>
              </a:rPr>
              <a:t>at the district and division levels.  </a:t>
            </a:r>
            <a:r>
              <a:rPr lang="en-US" dirty="0">
                <a:latin typeface="Arial" pitchFamily="34" charset="0"/>
                <a:cs typeface="Arial" pitchFamily="34" charset="0"/>
              </a:rPr>
              <a:t>Second, there are difference in the way districts carry out the utility process, which cause difficulties for utility owners that cover multiple </a:t>
            </a:r>
            <a:r>
              <a:rPr lang="en-US" dirty="0" err="1">
                <a:latin typeface="Arial" pitchFamily="34" charset="0"/>
                <a:cs typeface="Arial" pitchFamily="34" charset="0"/>
              </a:rPr>
              <a:t>TxDOT</a:t>
            </a:r>
            <a:r>
              <a:rPr lang="en-US" dirty="0">
                <a:latin typeface="Arial" pitchFamily="34" charset="0"/>
                <a:cs typeface="Arial" pitchFamily="34" charset="0"/>
              </a:rPr>
              <a:t> districts.  Third</a:t>
            </a:r>
            <a:r>
              <a:rPr lang="en-US" sz="1200" dirty="0">
                <a:latin typeface="Arial" pitchFamily="34" charset="0"/>
                <a:cs typeface="Arial" pitchFamily="34" charset="0"/>
              </a:rPr>
              <a:t>, stakeholders indicated that the utility process described in the documentation is too complex and difficult to follow, lacks flexibility, and needs updating.  </a:t>
            </a:r>
          </a:p>
          <a:p>
            <a:endParaRPr lang="en-US" dirty="0"/>
          </a:p>
        </p:txBody>
      </p:sp>
    </p:spTree>
    <p:extLst>
      <p:ext uri="{BB962C8B-B14F-4D97-AF65-F5344CB8AC3E}">
        <p14:creationId xmlns:p14="http://schemas.microsoft.com/office/powerpoint/2010/main" val="4100992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latin typeface="Arial" pitchFamily="34" charset="0"/>
                <a:cs typeface="Arial" pitchFamily="34" charset="0"/>
              </a:rPr>
              <a:t>In response</a:t>
            </a:r>
            <a:r>
              <a:rPr lang="en-US" sz="1200" baseline="0" dirty="0">
                <a:latin typeface="Arial" pitchFamily="34" charset="0"/>
                <a:cs typeface="Arial" pitchFamily="34" charset="0"/>
              </a:rPr>
              <a:t> to stakeholder feedback, t</a:t>
            </a:r>
            <a:r>
              <a:rPr lang="en-US" sz="1200" dirty="0">
                <a:latin typeface="Arial" pitchFamily="34" charset="0"/>
                <a:cs typeface="Arial" pitchFamily="34" charset="0"/>
              </a:rPr>
              <a:t>he researchers developed a modernized view of the utility process at </a:t>
            </a:r>
            <a:r>
              <a:rPr lang="en-US" sz="1200" dirty="0" err="1">
                <a:latin typeface="Arial" pitchFamily="34" charset="0"/>
                <a:cs typeface="Arial" pitchFamily="34" charset="0"/>
              </a:rPr>
              <a:t>TxDOT</a:t>
            </a:r>
            <a:r>
              <a:rPr lang="en-US" sz="1200" dirty="0">
                <a:latin typeface="Arial" pitchFamily="34" charset="0"/>
                <a:cs typeface="Arial" pitchFamily="34" charset="0"/>
              </a:rPr>
              <a:t>.  The researchers</a:t>
            </a:r>
            <a:r>
              <a:rPr lang="en-US" sz="1200" baseline="0" dirty="0">
                <a:latin typeface="Arial" pitchFamily="34" charset="0"/>
                <a:cs typeface="Arial" pitchFamily="34" charset="0"/>
              </a:rPr>
              <a:t> used</a:t>
            </a:r>
            <a:r>
              <a:rPr lang="en-US" sz="1200" dirty="0">
                <a:latin typeface="Arial" pitchFamily="34" charset="0"/>
                <a:cs typeface="Arial" pitchFamily="34" charset="0"/>
              </a:rPr>
              <a:t> a standard business</a:t>
            </a:r>
            <a:r>
              <a:rPr lang="en-US" sz="1200" baseline="0" dirty="0">
                <a:latin typeface="Arial" pitchFamily="34" charset="0"/>
                <a:cs typeface="Arial" pitchFamily="34" charset="0"/>
              </a:rPr>
              <a:t> modeling tool called </a:t>
            </a:r>
            <a:r>
              <a:rPr lang="en-US" sz="1200" dirty="0">
                <a:latin typeface="Arial" pitchFamily="34" charset="0"/>
                <a:cs typeface="Arial" pitchFamily="34" charset="0"/>
              </a:rPr>
              <a:t>the Business Process Model and Notation (BPMN) to develop the a graphical depiction of the utility process, along with written descriptions of major activities.  Using BPMN enabled the use of swim lanes to group activities according to specific functions or specialties, while facilitating the development of more detailed (or “zoomed in”) views as needed.</a:t>
            </a:r>
          </a:p>
        </p:txBody>
      </p:sp>
    </p:spTree>
    <p:extLst>
      <p:ext uri="{BB962C8B-B14F-4D97-AF65-F5344CB8AC3E}">
        <p14:creationId xmlns:p14="http://schemas.microsoft.com/office/powerpoint/2010/main" val="204578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a:t>
            </a:r>
            <a:r>
              <a:rPr lang="en-US" sz="1200" baseline="0" dirty="0">
                <a:latin typeface="Arial" pitchFamily="34" charset="0"/>
                <a:cs typeface="Arial" pitchFamily="34" charset="0"/>
              </a:rPr>
              <a:t> the three models, project development activities are generally organized chronologically, consistent with the </a:t>
            </a:r>
            <a:r>
              <a:rPr lang="en-US" sz="1200" dirty="0">
                <a:latin typeface="Arial" pitchFamily="34" charset="0"/>
                <a:cs typeface="Arial" pitchFamily="34" charset="0"/>
              </a:rPr>
              <a:t>six major phases in the</a:t>
            </a:r>
            <a:r>
              <a:rPr lang="en-US" sz="1200" baseline="0" dirty="0">
                <a:latin typeface="Arial" pitchFamily="34" charset="0"/>
                <a:cs typeface="Arial" pitchFamily="34" charset="0"/>
              </a:rPr>
              <a:t> project development and delivery process.</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72842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t>Course Name (Course Code)</a:t>
            </a:r>
          </a:p>
        </p:txBody>
      </p:sp>
      <p:sp>
        <p:nvSpPr>
          <p:cNvPr id="5" name="Slide Number Placeholder 4"/>
          <p:cNvSpPr>
            <a:spLocks noGrp="1"/>
          </p:cNvSpPr>
          <p:nvPr>
            <p:ph type="sldNum" sz="quarter" idx="11"/>
          </p:nvPr>
        </p:nvSpPr>
        <p:spPr/>
        <p:txBody>
          <a:bodyPr/>
          <a:lstStyle>
            <a:lvl1pPr>
              <a:defRPr/>
            </a:lvl1pPr>
          </a:lstStyle>
          <a:p>
            <a:r>
              <a:rPr lang="en-US"/>
              <a:t>Ch #-</a:t>
            </a:r>
            <a:fld id="{DEC5F478-86C3-4895-B675-E74F63F8F3E8}" type="slidenum">
              <a:rPr lang="en-US"/>
              <a:pPr/>
              <a:t>‹#›</a:t>
            </a:fld>
            <a:endParaRPr lang="en-US"/>
          </a:p>
        </p:txBody>
      </p:sp>
    </p:spTree>
    <p:extLst>
      <p:ext uri="{BB962C8B-B14F-4D97-AF65-F5344CB8AC3E}">
        <p14:creationId xmlns:p14="http://schemas.microsoft.com/office/powerpoint/2010/main" val="243197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Course Name (Course Code)</a:t>
            </a:r>
          </a:p>
        </p:txBody>
      </p:sp>
      <p:sp>
        <p:nvSpPr>
          <p:cNvPr id="5" name="Slide Number Placeholder 4"/>
          <p:cNvSpPr>
            <a:spLocks noGrp="1"/>
          </p:cNvSpPr>
          <p:nvPr>
            <p:ph type="sldNum" sz="quarter" idx="11"/>
          </p:nvPr>
        </p:nvSpPr>
        <p:spPr/>
        <p:txBody>
          <a:bodyPr/>
          <a:lstStyle>
            <a:lvl1pPr>
              <a:defRPr/>
            </a:lvl1pPr>
          </a:lstStyle>
          <a:p>
            <a:r>
              <a:rPr lang="en-US"/>
              <a:t>Ch #-</a:t>
            </a:r>
            <a:fld id="{2692CFB9-764D-4591-BC8B-95D5AA2D910D}" type="slidenum">
              <a:rPr lang="en-US"/>
              <a:pPr/>
              <a:t>‹#›</a:t>
            </a:fld>
            <a:endParaRPr lang="en-US"/>
          </a:p>
        </p:txBody>
      </p:sp>
    </p:spTree>
    <p:extLst>
      <p:ext uri="{BB962C8B-B14F-4D97-AF65-F5344CB8AC3E}">
        <p14:creationId xmlns:p14="http://schemas.microsoft.com/office/powerpoint/2010/main" val="428865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Course Name (Course Code)</a:t>
            </a:r>
          </a:p>
        </p:txBody>
      </p:sp>
      <p:sp>
        <p:nvSpPr>
          <p:cNvPr id="5" name="Slide Number Placeholder 4"/>
          <p:cNvSpPr>
            <a:spLocks noGrp="1"/>
          </p:cNvSpPr>
          <p:nvPr>
            <p:ph type="sldNum" sz="quarter" idx="11"/>
          </p:nvPr>
        </p:nvSpPr>
        <p:spPr/>
        <p:txBody>
          <a:bodyPr/>
          <a:lstStyle>
            <a:lvl1pPr>
              <a:defRPr/>
            </a:lvl1pPr>
          </a:lstStyle>
          <a:p>
            <a:r>
              <a:rPr lang="en-US"/>
              <a:t>Ch #-</a:t>
            </a:r>
            <a:fld id="{38DF5A9A-0152-476B-8FE7-CEFFB549170A}" type="slidenum">
              <a:rPr lang="en-US"/>
              <a:pPr/>
              <a:t>‹#›</a:t>
            </a:fld>
            <a:endParaRPr lang="en-US"/>
          </a:p>
        </p:txBody>
      </p:sp>
    </p:spTree>
    <p:extLst>
      <p:ext uri="{BB962C8B-B14F-4D97-AF65-F5344CB8AC3E}">
        <p14:creationId xmlns:p14="http://schemas.microsoft.com/office/powerpoint/2010/main" val="335735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Course Name (Course Code)</a:t>
            </a:r>
          </a:p>
        </p:txBody>
      </p:sp>
      <p:sp>
        <p:nvSpPr>
          <p:cNvPr id="5" name="Slide Number Placeholder 4"/>
          <p:cNvSpPr>
            <a:spLocks noGrp="1"/>
          </p:cNvSpPr>
          <p:nvPr>
            <p:ph type="sldNum" sz="quarter" idx="11"/>
          </p:nvPr>
        </p:nvSpPr>
        <p:spPr/>
        <p:txBody>
          <a:bodyPr/>
          <a:lstStyle>
            <a:lvl1pPr>
              <a:defRPr/>
            </a:lvl1pPr>
          </a:lstStyle>
          <a:p>
            <a:r>
              <a:rPr lang="en-US"/>
              <a:t>Ch #-</a:t>
            </a:r>
            <a:fld id="{BD1839A1-E0F0-4584-92B9-4360EA8DCFE9}" type="slidenum">
              <a:rPr lang="en-US"/>
              <a:pPr/>
              <a:t>‹#›</a:t>
            </a:fld>
            <a:endParaRPr lang="en-US"/>
          </a:p>
        </p:txBody>
      </p:sp>
    </p:spTree>
    <p:extLst>
      <p:ext uri="{BB962C8B-B14F-4D97-AF65-F5344CB8AC3E}">
        <p14:creationId xmlns:p14="http://schemas.microsoft.com/office/powerpoint/2010/main" val="52565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Course Name (Course Code)</a:t>
            </a:r>
          </a:p>
        </p:txBody>
      </p:sp>
      <p:sp>
        <p:nvSpPr>
          <p:cNvPr id="5" name="Slide Number Placeholder 4"/>
          <p:cNvSpPr>
            <a:spLocks noGrp="1"/>
          </p:cNvSpPr>
          <p:nvPr>
            <p:ph type="sldNum" sz="quarter" idx="11"/>
          </p:nvPr>
        </p:nvSpPr>
        <p:spPr/>
        <p:txBody>
          <a:bodyPr/>
          <a:lstStyle>
            <a:lvl1pPr>
              <a:defRPr/>
            </a:lvl1pPr>
          </a:lstStyle>
          <a:p>
            <a:r>
              <a:rPr lang="en-US" dirty="0" err="1"/>
              <a:t>Ch</a:t>
            </a:r>
            <a:r>
              <a:rPr lang="en-US" dirty="0"/>
              <a:t> #-</a:t>
            </a:r>
            <a:fld id="{89A8732B-13C2-4FB3-B619-AEFF5ACF76C9}" type="slidenum">
              <a:rPr lang="en-US"/>
              <a:pPr/>
              <a:t>‹#›</a:t>
            </a:fld>
            <a:endParaRPr lang="en-US" dirty="0"/>
          </a:p>
        </p:txBody>
      </p:sp>
    </p:spTree>
    <p:extLst>
      <p:ext uri="{BB962C8B-B14F-4D97-AF65-F5344CB8AC3E}">
        <p14:creationId xmlns:p14="http://schemas.microsoft.com/office/powerpoint/2010/main" val="161547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Course Name (Course Code)</a:t>
            </a:r>
          </a:p>
        </p:txBody>
      </p:sp>
      <p:sp>
        <p:nvSpPr>
          <p:cNvPr id="6" name="Slide Number Placeholder 5"/>
          <p:cNvSpPr>
            <a:spLocks noGrp="1"/>
          </p:cNvSpPr>
          <p:nvPr>
            <p:ph type="sldNum" sz="quarter" idx="11"/>
          </p:nvPr>
        </p:nvSpPr>
        <p:spPr/>
        <p:txBody>
          <a:bodyPr/>
          <a:lstStyle>
            <a:lvl1pPr>
              <a:defRPr/>
            </a:lvl1pPr>
          </a:lstStyle>
          <a:p>
            <a:r>
              <a:rPr lang="en-US"/>
              <a:t>Ch #-</a:t>
            </a:r>
            <a:fld id="{8E7F108A-DAB7-4463-90C6-4C5FC9A35999}" type="slidenum">
              <a:rPr lang="en-US"/>
              <a:pPr/>
              <a:t>‹#›</a:t>
            </a:fld>
            <a:endParaRPr lang="en-US"/>
          </a:p>
        </p:txBody>
      </p:sp>
    </p:spTree>
    <p:extLst>
      <p:ext uri="{BB962C8B-B14F-4D97-AF65-F5344CB8AC3E}">
        <p14:creationId xmlns:p14="http://schemas.microsoft.com/office/powerpoint/2010/main" val="157932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Course Name (Course Code)</a:t>
            </a:r>
          </a:p>
        </p:txBody>
      </p:sp>
      <p:sp>
        <p:nvSpPr>
          <p:cNvPr id="8" name="Slide Number Placeholder 7"/>
          <p:cNvSpPr>
            <a:spLocks noGrp="1"/>
          </p:cNvSpPr>
          <p:nvPr>
            <p:ph type="sldNum" sz="quarter" idx="11"/>
          </p:nvPr>
        </p:nvSpPr>
        <p:spPr/>
        <p:txBody>
          <a:bodyPr/>
          <a:lstStyle>
            <a:lvl1pPr>
              <a:defRPr/>
            </a:lvl1pPr>
          </a:lstStyle>
          <a:p>
            <a:r>
              <a:rPr lang="en-US"/>
              <a:t>Ch #-</a:t>
            </a:r>
            <a:fld id="{7F12F2A4-064A-46CB-8225-693311148F89}" type="slidenum">
              <a:rPr lang="en-US"/>
              <a:pPr/>
              <a:t>‹#›</a:t>
            </a:fld>
            <a:endParaRPr lang="en-US"/>
          </a:p>
        </p:txBody>
      </p:sp>
    </p:spTree>
    <p:extLst>
      <p:ext uri="{BB962C8B-B14F-4D97-AF65-F5344CB8AC3E}">
        <p14:creationId xmlns:p14="http://schemas.microsoft.com/office/powerpoint/2010/main" val="71630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Course Name (Course Code)</a:t>
            </a:r>
          </a:p>
        </p:txBody>
      </p:sp>
      <p:sp>
        <p:nvSpPr>
          <p:cNvPr id="4" name="Slide Number Placeholder 3"/>
          <p:cNvSpPr>
            <a:spLocks noGrp="1"/>
          </p:cNvSpPr>
          <p:nvPr>
            <p:ph type="sldNum" sz="quarter" idx="11"/>
          </p:nvPr>
        </p:nvSpPr>
        <p:spPr/>
        <p:txBody>
          <a:bodyPr/>
          <a:lstStyle>
            <a:lvl1pPr>
              <a:defRPr/>
            </a:lvl1pPr>
          </a:lstStyle>
          <a:p>
            <a:r>
              <a:rPr lang="en-US"/>
              <a:t>Ch #-</a:t>
            </a:r>
            <a:fld id="{5A85A9B4-1644-4A6D-B4CE-E9EEC08FCE23}" type="slidenum">
              <a:rPr lang="en-US"/>
              <a:pPr/>
              <a:t>‹#›</a:t>
            </a:fld>
            <a:endParaRPr lang="en-US"/>
          </a:p>
        </p:txBody>
      </p:sp>
    </p:spTree>
    <p:extLst>
      <p:ext uri="{BB962C8B-B14F-4D97-AF65-F5344CB8AC3E}">
        <p14:creationId xmlns:p14="http://schemas.microsoft.com/office/powerpoint/2010/main" val="68547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Course Name (Course Code)</a:t>
            </a:r>
          </a:p>
        </p:txBody>
      </p:sp>
      <p:sp>
        <p:nvSpPr>
          <p:cNvPr id="3" name="Slide Number Placeholder 2"/>
          <p:cNvSpPr>
            <a:spLocks noGrp="1"/>
          </p:cNvSpPr>
          <p:nvPr>
            <p:ph type="sldNum" sz="quarter" idx="11"/>
          </p:nvPr>
        </p:nvSpPr>
        <p:spPr/>
        <p:txBody>
          <a:bodyPr/>
          <a:lstStyle>
            <a:lvl1pPr>
              <a:defRPr/>
            </a:lvl1pPr>
          </a:lstStyle>
          <a:p>
            <a:r>
              <a:rPr lang="en-US"/>
              <a:t>Ch #-</a:t>
            </a:r>
            <a:fld id="{C1AEAB5B-F9B9-445E-A9C1-2A2EF0DDE533}" type="slidenum">
              <a:rPr lang="en-US"/>
              <a:pPr/>
              <a:t>‹#›</a:t>
            </a:fld>
            <a:endParaRPr lang="en-US"/>
          </a:p>
        </p:txBody>
      </p:sp>
    </p:spTree>
    <p:extLst>
      <p:ext uri="{BB962C8B-B14F-4D97-AF65-F5344CB8AC3E}">
        <p14:creationId xmlns:p14="http://schemas.microsoft.com/office/powerpoint/2010/main" val="190319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Course Name (Course Code)</a:t>
            </a:r>
          </a:p>
        </p:txBody>
      </p:sp>
      <p:sp>
        <p:nvSpPr>
          <p:cNvPr id="6" name="Slide Number Placeholder 5"/>
          <p:cNvSpPr>
            <a:spLocks noGrp="1"/>
          </p:cNvSpPr>
          <p:nvPr>
            <p:ph type="sldNum" sz="quarter" idx="11"/>
          </p:nvPr>
        </p:nvSpPr>
        <p:spPr/>
        <p:txBody>
          <a:bodyPr/>
          <a:lstStyle>
            <a:lvl1pPr>
              <a:defRPr/>
            </a:lvl1pPr>
          </a:lstStyle>
          <a:p>
            <a:r>
              <a:rPr lang="en-US"/>
              <a:t>Ch #-</a:t>
            </a:r>
            <a:fld id="{AA78FE2D-11A0-44F6-9D81-0338FC614823}" type="slidenum">
              <a:rPr lang="en-US"/>
              <a:pPr/>
              <a:t>‹#›</a:t>
            </a:fld>
            <a:endParaRPr lang="en-US"/>
          </a:p>
        </p:txBody>
      </p:sp>
    </p:spTree>
    <p:extLst>
      <p:ext uri="{BB962C8B-B14F-4D97-AF65-F5344CB8AC3E}">
        <p14:creationId xmlns:p14="http://schemas.microsoft.com/office/powerpoint/2010/main" val="41788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Course Name (Course Code)</a:t>
            </a:r>
          </a:p>
        </p:txBody>
      </p:sp>
      <p:sp>
        <p:nvSpPr>
          <p:cNvPr id="6" name="Slide Number Placeholder 5"/>
          <p:cNvSpPr>
            <a:spLocks noGrp="1"/>
          </p:cNvSpPr>
          <p:nvPr>
            <p:ph type="sldNum" sz="quarter" idx="11"/>
          </p:nvPr>
        </p:nvSpPr>
        <p:spPr/>
        <p:txBody>
          <a:bodyPr/>
          <a:lstStyle>
            <a:lvl1pPr>
              <a:defRPr/>
            </a:lvl1pPr>
          </a:lstStyle>
          <a:p>
            <a:r>
              <a:rPr lang="en-US"/>
              <a:t>Ch #-</a:t>
            </a:r>
            <a:fld id="{F166B930-00FF-4726-87E1-772103F5930C}" type="slidenum">
              <a:rPr lang="en-US"/>
              <a:pPr/>
              <a:t>‹#›</a:t>
            </a:fld>
            <a:endParaRPr lang="en-US"/>
          </a:p>
        </p:txBody>
      </p:sp>
    </p:spTree>
    <p:extLst>
      <p:ext uri="{BB962C8B-B14F-4D97-AF65-F5344CB8AC3E}">
        <p14:creationId xmlns:p14="http://schemas.microsoft.com/office/powerpoint/2010/main" val="415458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1029" name="Rectangle 5"/>
          <p:cNvSpPr>
            <a:spLocks noGrp="1" noChangeArrowheads="1"/>
          </p:cNvSpPr>
          <p:nvPr>
            <p:ph type="ftr" sz="quarter" idx="3"/>
          </p:nvPr>
        </p:nvSpPr>
        <p:spPr bwMode="auto">
          <a:xfrm>
            <a:off x="1316038" y="6478588"/>
            <a:ext cx="541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accent2"/>
                </a:solidFill>
              </a:defRPr>
            </a:lvl1pPr>
          </a:lstStyle>
          <a:p>
            <a:r>
              <a:rPr lang="en-US"/>
              <a:t>Course Name (Course Code)</a:t>
            </a:r>
          </a:p>
        </p:txBody>
      </p:sp>
      <p:sp>
        <p:nvSpPr>
          <p:cNvPr id="1030" name="Rectangle 6"/>
          <p:cNvSpPr>
            <a:spLocks noGrp="1" noChangeArrowheads="1"/>
          </p:cNvSpPr>
          <p:nvPr>
            <p:ph type="sldNum" sz="quarter" idx="4"/>
          </p:nvPr>
        </p:nvSpPr>
        <p:spPr bwMode="auto">
          <a:xfrm>
            <a:off x="7620000" y="6400800"/>
            <a:ext cx="114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accent2"/>
                </a:solidFill>
              </a:defRPr>
            </a:lvl1pPr>
          </a:lstStyle>
          <a:p>
            <a:r>
              <a:rPr lang="en-US"/>
              <a:t>Ch #-</a:t>
            </a:r>
            <a:fld id="{C5844A62-4DD5-4143-8E90-2EC95B7F6004}" type="slidenum">
              <a:rPr lang="en-US"/>
              <a:pPr/>
              <a:t>‹#›</a:t>
            </a:fld>
            <a:endParaRPr lang="en-US"/>
          </a:p>
        </p:txBody>
      </p:sp>
      <p:pic>
        <p:nvPicPr>
          <p:cNvPr id="1031" name="Picture 7" descr="TXDOT-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5861050"/>
            <a:ext cx="1143000" cy="8731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Strategy%201%20-%20Modernization%20of%20the%20Utility%20Process/Utility%20Coordination%20Process.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Strategy%201%20-%20Modernization%20of%20the%20Utility%20Process/Utility%20Coordination%20Process.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Strategy%201%20-%20Modernization%20of%20the%20Utility%20Process/Utility%20Coordination%20Process.pdf"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Strategy%202%20-%20Utility%20Conflict%20Matrix%20Approach/Utility%20Conflict%20Matrix.pdf"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Strategy%203%20-%20Standardization%20of%20Utility%20Cost%20Data%20Submissions/Utility%20Cost%20Estimate%20Template.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6.xml"/><Relationship Id="rId5" Type="http://schemas.openxmlformats.org/officeDocument/2006/relationships/hyperlink" Target="Strategy%204%20-%20Core%20Skill%20Training%20on%20Utility%20Topics/Utility%20Area%20Core%20Skill%20Training%20Matrix.pdf" TargetMode="Externa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Strategies for Utility Owner Participation</a:t>
            </a:r>
            <a:endParaRPr lang="en-US" dirty="0"/>
          </a:p>
        </p:txBody>
      </p:sp>
      <p:sp>
        <p:nvSpPr>
          <p:cNvPr id="9" name="Subtitle 8"/>
          <p:cNvSpPr>
            <a:spLocks noGrp="1"/>
          </p:cNvSpPr>
          <p:nvPr>
            <p:ph type="subTitle" idx="1"/>
          </p:nvPr>
        </p:nvSpPr>
        <p:spPr/>
        <p:txBody>
          <a:bodyPr/>
          <a:lstStyle/>
          <a:p>
            <a:r>
              <a:rPr lang="en-US" dirty="0"/>
              <a:t>in</a:t>
            </a:r>
          </a:p>
          <a:p>
            <a:r>
              <a:rPr lang="en-US" dirty="0"/>
              <a:t>Transportation Projects</a:t>
            </a:r>
          </a:p>
        </p:txBody>
      </p:sp>
      <p:sp>
        <p:nvSpPr>
          <p:cNvPr id="4"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a:t>Ch</a:t>
            </a:r>
            <a:r>
              <a:rPr lang="en-US" dirty="0"/>
              <a:t> 0-1</a:t>
            </a:r>
          </a:p>
        </p:txBody>
      </p:sp>
    </p:spTree>
    <p:extLst>
      <p:ext uri="{BB962C8B-B14F-4D97-AF65-F5344CB8AC3E}">
        <p14:creationId xmlns:p14="http://schemas.microsoft.com/office/powerpoint/2010/main" val="543466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1 Model </a:t>
            </a:r>
          </a:p>
        </p:txBody>
      </p:sp>
      <p:sp>
        <p:nvSpPr>
          <p:cNvPr id="7"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6" name="Slide Number Placeholder 4"/>
          <p:cNvSpPr>
            <a:spLocks noGrp="1"/>
          </p:cNvSpPr>
          <p:nvPr>
            <p:ph type="sldNum" sz="quarter" idx="11"/>
          </p:nvPr>
        </p:nvSpPr>
        <p:spPr/>
        <p:txBody>
          <a:bodyPr/>
          <a:lstStyle/>
          <a:p>
            <a:r>
              <a:rPr lang="en-US"/>
              <a:t>Ch 1-6</a:t>
            </a:r>
            <a:endParaRPr lang="en-U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hlinkClick r:id="rId3" action="ppaction://hlinkfile"/>
          </p:cNvPr>
          <p:cNvSpPr txBox="1"/>
          <p:nvPr/>
        </p:nvSpPr>
        <p:spPr>
          <a:xfrm>
            <a:off x="7315200" y="731520"/>
            <a:ext cx="1371600" cy="274320"/>
          </a:xfrm>
          <a:prstGeom prst="rect">
            <a:avLst/>
          </a:prstGeom>
          <a:solidFill>
            <a:schemeClr val="bg1">
              <a:lumMod val="85000"/>
            </a:schemeClr>
          </a:solidFill>
          <a:scene3d>
            <a:camera prst="orthographicFront"/>
            <a:lightRig rig="threePt" dir="t"/>
          </a:scene3d>
          <a:sp3d>
            <a:bevelT w="38100" h="38100"/>
          </a:sp3d>
        </p:spPr>
        <p:txBody>
          <a:bodyPr wrap="square" lIns="45720" tIns="0" rIns="45720" bIns="0" rtlCol="0" anchor="ctr" anchorCtr="0">
            <a:spAutoFit/>
          </a:bodyPr>
          <a:lstStyle/>
          <a:p>
            <a:pPr algn="ctr"/>
            <a:r>
              <a:rPr lang="en-US" sz="1200" b="1" dirty="0"/>
              <a:t>Open PDF File</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75" y="1088571"/>
            <a:ext cx="8370125" cy="570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87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2 Model</a:t>
            </a:r>
          </a:p>
        </p:txBody>
      </p:sp>
      <p:sp>
        <p:nvSpPr>
          <p:cNvPr id="9" name="Footer Placeholder 3"/>
          <p:cNvSpPr>
            <a:spLocks noGrp="1"/>
          </p:cNvSpPr>
          <p:nvPr>
            <p:ph type="ftr" sz="quarter" idx="10"/>
          </p:nvPr>
        </p:nvSpPr>
        <p:spPr/>
        <p:txBody>
          <a:bodyPr/>
          <a:lstStyle/>
          <a:p>
            <a:r>
              <a:rPr lang="en-US"/>
              <a:t>Strategies for Utility Owner Participation (Course Code)</a:t>
            </a:r>
            <a:endParaRPr lang="en-US" dirty="0"/>
          </a:p>
        </p:txBody>
      </p:sp>
      <p:sp>
        <p:nvSpPr>
          <p:cNvPr id="8" name="Slide Number Placeholder 4"/>
          <p:cNvSpPr>
            <a:spLocks noGrp="1"/>
          </p:cNvSpPr>
          <p:nvPr>
            <p:ph type="sldNum" sz="quarter" idx="11"/>
          </p:nvPr>
        </p:nvSpPr>
        <p:spPr/>
        <p:txBody>
          <a:bodyPr/>
          <a:lstStyle/>
          <a:p>
            <a:r>
              <a:rPr lang="en-US"/>
              <a:t>Ch 2-</a:t>
            </a:r>
            <a:fld id="{BD1839A1-E0F0-4584-92B9-4360EA8DCFE9}" type="slidenum">
              <a:rPr lang="en-US" smtClean="0"/>
              <a:pPr/>
              <a:t>11</a:t>
            </a:fld>
            <a:endParaRPr lang="en-U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hlinkClick r:id="rId3" action="ppaction://hlinkfile"/>
          </p:cNvPr>
          <p:cNvSpPr txBox="1"/>
          <p:nvPr/>
        </p:nvSpPr>
        <p:spPr>
          <a:xfrm>
            <a:off x="7315200" y="731520"/>
            <a:ext cx="1371600" cy="274320"/>
          </a:xfrm>
          <a:prstGeom prst="rect">
            <a:avLst/>
          </a:prstGeom>
          <a:solidFill>
            <a:schemeClr val="bg1">
              <a:lumMod val="85000"/>
            </a:schemeClr>
          </a:solidFill>
          <a:scene3d>
            <a:camera prst="orthographicFront"/>
            <a:lightRig rig="threePt" dir="t"/>
          </a:scene3d>
          <a:sp3d>
            <a:bevelT w="38100" h="38100"/>
          </a:sp3d>
        </p:spPr>
        <p:txBody>
          <a:bodyPr wrap="square" lIns="45720" tIns="0" rIns="45720" bIns="0" rtlCol="0" anchor="ctr" anchorCtr="0">
            <a:spAutoFit/>
          </a:bodyPr>
          <a:lstStyle/>
          <a:p>
            <a:pPr algn="ctr"/>
            <a:r>
              <a:rPr lang="en-US" sz="1200" b="1" dirty="0"/>
              <a:t>Open PDF File</a:t>
            </a: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10" y="1101438"/>
            <a:ext cx="8950036" cy="5685681"/>
          </a:xfrm>
          <a:prstGeom prst="rect">
            <a:avLst/>
          </a:prstGeom>
          <a:solidFill>
            <a:schemeClr val="bg1"/>
          </a:solidFill>
          <a:ln>
            <a:noFill/>
          </a:ln>
          <a:effectLst/>
        </p:spPr>
      </p:pic>
    </p:spTree>
    <p:extLst>
      <p:ext uri="{BB962C8B-B14F-4D97-AF65-F5344CB8AC3E}">
        <p14:creationId xmlns:p14="http://schemas.microsoft.com/office/powerpoint/2010/main" val="745248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2 Model</a:t>
            </a:r>
          </a:p>
        </p:txBody>
      </p:sp>
      <p:sp>
        <p:nvSpPr>
          <p:cNvPr id="3" name="Content Placeholder 2"/>
          <p:cNvSpPr>
            <a:spLocks noGrp="1"/>
          </p:cNvSpPr>
          <p:nvPr>
            <p:ph idx="1"/>
          </p:nvPr>
        </p:nvSpPr>
        <p:spPr/>
        <p:txBody>
          <a:bodyPr/>
          <a:lstStyle/>
          <a:p>
            <a:r>
              <a:rPr lang="en-US" dirty="0">
                <a:solidFill>
                  <a:schemeClr val="tx1"/>
                </a:solidFill>
                <a:latin typeface="+mn-lt"/>
                <a:ea typeface="+mn-ea"/>
                <a:cs typeface="+mn-cs"/>
              </a:rPr>
              <a:t>Activities arranged in “pools” </a:t>
            </a:r>
          </a:p>
          <a:p>
            <a:pPr lvl="1"/>
            <a:r>
              <a:rPr lang="en-US" dirty="0">
                <a:ea typeface="+mn-ea"/>
                <a:cs typeface="+mn-cs"/>
              </a:rPr>
              <a:t>Pools </a:t>
            </a:r>
            <a:r>
              <a:rPr lang="en-US" dirty="0">
                <a:solidFill>
                  <a:schemeClr val="tx1"/>
                </a:solidFill>
                <a:latin typeface="+mn-lt"/>
                <a:ea typeface="+mn-ea"/>
                <a:cs typeface="+mn-cs"/>
              </a:rPr>
              <a:t>represent groups of activities with similar functions</a:t>
            </a:r>
          </a:p>
          <a:p>
            <a:r>
              <a:rPr lang="en-US" dirty="0"/>
              <a:t>Pools divided </a:t>
            </a:r>
            <a:r>
              <a:rPr lang="en-US" dirty="0">
                <a:solidFill>
                  <a:schemeClr val="tx1"/>
                </a:solidFill>
                <a:latin typeface="+mn-lt"/>
                <a:ea typeface="+mn-ea"/>
                <a:cs typeface="+mn-cs"/>
              </a:rPr>
              <a:t>into “lanes” as needed</a:t>
            </a:r>
          </a:p>
          <a:p>
            <a:r>
              <a:rPr lang="en-US" dirty="0">
                <a:solidFill>
                  <a:schemeClr val="tx1"/>
                </a:solidFill>
                <a:latin typeface="+mn-lt"/>
                <a:ea typeface="+mn-ea"/>
                <a:cs typeface="+mn-cs"/>
              </a:rPr>
              <a:t>Pool with a red outline is the utility pool</a:t>
            </a:r>
          </a:p>
          <a:p>
            <a:r>
              <a:rPr lang="en-US" dirty="0">
                <a:solidFill>
                  <a:schemeClr val="tx1"/>
                </a:solidFill>
                <a:latin typeface="+mn-lt"/>
                <a:ea typeface="+mn-ea"/>
                <a:cs typeface="+mn-cs"/>
              </a:rPr>
              <a:t>Outside utility pool, activity boxes with a red outline are utility-related</a:t>
            </a:r>
          </a:p>
          <a:p>
            <a:endParaRPr lang="en-US" dirty="0"/>
          </a:p>
        </p:txBody>
      </p:sp>
      <p:sp>
        <p:nvSpPr>
          <p:cNvPr id="5" name="Slide Number Placeholder 4"/>
          <p:cNvSpPr>
            <a:spLocks noGrp="1"/>
          </p:cNvSpPr>
          <p:nvPr>
            <p:ph type="sldNum" sz="quarter" idx="11"/>
          </p:nvPr>
        </p:nvSpPr>
        <p:spPr/>
        <p:txBody>
          <a:bodyPr/>
          <a:lstStyle/>
          <a:p>
            <a:r>
              <a:rPr lang="en-US" dirty="0" err="1"/>
              <a:t>Ch</a:t>
            </a:r>
            <a:r>
              <a:rPr lang="en-US" dirty="0"/>
              <a:t> 1-8</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24456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2 Model Pools and Lanes</a:t>
            </a:r>
          </a:p>
        </p:txBody>
      </p:sp>
      <p:sp>
        <p:nvSpPr>
          <p:cNvPr id="3" name="Content Placeholder 2"/>
          <p:cNvSpPr>
            <a:spLocks noGrp="1"/>
          </p:cNvSpPr>
          <p:nvPr>
            <p:ph idx="1"/>
          </p:nvPr>
        </p:nvSpPr>
        <p:spPr>
          <a:xfrm>
            <a:off x="457200" y="1600200"/>
            <a:ext cx="8305800" cy="4525963"/>
          </a:xfrm>
        </p:spPr>
        <p:txBody>
          <a:bodyPr/>
          <a:lstStyle/>
          <a:p>
            <a:pPr lvl="0"/>
            <a:r>
              <a:rPr lang="en-US" dirty="0">
                <a:solidFill>
                  <a:schemeClr val="tx1"/>
                </a:solidFill>
                <a:latin typeface="+mn-lt"/>
                <a:ea typeface="+mn-ea"/>
                <a:cs typeface="+mn-cs"/>
              </a:rPr>
              <a:t>Scoping, selection, financing, and scheduling</a:t>
            </a:r>
          </a:p>
          <a:p>
            <a:pPr lvl="0"/>
            <a:r>
              <a:rPr lang="en-US" dirty="0">
                <a:solidFill>
                  <a:schemeClr val="tx1"/>
                </a:solidFill>
                <a:latin typeface="+mn-lt"/>
                <a:ea typeface="+mn-ea"/>
                <a:cs typeface="+mn-cs"/>
              </a:rPr>
              <a:t>Alternative analysis and preliminary plans</a:t>
            </a:r>
          </a:p>
          <a:p>
            <a:pPr lvl="0"/>
            <a:r>
              <a:rPr lang="en-US" dirty="0">
                <a:solidFill>
                  <a:schemeClr val="tx1"/>
                </a:solidFill>
                <a:latin typeface="+mn-lt"/>
                <a:ea typeface="+mn-ea"/>
                <a:cs typeface="+mn-cs"/>
              </a:rPr>
              <a:t>Environmental process</a:t>
            </a:r>
          </a:p>
          <a:p>
            <a:pPr lvl="0"/>
            <a:r>
              <a:rPr lang="en-US" dirty="0">
                <a:solidFill>
                  <a:schemeClr val="tx1"/>
                </a:solidFill>
                <a:latin typeface="+mn-lt"/>
                <a:ea typeface="+mn-ea"/>
                <a:cs typeface="+mn-cs"/>
              </a:rPr>
              <a:t>Right of way map, authorization to acquire property, property acquisition, and relocation assistance</a:t>
            </a:r>
          </a:p>
          <a:p>
            <a:pPr lvl="1"/>
            <a:r>
              <a:rPr lang="en-US" dirty="0">
                <a:ea typeface="+mn-ea"/>
                <a:cs typeface="+mn-cs"/>
              </a:rPr>
              <a:t>Acquisition</a:t>
            </a:r>
          </a:p>
          <a:p>
            <a:pPr lvl="1"/>
            <a:r>
              <a:rPr lang="en-US" dirty="0">
                <a:solidFill>
                  <a:schemeClr val="tx1"/>
                </a:solidFill>
                <a:latin typeface="+mn-lt"/>
                <a:ea typeface="+mn-ea"/>
                <a:cs typeface="+mn-cs"/>
              </a:rPr>
              <a:t>Relocation assistance advisory</a:t>
            </a:r>
          </a:p>
        </p:txBody>
      </p:sp>
      <p:sp>
        <p:nvSpPr>
          <p:cNvPr id="5" name="Slide Number Placeholder 4"/>
          <p:cNvSpPr>
            <a:spLocks noGrp="1"/>
          </p:cNvSpPr>
          <p:nvPr>
            <p:ph type="sldNum" sz="quarter" idx="11"/>
          </p:nvPr>
        </p:nvSpPr>
        <p:spPr/>
        <p:txBody>
          <a:bodyPr/>
          <a:lstStyle/>
          <a:p>
            <a:r>
              <a:rPr lang="en-US" dirty="0" err="1"/>
              <a:t>Ch</a:t>
            </a:r>
            <a:r>
              <a:rPr lang="en-US" dirty="0"/>
              <a:t> 1-9</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309127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2 Model Pools and Lanes</a:t>
            </a:r>
          </a:p>
        </p:txBody>
      </p:sp>
      <p:sp>
        <p:nvSpPr>
          <p:cNvPr id="3" name="Content Placeholder 2"/>
          <p:cNvSpPr>
            <a:spLocks noGrp="1"/>
          </p:cNvSpPr>
          <p:nvPr>
            <p:ph idx="1"/>
          </p:nvPr>
        </p:nvSpPr>
        <p:spPr/>
        <p:txBody>
          <a:bodyPr/>
          <a:lstStyle/>
          <a:p>
            <a:r>
              <a:rPr lang="en-US" dirty="0">
                <a:solidFill>
                  <a:schemeClr val="tx1"/>
                </a:solidFill>
                <a:latin typeface="+mn-lt"/>
                <a:ea typeface="+mn-ea"/>
                <a:cs typeface="+mn-cs"/>
              </a:rPr>
              <a:t>Property management</a:t>
            </a:r>
          </a:p>
          <a:p>
            <a:pPr lvl="0"/>
            <a:r>
              <a:rPr lang="en-US" dirty="0">
                <a:solidFill>
                  <a:schemeClr val="tx1"/>
                </a:solidFill>
                <a:latin typeface="+mn-lt"/>
                <a:ea typeface="+mn-ea"/>
                <a:cs typeface="+mn-cs"/>
              </a:rPr>
              <a:t>Utility conflict analysis, permits, adjustments, and reimbursement</a:t>
            </a:r>
          </a:p>
          <a:p>
            <a:pPr lvl="0"/>
            <a:r>
              <a:rPr lang="en-US" dirty="0">
                <a:solidFill>
                  <a:schemeClr val="tx1"/>
                </a:solidFill>
                <a:latin typeface="+mn-lt"/>
                <a:ea typeface="+mn-ea"/>
                <a:cs typeface="+mn-cs"/>
              </a:rPr>
              <a:t>Design and PS&amp;E assembly</a:t>
            </a:r>
          </a:p>
          <a:p>
            <a:pPr lvl="0"/>
            <a:r>
              <a:rPr lang="en-US" dirty="0">
                <a:solidFill>
                  <a:schemeClr val="tx1"/>
                </a:solidFill>
                <a:latin typeface="+mn-lt"/>
                <a:ea typeface="+mn-ea"/>
                <a:cs typeface="+mn-cs"/>
              </a:rPr>
              <a:t>Letting</a:t>
            </a:r>
          </a:p>
          <a:p>
            <a:pPr lvl="0"/>
            <a:r>
              <a:rPr lang="en-US" dirty="0">
                <a:solidFill>
                  <a:schemeClr val="tx1"/>
                </a:solidFill>
                <a:latin typeface="+mn-lt"/>
                <a:ea typeface="+mn-ea"/>
                <a:cs typeface="+mn-cs"/>
              </a:rPr>
              <a:t>Construction</a:t>
            </a:r>
          </a:p>
        </p:txBody>
      </p:sp>
      <p:sp>
        <p:nvSpPr>
          <p:cNvPr id="5" name="Slide Number Placeholder 4"/>
          <p:cNvSpPr>
            <a:spLocks noGrp="1"/>
          </p:cNvSpPr>
          <p:nvPr>
            <p:ph type="sldNum" sz="quarter" idx="11"/>
          </p:nvPr>
        </p:nvSpPr>
        <p:spPr/>
        <p:txBody>
          <a:bodyPr/>
          <a:lstStyle/>
          <a:p>
            <a:r>
              <a:rPr lang="en-US" dirty="0" err="1"/>
              <a:t>Ch</a:t>
            </a:r>
            <a:r>
              <a:rPr lang="en-US" dirty="0"/>
              <a:t> 1-10</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424791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3 Model </a:t>
            </a:r>
          </a:p>
        </p:txBody>
      </p:sp>
      <p:sp>
        <p:nvSpPr>
          <p:cNvPr id="7" name="Footer Placeholder 3"/>
          <p:cNvSpPr>
            <a:spLocks noGrp="1"/>
          </p:cNvSpPr>
          <p:nvPr>
            <p:ph type="ftr" sz="quarter" idx="10"/>
          </p:nvPr>
        </p:nvSpPr>
        <p:spPr/>
        <p:txBody>
          <a:bodyPr/>
          <a:lstStyle/>
          <a:p>
            <a:r>
              <a:rPr lang="en-US"/>
              <a:t>Strategies for Utility Owner Participation (Course Code)</a:t>
            </a:r>
            <a:endParaRPr lang="en-US" dirty="0"/>
          </a:p>
        </p:txBody>
      </p:sp>
      <p:sp>
        <p:nvSpPr>
          <p:cNvPr id="6" name="Slide Number Placeholder 4"/>
          <p:cNvSpPr>
            <a:spLocks noGrp="1"/>
          </p:cNvSpPr>
          <p:nvPr>
            <p:ph type="sldNum" sz="quarter" idx="11"/>
          </p:nvPr>
        </p:nvSpPr>
        <p:spPr/>
        <p:txBody>
          <a:bodyPr/>
          <a:lstStyle/>
          <a:p>
            <a:r>
              <a:rPr lang="en-US"/>
              <a:t>Ch 2-</a:t>
            </a:r>
            <a:fld id="{BD1839A1-E0F0-4584-92B9-4360EA8DCFE9}" type="slidenum">
              <a:rPr lang="en-US" smtClean="0"/>
              <a:pPr/>
              <a:t>15</a:t>
            </a:fld>
            <a:endParaRPr lang="en-US" dirty="0"/>
          </a:p>
        </p:txBody>
      </p:sp>
      <p:sp>
        <p:nvSpPr>
          <p:cNvPr id="8" name="TextBox 7">
            <a:hlinkClick r:id="rId3" action="ppaction://hlinkfile"/>
          </p:cNvPr>
          <p:cNvSpPr txBox="1"/>
          <p:nvPr/>
        </p:nvSpPr>
        <p:spPr>
          <a:xfrm>
            <a:off x="7315200" y="731520"/>
            <a:ext cx="1371600" cy="274320"/>
          </a:xfrm>
          <a:prstGeom prst="rect">
            <a:avLst/>
          </a:prstGeom>
          <a:solidFill>
            <a:schemeClr val="bg1">
              <a:lumMod val="85000"/>
            </a:schemeClr>
          </a:solidFill>
          <a:scene3d>
            <a:camera prst="orthographicFront"/>
            <a:lightRig rig="threePt" dir="t"/>
          </a:scene3d>
          <a:sp3d>
            <a:bevelT w="38100" h="38100"/>
          </a:sp3d>
        </p:spPr>
        <p:txBody>
          <a:bodyPr wrap="square" lIns="45720" tIns="0" rIns="45720" bIns="0" rtlCol="0" anchor="ctr" anchorCtr="0">
            <a:spAutoFit/>
          </a:bodyPr>
          <a:lstStyle/>
          <a:p>
            <a:pPr algn="ctr"/>
            <a:r>
              <a:rPr lang="en-US" sz="1200" b="1" dirty="0"/>
              <a:t>Open PDF File</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1047"/>
            <a:ext cx="9144000" cy="5744420"/>
          </a:xfrm>
          <a:prstGeom prst="rect">
            <a:avLst/>
          </a:prstGeom>
          <a:solidFill>
            <a:schemeClr val="bg1"/>
          </a:solidFill>
          <a:ln>
            <a:noFill/>
          </a:ln>
          <a:effectLst/>
        </p:spPr>
      </p:pic>
    </p:spTree>
    <p:extLst>
      <p:ext uri="{BB962C8B-B14F-4D97-AF65-F5344CB8AC3E}">
        <p14:creationId xmlns:p14="http://schemas.microsoft.com/office/powerpoint/2010/main" val="3327547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3 Model Pools and Lanes</a:t>
            </a:r>
          </a:p>
        </p:txBody>
      </p:sp>
      <p:sp>
        <p:nvSpPr>
          <p:cNvPr id="3" name="Content Placeholder 2"/>
          <p:cNvSpPr>
            <a:spLocks noGrp="1"/>
          </p:cNvSpPr>
          <p:nvPr>
            <p:ph idx="1"/>
          </p:nvPr>
        </p:nvSpPr>
        <p:spPr/>
        <p:txBody>
          <a:bodyPr/>
          <a:lstStyle/>
          <a:p>
            <a:pPr lvl="0"/>
            <a:r>
              <a:rPr lang="en-US" dirty="0">
                <a:solidFill>
                  <a:schemeClr val="tx1"/>
                </a:solidFill>
                <a:latin typeface="+mn-lt"/>
                <a:ea typeface="+mn-ea"/>
                <a:cs typeface="+mn-cs"/>
              </a:rPr>
              <a:t>Same pools as Level 2 model</a:t>
            </a:r>
          </a:p>
          <a:p>
            <a:r>
              <a:rPr lang="en-US" dirty="0"/>
              <a:t>Outside of utility pool, activities same as Level 2 model</a:t>
            </a:r>
          </a:p>
          <a:p>
            <a:pPr lvl="0"/>
            <a:r>
              <a:rPr lang="en-US" dirty="0">
                <a:solidFill>
                  <a:schemeClr val="tx1"/>
                </a:solidFill>
                <a:latin typeface="+mn-lt"/>
                <a:ea typeface="+mn-ea"/>
                <a:cs typeface="+mn-cs"/>
              </a:rPr>
              <a:t>Additional lanes for utility conflict analysis, permits, adjustments, and reimbursement </a:t>
            </a:r>
          </a:p>
          <a:p>
            <a:pPr lvl="1"/>
            <a:r>
              <a:rPr lang="en-US" dirty="0"/>
              <a:t>Utility data collection and assessment</a:t>
            </a:r>
          </a:p>
          <a:p>
            <a:pPr lvl="1"/>
            <a:r>
              <a:rPr lang="en-US" dirty="0"/>
              <a:t>Utility coordination</a:t>
            </a:r>
          </a:p>
          <a:p>
            <a:pPr lvl="1"/>
            <a:r>
              <a:rPr lang="en-US" dirty="0"/>
              <a:t>Utility owner</a:t>
            </a:r>
          </a:p>
        </p:txBody>
      </p:sp>
      <p:sp>
        <p:nvSpPr>
          <p:cNvPr id="5" name="Slide Number Placeholder 4"/>
          <p:cNvSpPr>
            <a:spLocks noGrp="1"/>
          </p:cNvSpPr>
          <p:nvPr>
            <p:ph type="sldNum" sz="quarter" idx="11"/>
          </p:nvPr>
        </p:nvSpPr>
        <p:spPr/>
        <p:txBody>
          <a:bodyPr/>
          <a:lstStyle/>
          <a:p>
            <a:r>
              <a:rPr lang="en-US" dirty="0" err="1"/>
              <a:t>Ch</a:t>
            </a:r>
            <a:r>
              <a:rPr lang="en-US" dirty="0"/>
              <a:t> 1-12</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1737320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Implementation Plan</a:t>
            </a:r>
          </a:p>
        </p:txBody>
      </p:sp>
      <p:sp>
        <p:nvSpPr>
          <p:cNvPr id="3" name="Content Placeholder 2"/>
          <p:cNvSpPr>
            <a:spLocks noGrp="1"/>
          </p:cNvSpPr>
          <p:nvPr>
            <p:ph idx="1"/>
          </p:nvPr>
        </p:nvSpPr>
        <p:spPr>
          <a:xfrm>
            <a:off x="457200" y="1600200"/>
            <a:ext cx="8458200" cy="4525963"/>
          </a:xfrm>
        </p:spPr>
        <p:txBody>
          <a:bodyPr/>
          <a:lstStyle/>
          <a:p>
            <a:r>
              <a:rPr lang="en-US" dirty="0">
                <a:solidFill>
                  <a:schemeClr val="tx1"/>
                </a:solidFill>
                <a:latin typeface="+mn-lt"/>
                <a:ea typeface="+mn-ea"/>
                <a:cs typeface="+mn-cs"/>
              </a:rPr>
              <a:t>Identify leaders and assemble implementation team</a:t>
            </a:r>
          </a:p>
          <a:p>
            <a:pPr>
              <a:spcBef>
                <a:spcPts val="600"/>
              </a:spcBef>
            </a:pPr>
            <a:r>
              <a:rPr lang="en-US" dirty="0">
                <a:solidFill>
                  <a:schemeClr val="tx1"/>
                </a:solidFill>
                <a:latin typeface="+mn-lt"/>
                <a:ea typeface="+mn-ea"/>
                <a:cs typeface="+mn-cs"/>
              </a:rPr>
              <a:t>Schedule workshops to disseminate updated utility process</a:t>
            </a:r>
          </a:p>
          <a:p>
            <a:pPr>
              <a:spcBef>
                <a:spcPts val="600"/>
              </a:spcBef>
            </a:pPr>
            <a:r>
              <a:rPr lang="en-US" dirty="0">
                <a:solidFill>
                  <a:schemeClr val="tx1"/>
                </a:solidFill>
                <a:latin typeface="+mn-lt"/>
                <a:ea typeface="+mn-ea"/>
                <a:cs typeface="+mn-cs"/>
              </a:rPr>
              <a:t>Update </a:t>
            </a:r>
            <a:r>
              <a:rPr lang="en-US" dirty="0" err="1"/>
              <a:t>TxDOT</a:t>
            </a:r>
            <a:r>
              <a:rPr lang="en-US" dirty="0"/>
              <a:t> manuals (i.e., ROW Utility, PS&amp;E Preparation, and PDP manuals)</a:t>
            </a:r>
          </a:p>
          <a:p>
            <a:pPr>
              <a:spcBef>
                <a:spcPts val="600"/>
              </a:spcBef>
            </a:pPr>
            <a:r>
              <a:rPr lang="en-US" dirty="0">
                <a:solidFill>
                  <a:schemeClr val="tx1"/>
                </a:solidFill>
                <a:latin typeface="+mn-lt"/>
                <a:ea typeface="+mn-ea"/>
                <a:cs typeface="+mn-cs"/>
              </a:rPr>
              <a:t>Monitor implementation by conducting acceptability surveys at various intervals</a:t>
            </a:r>
            <a:endParaRPr lang="en-US" dirty="0"/>
          </a:p>
        </p:txBody>
      </p:sp>
      <p:sp>
        <p:nvSpPr>
          <p:cNvPr id="5" name="Slide Number Placeholder 4"/>
          <p:cNvSpPr>
            <a:spLocks noGrp="1"/>
          </p:cNvSpPr>
          <p:nvPr>
            <p:ph type="sldNum" sz="quarter" idx="11"/>
          </p:nvPr>
        </p:nvSpPr>
        <p:spPr/>
        <p:txBody>
          <a:bodyPr/>
          <a:lstStyle/>
          <a:p>
            <a:r>
              <a:rPr lang="en-US" dirty="0" err="1"/>
              <a:t>Ch</a:t>
            </a:r>
            <a:r>
              <a:rPr lang="en-US" dirty="0"/>
              <a:t> 1-13</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3358752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Benefits</a:t>
            </a:r>
          </a:p>
        </p:txBody>
      </p:sp>
      <p:sp>
        <p:nvSpPr>
          <p:cNvPr id="3" name="Content Placeholder 2"/>
          <p:cNvSpPr>
            <a:spLocks noGrp="1"/>
          </p:cNvSpPr>
          <p:nvPr>
            <p:ph idx="1"/>
          </p:nvPr>
        </p:nvSpPr>
        <p:spPr/>
        <p:txBody>
          <a:bodyPr/>
          <a:lstStyle/>
          <a:p>
            <a:r>
              <a:rPr lang="en-US" dirty="0"/>
              <a:t>Modern, user-friendly representation of the utility process</a:t>
            </a:r>
          </a:p>
          <a:p>
            <a:r>
              <a:rPr lang="en-US" dirty="0"/>
              <a:t>Activities and descriptions that correspond to the process districts actually use</a:t>
            </a:r>
          </a:p>
          <a:p>
            <a:r>
              <a:rPr lang="en-US" dirty="0"/>
              <a:t>Provides information that users are more likely to understand and follow</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1-14</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2258328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Challenges</a:t>
            </a:r>
          </a:p>
        </p:txBody>
      </p:sp>
      <p:sp>
        <p:nvSpPr>
          <p:cNvPr id="3" name="Content Placeholder 2"/>
          <p:cNvSpPr>
            <a:spLocks noGrp="1"/>
          </p:cNvSpPr>
          <p:nvPr>
            <p:ph idx="1"/>
          </p:nvPr>
        </p:nvSpPr>
        <p:spPr>
          <a:xfrm>
            <a:off x="457200" y="1600200"/>
            <a:ext cx="8686800" cy="4525963"/>
          </a:xfrm>
        </p:spPr>
        <p:txBody>
          <a:bodyPr/>
          <a:lstStyle/>
          <a:p>
            <a:r>
              <a:rPr lang="en-US" kern="1200" dirty="0">
                <a:solidFill>
                  <a:schemeClr val="tx1"/>
                </a:solidFill>
                <a:effectLst/>
                <a:latin typeface="Arial" charset="0"/>
                <a:ea typeface="+mn-ea"/>
                <a:cs typeface="+mn-cs"/>
              </a:rPr>
              <a:t>Users’ perception of benefits and commitment to new process </a:t>
            </a:r>
          </a:p>
          <a:p>
            <a:r>
              <a:rPr lang="en-US" kern="1200" dirty="0">
                <a:solidFill>
                  <a:schemeClr val="tx1"/>
                </a:solidFill>
                <a:effectLst/>
                <a:latin typeface="Arial" charset="0"/>
                <a:ea typeface="+mn-ea"/>
                <a:cs typeface="+mn-cs"/>
              </a:rPr>
              <a:t>Staffing and financial resources required for changing practices</a:t>
            </a:r>
          </a:p>
          <a:p>
            <a:r>
              <a:rPr lang="en-US" kern="1200" dirty="0" err="1">
                <a:solidFill>
                  <a:schemeClr val="tx1"/>
                </a:solidFill>
                <a:effectLst/>
                <a:latin typeface="Arial" charset="0"/>
                <a:ea typeface="+mn-ea"/>
                <a:cs typeface="+mn-cs"/>
              </a:rPr>
              <a:t>TxDOT</a:t>
            </a:r>
            <a:r>
              <a:rPr lang="en-US" kern="1200" dirty="0">
                <a:solidFill>
                  <a:schemeClr val="tx1"/>
                </a:solidFill>
                <a:effectLst/>
                <a:latin typeface="Arial" charset="0"/>
                <a:ea typeface="+mn-ea"/>
                <a:cs typeface="+mn-cs"/>
              </a:rPr>
              <a:t> might not have the necessary tools to implement the strategy</a:t>
            </a:r>
          </a:p>
          <a:p>
            <a:pPr lvl="1"/>
            <a:r>
              <a:rPr lang="en-US" dirty="0"/>
              <a:t>Update manuals, conduct workshops, monitor acceptability</a:t>
            </a:r>
          </a:p>
        </p:txBody>
      </p:sp>
      <p:sp>
        <p:nvSpPr>
          <p:cNvPr id="5" name="Slide Number Placeholder 4"/>
          <p:cNvSpPr>
            <a:spLocks noGrp="1"/>
          </p:cNvSpPr>
          <p:nvPr>
            <p:ph type="sldNum" sz="quarter" idx="11"/>
          </p:nvPr>
        </p:nvSpPr>
        <p:spPr/>
        <p:txBody>
          <a:bodyPr/>
          <a:lstStyle/>
          <a:p>
            <a:r>
              <a:rPr lang="en-US" dirty="0" err="1"/>
              <a:t>Ch</a:t>
            </a:r>
            <a:r>
              <a:rPr lang="en-US" dirty="0"/>
              <a:t> 1-15</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36850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t>Why is It Important?</a:t>
            </a:r>
          </a:p>
        </p:txBody>
      </p:sp>
      <p:sp>
        <p:nvSpPr>
          <p:cNvPr id="38914" name="Content Placeholder 2"/>
          <p:cNvSpPr>
            <a:spLocks noGrp="1"/>
          </p:cNvSpPr>
          <p:nvPr>
            <p:ph idx="1"/>
          </p:nvPr>
        </p:nvSpPr>
        <p:spPr>
          <a:xfrm>
            <a:off x="457200" y="1600200"/>
            <a:ext cx="8686800" cy="4525963"/>
          </a:xfrm>
        </p:spPr>
        <p:txBody>
          <a:bodyPr/>
          <a:lstStyle/>
          <a:p>
            <a:r>
              <a:rPr lang="en-US" sz="3000" dirty="0"/>
              <a:t>Difficulty to locate utility facilities/identify conflicts</a:t>
            </a:r>
          </a:p>
          <a:p>
            <a:r>
              <a:rPr lang="en-US" sz="3000" dirty="0"/>
              <a:t>No legal mechanism to encourage utility owners to start participating early in the PDP</a:t>
            </a:r>
          </a:p>
          <a:p>
            <a:r>
              <a:rPr lang="en-US" sz="3000" dirty="0"/>
              <a:t>Utility owners usually interested after 60% design</a:t>
            </a:r>
          </a:p>
          <a:p>
            <a:r>
              <a:rPr lang="en-US" sz="3000" dirty="0"/>
              <a:t>Delays in project development and delivery</a:t>
            </a:r>
          </a:p>
          <a:p>
            <a:r>
              <a:rPr lang="en-US" sz="3000" dirty="0"/>
              <a:t>Unanticipated utility adjustments</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0-2</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1092104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Utility Conflict Matrix Approach</a:t>
            </a:r>
          </a:p>
        </p:txBody>
      </p:sp>
      <p:sp>
        <p:nvSpPr>
          <p:cNvPr id="5" name="Text Placeholder 4"/>
          <p:cNvSpPr>
            <a:spLocks noGrp="1"/>
          </p:cNvSpPr>
          <p:nvPr>
            <p:ph type="body" idx="1"/>
          </p:nvPr>
        </p:nvSpPr>
        <p:spPr/>
        <p:txBody>
          <a:bodyPr/>
          <a:lstStyle/>
          <a:p>
            <a:r>
              <a:rPr lang="en-US" dirty="0"/>
              <a:t>Strategy 2</a:t>
            </a:r>
          </a:p>
        </p:txBody>
      </p:sp>
      <p:sp>
        <p:nvSpPr>
          <p:cNvPr id="6"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2-1</a:t>
            </a:r>
          </a:p>
        </p:txBody>
      </p:sp>
      <p:sp>
        <p:nvSpPr>
          <p:cNvPr id="7"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1515261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Strategies to Encourage and Facilitate Utility Participation </a:t>
            </a:r>
            <a:endParaRPr lang="en-US" dirty="0"/>
          </a:p>
        </p:txBody>
      </p:sp>
      <p:sp>
        <p:nvSpPr>
          <p:cNvPr id="3" name="Content Placeholder 2"/>
          <p:cNvSpPr>
            <a:spLocks noGrp="1"/>
          </p:cNvSpPr>
          <p:nvPr>
            <p:ph idx="1"/>
          </p:nvPr>
        </p:nvSpPr>
        <p:spPr/>
        <p:txBody>
          <a:bodyPr/>
          <a:lstStyle/>
          <a:p>
            <a:r>
              <a:rPr lang="en-US" dirty="0">
                <a:solidFill>
                  <a:srgbClr val="0070C0"/>
                </a:solidFill>
              </a:rPr>
              <a:t>1. Modernization of the utility process</a:t>
            </a:r>
          </a:p>
          <a:p>
            <a:r>
              <a:rPr lang="en-US" b="1" dirty="0">
                <a:solidFill>
                  <a:srgbClr val="00B050"/>
                </a:solidFill>
              </a:rPr>
              <a:t>2. Utility conflict matrix approach</a:t>
            </a:r>
          </a:p>
          <a:p>
            <a:r>
              <a:rPr lang="en-US" dirty="0"/>
              <a:t>3. Streamlining and standardization of utility</a:t>
            </a:r>
            <a:br>
              <a:rPr lang="en-US" dirty="0"/>
            </a:br>
            <a:r>
              <a:rPr lang="en-US" dirty="0"/>
              <a:t> cost data submissions</a:t>
            </a:r>
          </a:p>
          <a:p>
            <a:r>
              <a:rPr lang="en-US" dirty="0"/>
              <a:t>4. Core skill training on utility topics</a:t>
            </a:r>
          </a:p>
        </p:txBody>
      </p:sp>
      <p:sp>
        <p:nvSpPr>
          <p:cNvPr id="6"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a:t>Ch</a:t>
            </a:r>
            <a:r>
              <a:rPr lang="en-US" dirty="0"/>
              <a:t> 2-2</a:t>
            </a:r>
          </a:p>
        </p:txBody>
      </p:sp>
    </p:spTree>
    <p:extLst>
      <p:ext uri="{BB962C8B-B14F-4D97-AF65-F5344CB8AC3E}">
        <p14:creationId xmlns:p14="http://schemas.microsoft.com/office/powerpoint/2010/main" val="717763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Utility Conflict Matrices (UCMs)</a:t>
            </a:r>
          </a:p>
        </p:txBody>
      </p:sp>
      <p:sp>
        <p:nvSpPr>
          <p:cNvPr id="3" name="Content Placeholder 2"/>
          <p:cNvSpPr>
            <a:spLocks noGrp="1"/>
          </p:cNvSpPr>
          <p:nvPr>
            <p:ph idx="1"/>
          </p:nvPr>
        </p:nvSpPr>
        <p:spPr/>
        <p:txBody>
          <a:bodyPr>
            <a:normAutofit/>
          </a:bodyPr>
          <a:lstStyle/>
          <a:p>
            <a:r>
              <a:rPr lang="en-US" dirty="0"/>
              <a:t>Utility-related activities involve enormous amount of data and supporting documents</a:t>
            </a:r>
          </a:p>
          <a:p>
            <a:r>
              <a:rPr lang="en-US" dirty="0"/>
              <a:t>UCMs enable users to organize and track utility conflict data effectively</a:t>
            </a:r>
          </a:p>
          <a:p>
            <a:r>
              <a:rPr lang="en-US" dirty="0"/>
              <a:t>UCMs can support a wide range of related processes</a:t>
            </a:r>
          </a:p>
          <a:p>
            <a:endParaRPr lang="en-US" dirty="0"/>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2-3</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1406112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t>SHRP 2 R15-B Research Products</a:t>
            </a:r>
          </a:p>
        </p:txBody>
      </p:sp>
      <p:sp>
        <p:nvSpPr>
          <p:cNvPr id="614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t>Product 1: Compact, standalone UCM</a:t>
            </a:r>
          </a:p>
          <a:p>
            <a:pPr eaLnBrk="1" hangingPunct="1"/>
            <a:r>
              <a:rPr lang="en-US" dirty="0"/>
              <a:t>Product 2: Utility conflict data model</a:t>
            </a:r>
            <a:br>
              <a:rPr lang="en-US" dirty="0"/>
            </a:br>
            <a:r>
              <a:rPr lang="en-US" dirty="0"/>
              <a:t>and database</a:t>
            </a:r>
          </a:p>
          <a:p>
            <a:pPr eaLnBrk="1" hangingPunct="1"/>
            <a:r>
              <a:rPr lang="en-US" dirty="0"/>
              <a:t>Product 3: One-day UCM training course</a:t>
            </a:r>
          </a:p>
        </p:txBody>
      </p:sp>
      <p:sp>
        <p:nvSpPr>
          <p:cNvPr id="4"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2-4</a:t>
            </a:r>
          </a:p>
        </p:txBody>
      </p:sp>
      <p:sp>
        <p:nvSpPr>
          <p:cNvPr id="5"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17128549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t>Product 1: Utility Conflict Matrix</a:t>
            </a:r>
          </a:p>
        </p:txBody>
      </p:sp>
      <p:sp>
        <p:nvSpPr>
          <p:cNvPr id="717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t>MS Excel format, includes drop-down lists</a:t>
            </a:r>
          </a:p>
          <a:p>
            <a:pPr eaLnBrk="1" hangingPunct="1"/>
            <a:r>
              <a:rPr lang="en-US" dirty="0"/>
              <a:t>UCM spreadsheet is the product</a:t>
            </a:r>
          </a:p>
        </p:txBody>
      </p:sp>
      <p:pic>
        <p:nvPicPr>
          <p:cNvPr id="6" name="Picture 4"/>
          <p:cNvPicPr>
            <a:picLocks noChangeAspect="1" noChangeArrowheads="1"/>
          </p:cNvPicPr>
          <p:nvPr/>
        </p:nvPicPr>
        <p:blipFill>
          <a:blip r:embed="rId3"/>
          <a:srcRect/>
          <a:stretch>
            <a:fillRect/>
          </a:stretch>
        </p:blipFill>
        <p:spPr bwMode="auto">
          <a:xfrm>
            <a:off x="-1588" y="3133725"/>
            <a:ext cx="9144001" cy="2306638"/>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pic>
        <p:nvPicPr>
          <p:cNvPr id="5" name="Picture 8"/>
          <p:cNvPicPr>
            <a:picLocks noChangeAspect="1" noChangeArrowheads="1"/>
          </p:cNvPicPr>
          <p:nvPr/>
        </p:nvPicPr>
        <p:blipFill>
          <a:blip r:embed="rId4"/>
          <a:srcRect r="50635"/>
          <a:stretch>
            <a:fillRect/>
          </a:stretch>
        </p:blipFill>
        <p:spPr bwMode="auto">
          <a:xfrm>
            <a:off x="0" y="2332038"/>
            <a:ext cx="9144000" cy="1871662"/>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pic>
        <p:nvPicPr>
          <p:cNvPr id="7" name="Picture 8"/>
          <p:cNvPicPr>
            <a:picLocks noChangeAspect="1" noChangeArrowheads="1"/>
          </p:cNvPicPr>
          <p:nvPr/>
        </p:nvPicPr>
        <p:blipFill>
          <a:blip r:embed="rId4"/>
          <a:srcRect l="48783"/>
          <a:stretch>
            <a:fillRect/>
          </a:stretch>
        </p:blipFill>
        <p:spPr bwMode="auto">
          <a:xfrm>
            <a:off x="0" y="4217988"/>
            <a:ext cx="9144000" cy="1803400"/>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
        <p:nvSpPr>
          <p:cNvPr id="8"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2-5</a:t>
            </a:r>
          </a:p>
        </p:txBody>
      </p:sp>
      <p:sp>
        <p:nvSpPr>
          <p:cNvPr id="9" name="TextBox 8">
            <a:hlinkClick r:id="rId5" action="ppaction://hlinkfile"/>
          </p:cNvPr>
          <p:cNvSpPr txBox="1"/>
          <p:nvPr/>
        </p:nvSpPr>
        <p:spPr>
          <a:xfrm>
            <a:off x="7315200" y="1097280"/>
            <a:ext cx="1371600" cy="274320"/>
          </a:xfrm>
          <a:prstGeom prst="rect">
            <a:avLst/>
          </a:prstGeom>
          <a:solidFill>
            <a:schemeClr val="bg1">
              <a:lumMod val="85000"/>
            </a:schemeClr>
          </a:solidFill>
          <a:scene3d>
            <a:camera prst="orthographicFront"/>
            <a:lightRig rig="threePt" dir="t"/>
          </a:scene3d>
          <a:sp3d>
            <a:bevelT w="38100" h="38100"/>
          </a:sp3d>
        </p:spPr>
        <p:txBody>
          <a:bodyPr wrap="square" lIns="45720" tIns="0" rIns="45720" bIns="0" rtlCol="0" anchor="ctr" anchorCtr="0">
            <a:spAutoFit/>
          </a:bodyPr>
          <a:lstStyle/>
          <a:p>
            <a:pPr algn="ctr"/>
            <a:r>
              <a:rPr lang="en-US" sz="1200" b="1" dirty="0"/>
              <a:t>Open PDF File</a:t>
            </a:r>
          </a:p>
        </p:txBody>
      </p:sp>
      <p:sp>
        <p:nvSpPr>
          <p:cNvPr id="10"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42672589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t>Product 1: Cost Estimate Analysis</a:t>
            </a:r>
          </a:p>
        </p:txBody>
      </p:sp>
      <p:sp>
        <p:nvSpPr>
          <p:cNvPr id="819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t>MS Excel format, includes drop-down lists</a:t>
            </a:r>
          </a:p>
        </p:txBody>
      </p:sp>
      <p:pic>
        <p:nvPicPr>
          <p:cNvPr id="819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71700"/>
            <a:ext cx="8991600" cy="3744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4"/>
          <a:srcRect r="11792"/>
          <a:stretch>
            <a:fillRect/>
          </a:stretch>
        </p:blipFill>
        <p:spPr bwMode="auto">
          <a:xfrm>
            <a:off x="33338" y="1738313"/>
            <a:ext cx="8426450" cy="4205287"/>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pic>
        <p:nvPicPr>
          <p:cNvPr id="6" name="Picture 4"/>
          <p:cNvPicPr>
            <a:picLocks noChangeAspect="1" noChangeArrowheads="1"/>
          </p:cNvPicPr>
          <p:nvPr/>
        </p:nvPicPr>
        <p:blipFill>
          <a:blip r:embed="rId5"/>
          <a:srcRect l="50206"/>
          <a:stretch>
            <a:fillRect/>
          </a:stretch>
        </p:blipFill>
        <p:spPr bwMode="auto">
          <a:xfrm>
            <a:off x="1044575" y="1738313"/>
            <a:ext cx="8070850" cy="4205287"/>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
        <p:nvSpPr>
          <p:cNvPr id="8"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2-6</a:t>
            </a:r>
          </a:p>
        </p:txBody>
      </p:sp>
      <p:sp>
        <p:nvSpPr>
          <p:cNvPr id="9"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1646484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Product 2: Data Model and Database</a:t>
            </a:r>
          </a:p>
        </p:txBody>
      </p:sp>
      <p:sp>
        <p:nvSpPr>
          <p:cNvPr id="921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t>Formal data model (ERwin format)</a:t>
            </a:r>
          </a:p>
          <a:p>
            <a:pPr eaLnBrk="1" hangingPunct="1"/>
            <a:r>
              <a:rPr lang="en-US" dirty="0"/>
              <a:t>Tested in MS Access</a:t>
            </a:r>
          </a:p>
          <a:p>
            <a:pPr eaLnBrk="1" hangingPunct="1"/>
            <a:r>
              <a:rPr lang="en-US" dirty="0"/>
              <a:t>Enterprise database support</a:t>
            </a:r>
            <a:br>
              <a:rPr lang="en-US" dirty="0"/>
            </a:br>
            <a:r>
              <a:rPr lang="en-US" dirty="0"/>
              <a:t>(Oracle, SQL Server)</a:t>
            </a:r>
          </a:p>
          <a:p>
            <a:pPr eaLnBrk="1" hangingPunct="1"/>
            <a:r>
              <a:rPr lang="en-US" dirty="0"/>
              <a:t>UCM is one of many queries/reports possible</a:t>
            </a:r>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24607"/>
            <a:ext cx="8686800" cy="4624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2-7</a:t>
            </a:r>
          </a:p>
        </p:txBody>
      </p:sp>
      <p:sp>
        <p:nvSpPr>
          <p:cNvPr id="7"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457867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t>Product 2: Example</a:t>
            </a:r>
          </a:p>
        </p:txBody>
      </p:sp>
      <p:pic>
        <p:nvPicPr>
          <p:cNvPr id="5" name="Picture 2"/>
          <p:cNvPicPr>
            <a:picLocks noChangeAspect="1" noChangeArrowheads="1"/>
          </p:cNvPicPr>
          <p:nvPr/>
        </p:nvPicPr>
        <p:blipFill>
          <a:blip r:embed="rId3"/>
          <a:srcRect l="3304" t="17951" r="51467" b="42485"/>
          <a:stretch>
            <a:fillRect/>
          </a:stretch>
        </p:blipFill>
        <p:spPr bwMode="auto">
          <a:xfrm>
            <a:off x="0" y="1754188"/>
            <a:ext cx="9144000" cy="4646612"/>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pic>
        <p:nvPicPr>
          <p:cNvPr id="6" name="Picture 2"/>
          <p:cNvPicPr>
            <a:picLocks noChangeAspect="1" noChangeArrowheads="1"/>
          </p:cNvPicPr>
          <p:nvPr/>
        </p:nvPicPr>
        <p:blipFill>
          <a:blip r:embed="rId3"/>
          <a:srcRect l="47791" t="17951" r="7721" b="42485"/>
          <a:stretch>
            <a:fillRect/>
          </a:stretch>
        </p:blipFill>
        <p:spPr bwMode="auto">
          <a:xfrm>
            <a:off x="152400" y="1754188"/>
            <a:ext cx="8991600" cy="4645025"/>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
        <p:nvSpPr>
          <p:cNvPr id="7"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2-8</a:t>
            </a:r>
          </a:p>
        </p:txBody>
      </p:sp>
      <p:sp>
        <p:nvSpPr>
          <p:cNvPr id="8"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245714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t>Product 2: Example</a:t>
            </a:r>
          </a:p>
        </p:txBody>
      </p:sp>
      <p:pic>
        <p:nvPicPr>
          <p:cNvPr id="11267"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r="48334"/>
          <a:stretch>
            <a:fillRect/>
          </a:stretch>
        </p:blipFill>
        <p:spPr bwMode="auto">
          <a:xfrm>
            <a:off x="0" y="1749425"/>
            <a:ext cx="6791325" cy="465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Content Placeholder 7"/>
          <p:cNvPicPr>
            <a:picLocks noChangeAspect="1"/>
          </p:cNvPicPr>
          <p:nvPr/>
        </p:nvPicPr>
        <p:blipFill>
          <a:blip r:embed="rId3"/>
          <a:srcRect l="50833"/>
          <a:stretch>
            <a:fillRect/>
          </a:stretch>
        </p:blipFill>
        <p:spPr bwMode="auto">
          <a:xfrm>
            <a:off x="2667000" y="1746250"/>
            <a:ext cx="6457950" cy="4654550"/>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
        <p:nvSpPr>
          <p:cNvPr id="6"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2-9</a:t>
            </a:r>
          </a:p>
        </p:txBody>
      </p:sp>
      <p:sp>
        <p:nvSpPr>
          <p:cNvPr id="7" name="Footer Placeholder 3"/>
          <p:cNvSpPr>
            <a:spLocks noGrp="1"/>
          </p:cNvSpPr>
          <p:nvPr>
            <p:ph type="ftr" sz="quarter" idx="10"/>
          </p:nvPr>
        </p:nvSpPr>
        <p:spPr>
          <a:xfrm>
            <a:off x="1316038" y="6478588"/>
            <a:ext cx="5410200" cy="304800"/>
          </a:xfrm>
        </p:spPr>
        <p:txBody>
          <a:bodyPr/>
          <a:lstStyle/>
          <a:p>
            <a:r>
              <a:rPr lang="en-US"/>
              <a:t>Strategies for Utility Owner Participation (</a:t>
            </a:r>
            <a:r>
              <a:rPr lang="en-US" b="1"/>
              <a:t>Course Code</a:t>
            </a:r>
            <a:r>
              <a:rPr lang="en-US"/>
              <a:t>)</a:t>
            </a:r>
            <a:endParaRPr lang="en-US" dirty="0"/>
          </a:p>
        </p:txBody>
      </p:sp>
    </p:spTree>
    <p:extLst>
      <p:ext uri="{BB962C8B-B14F-4D97-AF65-F5344CB8AC3E}">
        <p14:creationId xmlns:p14="http://schemas.microsoft.com/office/powerpoint/2010/main" val="3375980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274638"/>
            <a:ext cx="9144000" cy="1143000"/>
          </a:xfrm>
        </p:spPr>
        <p:txBody>
          <a:bodyPr/>
          <a:lstStyle/>
          <a:p>
            <a:r>
              <a:rPr lang="en-US"/>
              <a:t>Product 2: Other Potential Reports</a:t>
            </a:r>
            <a:endParaRPr lang="en-US" dirty="0"/>
          </a:p>
        </p:txBody>
      </p:sp>
      <p:sp>
        <p:nvSpPr>
          <p:cNvPr id="7" name="Content Placeholder 6"/>
          <p:cNvSpPr>
            <a:spLocks noGrp="1"/>
          </p:cNvSpPr>
          <p:nvPr>
            <p:ph idx="1"/>
          </p:nvPr>
        </p:nvSpPr>
        <p:spPr/>
        <p:txBody>
          <a:bodyPr/>
          <a:lstStyle/>
          <a:p>
            <a:r>
              <a:rPr lang="en-US" sz="2800"/>
              <a:t>All utility conflicts associated with company X (project, corridor, or timeframe)</a:t>
            </a:r>
          </a:p>
          <a:p>
            <a:r>
              <a:rPr lang="en-US" sz="2800"/>
              <a:t>Average conflict resolution time for type X utilities</a:t>
            </a:r>
          </a:p>
          <a:p>
            <a:r>
              <a:rPr lang="en-US" sz="2800"/>
              <a:t>All utility conflicts with resolution time &gt;100 days</a:t>
            </a:r>
          </a:p>
          <a:p>
            <a:r>
              <a:rPr lang="en-US" sz="2800"/>
              <a:t>Customized UCMs for individual utility companies</a:t>
            </a:r>
          </a:p>
          <a:p>
            <a:r>
              <a:rPr lang="en-US" sz="2800"/>
              <a:t>Utility certification for inclusion in PS&amp;E package</a:t>
            </a:r>
            <a:endParaRPr lang="en-US" sz="2800" dirty="0"/>
          </a:p>
        </p:txBody>
      </p:sp>
      <p:sp>
        <p:nvSpPr>
          <p:cNvPr id="6" name="Footer Placeholder 3"/>
          <p:cNvSpPr>
            <a:spLocks noGrp="1"/>
          </p:cNvSpPr>
          <p:nvPr>
            <p:ph type="ftr" sz="quarter" idx="10"/>
          </p:nvPr>
        </p:nvSpPr>
        <p:spPr/>
        <p:txBody>
          <a:bodyPr/>
          <a:lstStyle/>
          <a:p>
            <a:r>
              <a:rPr lang="en-US"/>
              <a:t>Strategies for Utility Owner Participation (</a:t>
            </a:r>
            <a:r>
              <a:rPr lang="en-US" b="1"/>
              <a:t>Course Code</a:t>
            </a:r>
            <a:r>
              <a:rPr lang="en-US"/>
              <a:t>)</a:t>
            </a:r>
            <a:endParaRPr lang="en-US" dirty="0"/>
          </a:p>
        </p:txBody>
      </p:sp>
      <p:sp>
        <p:nvSpPr>
          <p:cNvPr id="5" name="Slide Number Placeholder 4"/>
          <p:cNvSpPr>
            <a:spLocks noGrp="1"/>
          </p:cNvSpPr>
          <p:nvPr>
            <p:ph type="sldNum" sz="quarter" idx="11"/>
          </p:nvPr>
        </p:nvSpPr>
        <p:spPr/>
        <p:txBody>
          <a:bodyPr/>
          <a:lstStyle/>
          <a:p>
            <a:r>
              <a:rPr lang="en-US"/>
              <a:t>Ch 2-10</a:t>
            </a:r>
            <a:endParaRPr lang="en-US" dirty="0"/>
          </a:p>
        </p:txBody>
      </p:sp>
    </p:spTree>
    <p:extLst>
      <p:ext uri="{BB962C8B-B14F-4D97-AF65-F5344CB8AC3E}">
        <p14:creationId xmlns:p14="http://schemas.microsoft.com/office/powerpoint/2010/main" val="349279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Project 0-6624 Deliverables</a:t>
            </a:r>
          </a:p>
        </p:txBody>
      </p:sp>
      <p:sp>
        <p:nvSpPr>
          <p:cNvPr id="3" name="Content Placeholder 2"/>
          <p:cNvSpPr>
            <a:spLocks noGrp="1"/>
          </p:cNvSpPr>
          <p:nvPr>
            <p:ph idx="1"/>
          </p:nvPr>
        </p:nvSpPr>
        <p:spPr>
          <a:xfrm>
            <a:off x="457200" y="1600200"/>
            <a:ext cx="8458200" cy="4525963"/>
          </a:xfrm>
        </p:spPr>
        <p:txBody>
          <a:bodyPr>
            <a:normAutofit/>
          </a:bodyPr>
          <a:lstStyle/>
          <a:p>
            <a:r>
              <a:rPr lang="en-US" dirty="0"/>
              <a:t>0-6624-P1: Guidebook and Training Materials</a:t>
            </a:r>
          </a:p>
          <a:p>
            <a:pPr lvl="1"/>
            <a:r>
              <a:rPr lang="en-US" dirty="0"/>
              <a:t>Strategies for earlier, more effective utility owner participation in the PDP</a:t>
            </a:r>
          </a:p>
          <a:p>
            <a:r>
              <a:rPr lang="en-US" dirty="0"/>
              <a:t>0-6624-1: Research Report</a:t>
            </a:r>
          </a:p>
          <a:p>
            <a:r>
              <a:rPr lang="en-US" dirty="0"/>
              <a:t>0-6624-S: Summary Report</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0-3</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1104155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Utility Conflict Event Tracking</a:t>
            </a:r>
          </a:p>
        </p:txBody>
      </p:sp>
      <p:sp>
        <p:nvSpPr>
          <p:cNvPr id="13315" name="Content Placeholder 2"/>
          <p:cNvSpPr>
            <a:spLocks noGrp="1"/>
          </p:cNvSpPr>
          <p:nvPr>
            <p:ph idx="1"/>
          </p:nvPr>
        </p:nvSpPr>
        <p:spPr/>
        <p:txBody>
          <a:bodyPr/>
          <a:lstStyle/>
          <a:p>
            <a:r>
              <a:rPr lang="en-US"/>
              <a:t>Utility conflict created</a:t>
            </a:r>
          </a:p>
          <a:p>
            <a:r>
              <a:rPr lang="en-US"/>
              <a:t>Utility owner informed of utility conflict</a:t>
            </a:r>
          </a:p>
          <a:p>
            <a:r>
              <a:rPr lang="en-US"/>
              <a:t>Utility conflict resolution strategy selected</a:t>
            </a:r>
          </a:p>
          <a:p>
            <a:r>
              <a:rPr lang="en-US"/>
              <a:t>Notice to proceed with utility relocation</a:t>
            </a:r>
          </a:p>
          <a:p>
            <a:r>
              <a:rPr lang="en-US"/>
              <a:t>Utility relocation start</a:t>
            </a:r>
          </a:p>
          <a:p>
            <a:r>
              <a:rPr lang="en-US"/>
              <a:t>Utility relocation end</a:t>
            </a:r>
          </a:p>
          <a:p>
            <a:r>
              <a:rPr lang="en-US"/>
              <a:t>Utility conflict resolved</a:t>
            </a:r>
          </a:p>
        </p:txBody>
      </p:sp>
      <p:pic>
        <p:nvPicPr>
          <p:cNvPr id="6" name="Picture 5"/>
          <p:cNvPicPr>
            <a:picLocks noChangeAspect="1" noChangeArrowheads="1"/>
          </p:cNvPicPr>
          <p:nvPr/>
        </p:nvPicPr>
        <p:blipFill>
          <a:blip r:embed="rId3"/>
          <a:srcRect/>
          <a:stretch>
            <a:fillRect/>
          </a:stretch>
        </p:blipFill>
        <p:spPr bwMode="auto">
          <a:xfrm>
            <a:off x="76200" y="1143000"/>
            <a:ext cx="4764088" cy="4876800"/>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4"/>
          <a:srcRect/>
          <a:stretch>
            <a:fillRect/>
          </a:stretch>
        </p:blipFill>
        <p:spPr bwMode="auto">
          <a:xfrm>
            <a:off x="4267200" y="1143000"/>
            <a:ext cx="4764088" cy="4876800"/>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2-11</a:t>
            </a:r>
          </a:p>
        </p:txBody>
      </p:sp>
      <p:sp>
        <p:nvSpPr>
          <p:cNvPr id="9"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237072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One-Day UCM Training Course</a:t>
            </a:r>
          </a:p>
        </p:txBody>
      </p:sp>
      <p:sp>
        <p:nvSpPr>
          <p:cNvPr id="3" name="Content Placeholder 2"/>
          <p:cNvSpPr>
            <a:spLocks noGrp="1"/>
          </p:cNvSpPr>
          <p:nvPr>
            <p:ph idx="1"/>
          </p:nvPr>
        </p:nvSpPr>
        <p:spPr>
          <a:xfrm>
            <a:off x="457200" y="1600200"/>
            <a:ext cx="8610600" cy="4525963"/>
          </a:xfrm>
        </p:spPr>
        <p:txBody>
          <a:bodyPr/>
          <a:lstStyle/>
          <a:p>
            <a:r>
              <a:rPr lang="en-US" dirty="0"/>
              <a:t>Lesson plan (6 lessons)</a:t>
            </a:r>
          </a:p>
          <a:p>
            <a:r>
              <a:rPr lang="en-US" dirty="0"/>
              <a:t>Presentation materials (PowerPoint)</a:t>
            </a:r>
          </a:p>
          <a:p>
            <a:r>
              <a:rPr lang="en-US" dirty="0"/>
              <a:t>Presenter notes</a:t>
            </a:r>
          </a:p>
          <a:p>
            <a:r>
              <a:rPr lang="en-US" dirty="0"/>
              <a:t>Participant handouts</a:t>
            </a:r>
          </a:p>
          <a:p>
            <a:pPr lvl="1"/>
            <a:r>
              <a:rPr lang="en-US" dirty="0"/>
              <a:t>Handouts, sample project plans, UCM templates</a:t>
            </a:r>
          </a:p>
          <a:p>
            <a:r>
              <a:rPr lang="en-US" dirty="0"/>
              <a:t>Companion CD</a:t>
            </a:r>
          </a:p>
          <a:p>
            <a:pPr lvl="1"/>
            <a:r>
              <a:rPr lang="en-US" dirty="0"/>
              <a:t>All training materials, including UCM</a:t>
            </a:r>
          </a:p>
          <a:p>
            <a:pPr lvl="1"/>
            <a:r>
              <a:rPr lang="en-US" dirty="0"/>
              <a:t>Prototype utility conflict database</a:t>
            </a:r>
          </a:p>
          <a:p>
            <a:endParaRPr lang="en-US" dirty="0"/>
          </a:p>
        </p:txBody>
      </p:sp>
      <p:sp>
        <p:nvSpPr>
          <p:cNvPr id="6"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a:t>Ch</a:t>
            </a:r>
            <a:r>
              <a:rPr lang="en-US" dirty="0"/>
              <a:t> 2-12</a:t>
            </a:r>
          </a:p>
        </p:txBody>
      </p:sp>
    </p:spTree>
    <p:extLst>
      <p:ext uri="{BB962C8B-B14F-4D97-AF65-F5344CB8AC3E}">
        <p14:creationId xmlns:p14="http://schemas.microsoft.com/office/powerpoint/2010/main" val="2089757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
        <p:nvSpPr>
          <p:cNvPr id="15362" name="Title 1"/>
          <p:cNvSpPr>
            <a:spLocks noGrp="1"/>
          </p:cNvSpPr>
          <p:nvPr>
            <p:ph type="title"/>
          </p:nvPr>
        </p:nvSpPr>
        <p:spPr bwMode="auto">
          <a:xfrm>
            <a:off x="152400" y="274638"/>
            <a:ext cx="8839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t>Hands-On Utility Conflict Analysis</a:t>
            </a:r>
          </a:p>
        </p:txBody>
      </p:sp>
      <p:sp>
        <p:nvSpPr>
          <p:cNvPr id="1536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5535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7" descr="detail.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43925" y="6188075"/>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rot="18202407">
            <a:off x="7978775" y="3962400"/>
            <a:ext cx="6096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0" name="Table 9"/>
          <p:cNvGraphicFramePr>
            <a:graphicFrameLocks noGrp="1"/>
          </p:cNvGraphicFramePr>
          <p:nvPr/>
        </p:nvGraphicFramePr>
        <p:xfrm>
          <a:off x="0" y="5212080"/>
          <a:ext cx="9144000" cy="1645920"/>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457200">
                  <a:extLst>
                    <a:ext uri="{9D8B030D-6E8A-4147-A177-3AD203B41FA5}">
                      <a16:colId xmlns:a16="http://schemas.microsoft.com/office/drawing/2014/main" val="20000"/>
                    </a:ext>
                  </a:extLst>
                </a:gridCol>
                <a:gridCol w="356553">
                  <a:extLst>
                    <a:ext uri="{9D8B030D-6E8A-4147-A177-3AD203B41FA5}">
                      <a16:colId xmlns:a16="http://schemas.microsoft.com/office/drawing/2014/main" val="20001"/>
                    </a:ext>
                  </a:extLst>
                </a:gridCol>
                <a:gridCol w="405447">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3048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04800">
                  <a:extLst>
                    <a:ext uri="{9D8B030D-6E8A-4147-A177-3AD203B41FA5}">
                      <a16:colId xmlns:a16="http://schemas.microsoft.com/office/drawing/2014/main" val="20011"/>
                    </a:ext>
                  </a:extLst>
                </a:gridCol>
                <a:gridCol w="1219200">
                  <a:extLst>
                    <a:ext uri="{9D8B030D-6E8A-4147-A177-3AD203B41FA5}">
                      <a16:colId xmlns:a16="http://schemas.microsoft.com/office/drawing/2014/main" val="20012"/>
                    </a:ext>
                  </a:extLst>
                </a:gridCol>
                <a:gridCol w="381000">
                  <a:extLst>
                    <a:ext uri="{9D8B030D-6E8A-4147-A177-3AD203B41FA5}">
                      <a16:colId xmlns:a16="http://schemas.microsoft.com/office/drawing/2014/main" val="20013"/>
                    </a:ext>
                  </a:extLst>
                </a:gridCol>
                <a:gridCol w="533400">
                  <a:extLst>
                    <a:ext uri="{9D8B030D-6E8A-4147-A177-3AD203B41FA5}">
                      <a16:colId xmlns:a16="http://schemas.microsoft.com/office/drawing/2014/main" val="20014"/>
                    </a:ext>
                  </a:extLst>
                </a:gridCol>
                <a:gridCol w="762000">
                  <a:extLst>
                    <a:ext uri="{9D8B030D-6E8A-4147-A177-3AD203B41FA5}">
                      <a16:colId xmlns:a16="http://schemas.microsoft.com/office/drawing/2014/main" val="20015"/>
                    </a:ext>
                  </a:extLst>
                </a:gridCol>
                <a:gridCol w="609600">
                  <a:extLst>
                    <a:ext uri="{9D8B030D-6E8A-4147-A177-3AD203B41FA5}">
                      <a16:colId xmlns:a16="http://schemas.microsoft.com/office/drawing/2014/main" val="20016"/>
                    </a:ext>
                  </a:extLst>
                </a:gridCol>
              </a:tblGrid>
              <a:tr h="152400">
                <a:tc>
                  <a:txBody>
                    <a:bodyPr/>
                    <a:lstStyle/>
                    <a:p>
                      <a:pPr algn="ctr"/>
                      <a:r>
                        <a:rPr lang="en-US" sz="1200" dirty="0">
                          <a:solidFill>
                            <a:sysClr val="windowText" lastClr="000000"/>
                          </a:solidFill>
                          <a:latin typeface="Arial Narrow" pitchFamily="34" charset="0"/>
                        </a:rPr>
                        <a:t>Utility</a:t>
                      </a:r>
                      <a:r>
                        <a:rPr lang="en-US" sz="1200" baseline="0" dirty="0">
                          <a:solidFill>
                            <a:sysClr val="windowText" lastClr="000000"/>
                          </a:solidFill>
                          <a:latin typeface="Arial Narrow" pitchFamily="34" charset="0"/>
                        </a:rPr>
                        <a:t> Owner</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ysClr val="windowText" lastClr="000000"/>
                          </a:solidFill>
                          <a:latin typeface="Arial Narrow" pitchFamily="34" charset="0"/>
                        </a:rPr>
                        <a:t>ID</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aseline="0" dirty="0">
                          <a:solidFill>
                            <a:sysClr val="windowText" lastClr="000000"/>
                          </a:solidFill>
                          <a:latin typeface="Arial Narrow" pitchFamily="34" charset="0"/>
                        </a:rPr>
                        <a:t>Sheet No.</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ysClr val="windowText" lastClr="000000"/>
                          </a:solidFill>
                          <a:latin typeface="Arial Narrow" pitchFamily="34" charset="0"/>
                        </a:rPr>
                        <a:t>Utility Type</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ysClr val="windowText" lastClr="000000"/>
                          </a:solidFill>
                          <a:latin typeface="Arial Narrow" pitchFamily="34" charset="0"/>
                        </a:rPr>
                        <a:t>Size/ Material</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ysClr val="windowText" lastClr="000000"/>
                          </a:solidFill>
                          <a:latin typeface="Arial Narrow" pitchFamily="34" charset="0"/>
                        </a:rPr>
                        <a:t>Utility</a:t>
                      </a:r>
                      <a:r>
                        <a:rPr lang="en-US" sz="1200" baseline="0" dirty="0">
                          <a:solidFill>
                            <a:sysClr val="windowText" lastClr="000000"/>
                          </a:solidFill>
                          <a:latin typeface="Arial Narrow" pitchFamily="34" charset="0"/>
                        </a:rPr>
                        <a:t> Conflict</a:t>
                      </a:r>
                      <a:br>
                        <a:rPr lang="en-US" sz="1200" baseline="0" dirty="0">
                          <a:solidFill>
                            <a:sysClr val="windowText" lastClr="000000"/>
                          </a:solidFill>
                          <a:latin typeface="Arial Narrow" pitchFamily="34" charset="0"/>
                        </a:rPr>
                      </a:br>
                      <a:r>
                        <a:rPr lang="en-US" sz="1200" dirty="0">
                          <a:solidFill>
                            <a:sysClr val="windowText" lastClr="000000"/>
                          </a:solidFill>
                          <a:latin typeface="Arial Narrow" pitchFamily="34" charset="0"/>
                        </a:rPr>
                        <a:t>Description</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ysClr val="windowText" lastClr="000000"/>
                          </a:solidFill>
                          <a:latin typeface="Arial Narrow" pitchFamily="34" charset="0"/>
                        </a:rPr>
                        <a:t>Start Sta.</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ysClr val="windowText" lastClr="000000"/>
                          </a:solidFill>
                          <a:latin typeface="Arial Narrow" pitchFamily="34" charset="0"/>
                        </a:rPr>
                        <a:t>End Sta.</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ysClr val="windowText" lastClr="000000"/>
                          </a:solidFill>
                          <a:latin typeface="Arial Narrow" pitchFamily="34" charset="0"/>
                        </a:rPr>
                        <a:t>Start Offset</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ysClr val="windowText" lastClr="000000"/>
                          </a:solidFill>
                          <a:latin typeface="Arial Narrow" pitchFamily="34" charset="0"/>
                        </a:rPr>
                        <a:t>End Offset</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ysClr val="windowText" lastClr="000000"/>
                          </a:solidFill>
                          <a:latin typeface="Arial Narrow" pitchFamily="34" charset="0"/>
                        </a:rPr>
                        <a:t>Inv. Need</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ysClr val="windowText" lastClr="000000"/>
                          </a:solidFill>
                          <a:latin typeface="Arial Narrow" pitchFamily="34" charset="0"/>
                        </a:rPr>
                        <a:t>Test Hole</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ysClr val="windowText" lastClr="000000"/>
                          </a:solidFill>
                          <a:latin typeface="Arial Narrow" pitchFamily="34" charset="0"/>
                        </a:rPr>
                        <a:t>Recommended Action</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ysClr val="windowText" lastClr="000000"/>
                          </a:solidFill>
                          <a:latin typeface="Arial Narrow" pitchFamily="34" charset="0"/>
                        </a:rPr>
                        <a:t>Rsp. Party</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ysClr val="windowText" lastClr="000000"/>
                          </a:solidFill>
                          <a:latin typeface="Arial Narrow" pitchFamily="34" charset="0"/>
                        </a:rPr>
                        <a:t>Est.</a:t>
                      </a:r>
                      <a:r>
                        <a:rPr lang="en-US" sz="1200" baseline="0" dirty="0">
                          <a:solidFill>
                            <a:sysClr val="windowText" lastClr="000000"/>
                          </a:solidFill>
                          <a:latin typeface="Arial Narrow" pitchFamily="34" charset="0"/>
                        </a:rPr>
                        <a:t> </a:t>
                      </a:r>
                      <a:r>
                        <a:rPr lang="en-US" sz="1200" dirty="0">
                          <a:solidFill>
                            <a:sysClr val="windowText" lastClr="000000"/>
                          </a:solidFill>
                          <a:latin typeface="Arial Narrow" pitchFamily="34" charset="0"/>
                        </a:rPr>
                        <a:t>Res. Date</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ysClr val="windowText" lastClr="000000"/>
                          </a:solidFill>
                          <a:latin typeface="Arial Narrow" pitchFamily="34" charset="0"/>
                        </a:rPr>
                        <a:t>Res.</a:t>
                      </a:r>
                      <a:r>
                        <a:rPr lang="en-US" sz="1200" baseline="0" dirty="0">
                          <a:solidFill>
                            <a:sysClr val="windowText" lastClr="000000"/>
                          </a:solidFill>
                          <a:latin typeface="Arial Narrow" pitchFamily="34" charset="0"/>
                        </a:rPr>
                        <a:t> </a:t>
                      </a:r>
                      <a:r>
                        <a:rPr lang="en-US" sz="1200" dirty="0">
                          <a:solidFill>
                            <a:sysClr val="windowText" lastClr="000000"/>
                          </a:solidFill>
                          <a:latin typeface="Arial Narrow" pitchFamily="34" charset="0"/>
                        </a:rPr>
                        <a:t>Status</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ysClr val="windowText" lastClr="000000"/>
                          </a:solidFill>
                          <a:latin typeface="Arial Narrow" pitchFamily="34" charset="0"/>
                        </a:rPr>
                        <a:t>Cost Analysis</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1000">
                <a:tc>
                  <a:txBody>
                    <a:bodyPr/>
                    <a:lstStyle/>
                    <a:p>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a:latin typeface="Arial Narrow" pitchFamily="34" charset="0"/>
                        </a:rPr>
                        <a:t>C3</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200" dirty="0">
                          <a:latin typeface="Arial Narrow" pitchFamily="34" charset="0"/>
                        </a:rPr>
                        <a:t>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a:latin typeface="Arial Narrow" pitchFamily="34" charset="0"/>
                        </a:rPr>
                        <a:t>WM</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a:latin typeface="Arial Narrow" pitchFamily="34" charset="0"/>
                        </a:rPr>
                        <a:t>30”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a:latin typeface="Arial Narrow" pitchFamily="34" charset="0"/>
                        </a:rPr>
                        <a:t>Proposed 18” drainage pipe would cross WM.</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200" dirty="0">
                          <a:latin typeface="Arial Narrow" pitchFamily="34" charset="0"/>
                        </a:rPr>
                        <a:t>37+20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200" dirty="0">
                          <a:latin typeface="Arial Narrow" pitchFamily="34" charset="0"/>
                        </a:rPr>
                        <a:t>60’ Rt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latin typeface="Arial Narrow" pitchFamily="34" charset="0"/>
                        </a:rPr>
                        <a:t>QLA</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200" dirty="0">
                          <a:latin typeface="Arial Narrow" pitchFamily="34" charset="0"/>
                        </a:rPr>
                        <a:t>3</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a:latin typeface="Arial Narrow" pitchFamily="34" charset="0"/>
                        </a:rPr>
                        <a:t>Review possibility of adjusting drainage pipes up to avoid conflict, lowest structure (B13) is at 5.6‘.</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latin typeface="Arial Narrow" pitchFamily="34" charset="0"/>
                        </a:rPr>
                        <a:t>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a:latin typeface="Arial Narrow" pitchFamily="34" charset="0"/>
                        </a:rPr>
                        <a:t>n/a</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a:latin typeface="Arial Narrow" pitchFamily="34" charset="0"/>
                        </a:rPr>
                        <a:t>Utility conflict</a:t>
                      </a:r>
                      <a:r>
                        <a:rPr lang="en-US" sz="1200" baseline="0" dirty="0">
                          <a:latin typeface="Arial Narrow" pitchFamily="34" charset="0"/>
                        </a:rPr>
                        <a:t> identified.</a:t>
                      </a:r>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68200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a:t>Implementation Plan</a:t>
            </a:r>
          </a:p>
        </p:txBody>
      </p:sp>
      <p:pic>
        <p:nvPicPr>
          <p:cNvPr id="4" name="Picture 3"/>
          <p:cNvPicPr>
            <a:picLocks noChangeAspect="1"/>
          </p:cNvPicPr>
          <p:nvPr/>
        </p:nvPicPr>
        <p:blipFill>
          <a:blip r:embed="rId3" cstate="print"/>
          <a:srcRect/>
          <a:stretch>
            <a:fillRect/>
          </a:stretch>
        </p:blipFill>
        <p:spPr bwMode="auto">
          <a:xfrm>
            <a:off x="45720" y="1371600"/>
            <a:ext cx="9052560" cy="4386518"/>
          </a:xfrm>
          <a:prstGeom prst="rect">
            <a:avLst/>
          </a:prstGeom>
          <a:noFill/>
          <a:ln w="9525">
            <a:solidFill>
              <a:schemeClr val="tx1"/>
            </a:solidFill>
            <a:miter lim="800000"/>
            <a:headEnd/>
            <a:tailEnd/>
          </a:ln>
        </p:spPr>
      </p:pic>
      <p:sp>
        <p:nvSpPr>
          <p:cNvPr id="5"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2-14</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39133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Anticipated Value and Implementation Cost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2376734"/>
              </p:ext>
            </p:extLst>
          </p:nvPr>
        </p:nvGraphicFramePr>
        <p:xfrm>
          <a:off x="228600" y="1812925"/>
          <a:ext cx="8763000" cy="4267756"/>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487759">
                <a:tc>
                  <a:txBody>
                    <a:bodyPr/>
                    <a:lstStyle/>
                    <a:p>
                      <a:pPr marL="0" marR="0" algn="ctr">
                        <a:spcBef>
                          <a:spcPts val="0"/>
                        </a:spcBef>
                        <a:spcAft>
                          <a:spcPts val="0"/>
                        </a:spcAft>
                      </a:pPr>
                      <a:r>
                        <a:rPr lang="en-US" sz="2800" b="1" dirty="0">
                          <a:solidFill>
                            <a:schemeClr val="tx1"/>
                          </a:solidFill>
                          <a:effectLst/>
                          <a:latin typeface="+mj-lt"/>
                          <a:ea typeface="Calibri"/>
                          <a:cs typeface="Times New Roman"/>
                        </a:rPr>
                        <a:t>Implementation Product</a:t>
                      </a:r>
                      <a:endParaRPr lang="en-US" sz="2800" dirty="0">
                        <a:solidFill>
                          <a:schemeClr val="tx1"/>
                        </a:solidFill>
                        <a:effectLst/>
                        <a:latin typeface="+mj-lt"/>
                        <a:ea typeface="Calibri"/>
                        <a:cs typeface="Times New Roman"/>
                      </a:endParaRPr>
                    </a:p>
                  </a:txBody>
                  <a:tcPr marL="45720" marR="45720" marT="0" marB="0" anchor="ctr"/>
                </a:tc>
                <a:tc>
                  <a:txBody>
                    <a:bodyPr/>
                    <a:lstStyle/>
                    <a:p>
                      <a:pPr marL="0" marR="0" algn="ctr">
                        <a:spcBef>
                          <a:spcPts val="0"/>
                        </a:spcBef>
                        <a:spcAft>
                          <a:spcPts val="0"/>
                        </a:spcAft>
                      </a:pPr>
                      <a:r>
                        <a:rPr lang="en-US" sz="2800" b="1" dirty="0">
                          <a:solidFill>
                            <a:schemeClr val="tx1"/>
                          </a:solidFill>
                          <a:effectLst/>
                          <a:latin typeface="+mj-lt"/>
                          <a:ea typeface="Calibri"/>
                          <a:cs typeface="Times New Roman"/>
                        </a:rPr>
                        <a:t>Value</a:t>
                      </a:r>
                      <a:endParaRPr lang="en-US" sz="2800" dirty="0">
                        <a:solidFill>
                          <a:schemeClr val="tx1"/>
                        </a:solidFill>
                        <a:effectLst/>
                        <a:latin typeface="+mj-lt"/>
                        <a:ea typeface="Calibri"/>
                        <a:cs typeface="Times New Roman"/>
                      </a:endParaRPr>
                    </a:p>
                  </a:txBody>
                  <a:tcPr marL="45720" marR="45720" marT="0" marB="0" anchor="ctr"/>
                </a:tc>
                <a:tc>
                  <a:txBody>
                    <a:bodyPr/>
                    <a:lstStyle/>
                    <a:p>
                      <a:pPr marL="0" marR="0" algn="ctr">
                        <a:spcBef>
                          <a:spcPts val="0"/>
                        </a:spcBef>
                        <a:spcAft>
                          <a:spcPts val="0"/>
                        </a:spcAft>
                      </a:pPr>
                      <a:r>
                        <a:rPr lang="en-US" sz="2800" b="1" dirty="0">
                          <a:solidFill>
                            <a:schemeClr val="tx1"/>
                          </a:solidFill>
                          <a:effectLst/>
                          <a:latin typeface="+mj-lt"/>
                          <a:ea typeface="Calibri"/>
                          <a:cs typeface="Times New Roman"/>
                        </a:rPr>
                        <a:t>Cost</a:t>
                      </a:r>
                      <a:endParaRPr lang="en-US" sz="2800" dirty="0">
                        <a:solidFill>
                          <a:schemeClr val="tx1"/>
                        </a:solidFill>
                        <a:effectLst/>
                        <a:latin typeface="+mj-lt"/>
                        <a:ea typeface="Calibri"/>
                        <a:cs typeface="Times New Roman"/>
                      </a:endParaRPr>
                    </a:p>
                  </a:txBody>
                  <a:tcPr marL="45720" marR="45720" marT="0" marB="0" anchor="ctr"/>
                </a:tc>
                <a:extLst>
                  <a:ext uri="{0D108BD9-81ED-4DB2-BD59-A6C34878D82A}">
                    <a16:rowId xmlns:a16="http://schemas.microsoft.com/office/drawing/2014/main" val="10000"/>
                  </a:ext>
                </a:extLst>
              </a:tr>
              <a:tr h="975519">
                <a:tc>
                  <a:txBody>
                    <a:bodyPr/>
                    <a:lstStyle/>
                    <a:p>
                      <a:pPr marL="0" marR="0">
                        <a:spcBef>
                          <a:spcPts val="0"/>
                        </a:spcBef>
                        <a:spcAft>
                          <a:spcPts val="0"/>
                        </a:spcAft>
                      </a:pPr>
                      <a:r>
                        <a:rPr lang="en-US" sz="2800" dirty="0">
                          <a:effectLst/>
                          <a:latin typeface="+mj-lt"/>
                          <a:ea typeface="Calibri"/>
                          <a:cs typeface="Times New Roman"/>
                        </a:rPr>
                        <a:t>Product 1</a:t>
                      </a:r>
                      <a:br>
                        <a:rPr lang="en-US" sz="2800" dirty="0">
                          <a:effectLst/>
                          <a:latin typeface="+mj-lt"/>
                          <a:ea typeface="Calibri"/>
                          <a:cs typeface="Times New Roman"/>
                        </a:rPr>
                      </a:br>
                      <a:r>
                        <a:rPr lang="en-US" sz="2800" dirty="0">
                          <a:effectLst/>
                          <a:latin typeface="+mj-lt"/>
                          <a:ea typeface="Calibri"/>
                          <a:cs typeface="Times New Roman"/>
                        </a:rPr>
                        <a:t>(standalone UCM,</a:t>
                      </a:r>
                      <a:r>
                        <a:rPr lang="en-US" sz="2800" baseline="0" dirty="0">
                          <a:effectLst/>
                          <a:latin typeface="+mj-lt"/>
                          <a:ea typeface="Calibri"/>
                          <a:cs typeface="Times New Roman"/>
                        </a:rPr>
                        <a:t> </a:t>
                      </a:r>
                      <a:r>
                        <a:rPr lang="en-US" sz="2800" dirty="0">
                          <a:effectLst/>
                          <a:latin typeface="+mj-lt"/>
                          <a:ea typeface="Calibri"/>
                          <a:cs typeface="Times New Roman"/>
                        </a:rPr>
                        <a:t>MS Excel)</a:t>
                      </a:r>
                    </a:p>
                  </a:txBody>
                  <a:tcPr marL="45720" marR="45720" marT="0" marB="0"/>
                </a:tc>
                <a:tc>
                  <a:txBody>
                    <a:bodyPr/>
                    <a:lstStyle/>
                    <a:p>
                      <a:pPr marL="0" marR="0" algn="ctr">
                        <a:spcBef>
                          <a:spcPts val="0"/>
                        </a:spcBef>
                        <a:spcAft>
                          <a:spcPts val="0"/>
                        </a:spcAft>
                      </a:pPr>
                      <a:r>
                        <a:rPr lang="en-US" sz="2800" dirty="0">
                          <a:effectLst/>
                          <a:latin typeface="+mj-lt"/>
                          <a:ea typeface="Calibri"/>
                          <a:cs typeface="Times New Roman"/>
                        </a:rPr>
                        <a:t>20</a:t>
                      </a:r>
                    </a:p>
                  </a:txBody>
                  <a:tcPr marL="45720" marR="45720" marT="0" marB="0" anchor="ctr"/>
                </a:tc>
                <a:tc>
                  <a:txBody>
                    <a:bodyPr/>
                    <a:lstStyle/>
                    <a:p>
                      <a:pPr marL="0" marR="0" algn="ctr">
                        <a:spcBef>
                          <a:spcPts val="0"/>
                        </a:spcBef>
                        <a:spcAft>
                          <a:spcPts val="0"/>
                        </a:spcAft>
                      </a:pPr>
                      <a:r>
                        <a:rPr lang="en-US" sz="2800" dirty="0">
                          <a:effectLst/>
                          <a:latin typeface="+mj-lt"/>
                          <a:ea typeface="Calibri"/>
                          <a:cs typeface="Times New Roman"/>
                        </a:rPr>
                        <a:t>$</a:t>
                      </a:r>
                    </a:p>
                  </a:txBody>
                  <a:tcPr marL="45720" marR="45720" marT="0" marB="0" anchor="ctr"/>
                </a:tc>
                <a:extLst>
                  <a:ext uri="{0D108BD9-81ED-4DB2-BD59-A6C34878D82A}">
                    <a16:rowId xmlns:a16="http://schemas.microsoft.com/office/drawing/2014/main" val="10001"/>
                  </a:ext>
                </a:extLst>
              </a:tr>
              <a:tr h="487759">
                <a:tc>
                  <a:txBody>
                    <a:bodyPr/>
                    <a:lstStyle/>
                    <a:p>
                      <a:pPr marL="0" marR="0">
                        <a:spcBef>
                          <a:spcPts val="0"/>
                        </a:spcBef>
                        <a:spcAft>
                          <a:spcPts val="0"/>
                        </a:spcAft>
                      </a:pPr>
                      <a:r>
                        <a:rPr lang="en-US" sz="2800" dirty="0">
                          <a:effectLst/>
                          <a:latin typeface="+mj-lt"/>
                          <a:ea typeface="Calibri"/>
                          <a:cs typeface="Times New Roman"/>
                        </a:rPr>
                        <a:t>Product 3</a:t>
                      </a:r>
                    </a:p>
                    <a:p>
                      <a:pPr marL="0" marR="0">
                        <a:spcBef>
                          <a:spcPts val="0"/>
                        </a:spcBef>
                        <a:spcAft>
                          <a:spcPts val="0"/>
                        </a:spcAft>
                      </a:pPr>
                      <a:r>
                        <a:rPr lang="en-US" sz="2800" dirty="0">
                          <a:effectLst/>
                          <a:latin typeface="+mj-lt"/>
                          <a:ea typeface="Calibri"/>
                          <a:cs typeface="Times New Roman"/>
                        </a:rPr>
                        <a:t>UCM training course</a:t>
                      </a:r>
                    </a:p>
                  </a:txBody>
                  <a:tcPr marL="45720" marR="45720" marT="0" marB="0"/>
                </a:tc>
                <a:tc>
                  <a:txBody>
                    <a:bodyPr/>
                    <a:lstStyle/>
                    <a:p>
                      <a:pPr marL="0" marR="0" algn="ctr">
                        <a:spcBef>
                          <a:spcPts val="0"/>
                        </a:spcBef>
                        <a:spcAft>
                          <a:spcPts val="0"/>
                        </a:spcAft>
                      </a:pPr>
                      <a:r>
                        <a:rPr lang="en-US" sz="2800" dirty="0">
                          <a:effectLst/>
                          <a:latin typeface="+mj-lt"/>
                          <a:ea typeface="Calibri"/>
                          <a:cs typeface="Times New Roman"/>
                        </a:rPr>
                        <a:t>40</a:t>
                      </a:r>
                    </a:p>
                  </a:txBody>
                  <a:tcPr marL="45720" marR="45720" marT="0" marB="0" anchor="ctr"/>
                </a:tc>
                <a:tc>
                  <a:txBody>
                    <a:bodyPr/>
                    <a:lstStyle/>
                    <a:p>
                      <a:pPr marL="0" marR="0" algn="ctr">
                        <a:spcBef>
                          <a:spcPts val="0"/>
                        </a:spcBef>
                        <a:spcAft>
                          <a:spcPts val="0"/>
                        </a:spcAft>
                      </a:pPr>
                      <a:r>
                        <a:rPr lang="en-US" sz="2800" dirty="0">
                          <a:effectLst/>
                          <a:latin typeface="+mj-lt"/>
                          <a:ea typeface="Calibri"/>
                          <a:cs typeface="Times New Roman"/>
                        </a:rPr>
                        <a:t>$$</a:t>
                      </a:r>
                    </a:p>
                  </a:txBody>
                  <a:tcPr marL="45720" marR="45720" marT="0" marB="0" anchor="ctr"/>
                </a:tc>
                <a:extLst>
                  <a:ext uri="{0D108BD9-81ED-4DB2-BD59-A6C34878D82A}">
                    <a16:rowId xmlns:a16="http://schemas.microsoft.com/office/drawing/2014/main" val="10002"/>
                  </a:ext>
                </a:extLst>
              </a:tr>
              <a:tr h="975519">
                <a:tc>
                  <a:txBody>
                    <a:bodyPr/>
                    <a:lstStyle/>
                    <a:p>
                      <a:pPr marL="0" marR="0">
                        <a:spcBef>
                          <a:spcPts val="0"/>
                        </a:spcBef>
                        <a:spcAft>
                          <a:spcPts val="0"/>
                        </a:spcAft>
                      </a:pPr>
                      <a:r>
                        <a:rPr lang="en-US" sz="2800" dirty="0">
                          <a:effectLst/>
                          <a:latin typeface="+mj-lt"/>
                          <a:ea typeface="Calibri"/>
                          <a:cs typeface="Times New Roman"/>
                        </a:rPr>
                        <a:t>Product 2 </a:t>
                      </a:r>
                      <a:br>
                        <a:rPr lang="en-US" sz="2800" dirty="0">
                          <a:effectLst/>
                          <a:latin typeface="+mj-lt"/>
                          <a:ea typeface="Calibri"/>
                          <a:cs typeface="Times New Roman"/>
                        </a:rPr>
                      </a:br>
                      <a:r>
                        <a:rPr lang="en-US" sz="2800" dirty="0">
                          <a:effectLst/>
                          <a:latin typeface="+mj-lt"/>
                          <a:ea typeface="Calibri"/>
                          <a:cs typeface="Times New Roman"/>
                        </a:rPr>
                        <a:t>(standalone implementation, MS Access)</a:t>
                      </a:r>
                    </a:p>
                  </a:txBody>
                  <a:tcPr marL="45720" marR="45720" marT="0" marB="0"/>
                </a:tc>
                <a:tc>
                  <a:txBody>
                    <a:bodyPr/>
                    <a:lstStyle/>
                    <a:p>
                      <a:pPr marL="0" marR="0" algn="ctr">
                        <a:spcBef>
                          <a:spcPts val="0"/>
                        </a:spcBef>
                        <a:spcAft>
                          <a:spcPts val="0"/>
                        </a:spcAft>
                      </a:pPr>
                      <a:r>
                        <a:rPr lang="en-US" sz="2800" dirty="0">
                          <a:effectLst/>
                          <a:latin typeface="+mj-lt"/>
                          <a:ea typeface="Calibri"/>
                          <a:cs typeface="Times New Roman"/>
                        </a:rPr>
                        <a:t>50</a:t>
                      </a:r>
                    </a:p>
                  </a:txBody>
                  <a:tcPr marL="45720" marR="45720" marT="0" marB="0" anchor="ctr"/>
                </a:tc>
                <a:tc>
                  <a:txBody>
                    <a:bodyPr/>
                    <a:lstStyle/>
                    <a:p>
                      <a:pPr marL="0" marR="0" algn="ctr">
                        <a:spcBef>
                          <a:spcPts val="0"/>
                        </a:spcBef>
                        <a:spcAft>
                          <a:spcPts val="0"/>
                        </a:spcAft>
                      </a:pPr>
                      <a:r>
                        <a:rPr lang="en-US" sz="2800" dirty="0">
                          <a:effectLst/>
                          <a:latin typeface="+mj-lt"/>
                          <a:ea typeface="Calibri"/>
                          <a:cs typeface="Times New Roman"/>
                        </a:rPr>
                        <a:t>$$$</a:t>
                      </a:r>
                    </a:p>
                  </a:txBody>
                  <a:tcPr marL="45720" marR="45720" marT="0" marB="0" anchor="ctr"/>
                </a:tc>
                <a:extLst>
                  <a:ext uri="{0D108BD9-81ED-4DB2-BD59-A6C34878D82A}">
                    <a16:rowId xmlns:a16="http://schemas.microsoft.com/office/drawing/2014/main" val="10003"/>
                  </a:ext>
                </a:extLst>
              </a:tr>
              <a:tr h="975519">
                <a:tc>
                  <a:txBody>
                    <a:bodyPr/>
                    <a:lstStyle/>
                    <a:p>
                      <a:pPr marL="0" marR="0">
                        <a:spcBef>
                          <a:spcPts val="0"/>
                        </a:spcBef>
                        <a:spcAft>
                          <a:spcPts val="0"/>
                        </a:spcAft>
                      </a:pPr>
                      <a:r>
                        <a:rPr lang="en-US" sz="2800" dirty="0">
                          <a:effectLst/>
                          <a:latin typeface="+mj-lt"/>
                          <a:ea typeface="Calibri"/>
                          <a:cs typeface="Times New Roman"/>
                        </a:rPr>
                        <a:t>Product 2</a:t>
                      </a:r>
                      <a:br>
                        <a:rPr lang="en-US" sz="2800" dirty="0">
                          <a:effectLst/>
                          <a:latin typeface="+mj-lt"/>
                          <a:ea typeface="Calibri"/>
                          <a:cs typeface="Times New Roman"/>
                        </a:rPr>
                      </a:br>
                      <a:r>
                        <a:rPr lang="en-US" sz="2800" dirty="0">
                          <a:effectLst/>
                          <a:latin typeface="+mj-lt"/>
                          <a:ea typeface="Calibri"/>
                          <a:cs typeface="Times New Roman"/>
                        </a:rPr>
                        <a:t>(enterprise-level implementation)</a:t>
                      </a:r>
                    </a:p>
                  </a:txBody>
                  <a:tcPr marL="45720" marR="45720" marT="0" marB="0"/>
                </a:tc>
                <a:tc>
                  <a:txBody>
                    <a:bodyPr/>
                    <a:lstStyle/>
                    <a:p>
                      <a:pPr marL="0" marR="0" algn="ctr">
                        <a:spcBef>
                          <a:spcPts val="0"/>
                        </a:spcBef>
                        <a:spcAft>
                          <a:spcPts val="0"/>
                        </a:spcAft>
                      </a:pPr>
                      <a:r>
                        <a:rPr lang="en-US" sz="2800" dirty="0">
                          <a:effectLst/>
                          <a:latin typeface="+mj-lt"/>
                          <a:ea typeface="Calibri"/>
                          <a:cs typeface="Times New Roman"/>
                        </a:rPr>
                        <a:t>80</a:t>
                      </a:r>
                    </a:p>
                  </a:txBody>
                  <a:tcPr marL="45720" marR="45720" marT="0" marB="0" anchor="ctr"/>
                </a:tc>
                <a:tc>
                  <a:txBody>
                    <a:bodyPr/>
                    <a:lstStyle/>
                    <a:p>
                      <a:pPr marL="0" marR="0" algn="ctr">
                        <a:spcBef>
                          <a:spcPts val="0"/>
                        </a:spcBef>
                        <a:spcAft>
                          <a:spcPts val="0"/>
                        </a:spcAft>
                      </a:pPr>
                      <a:r>
                        <a:rPr lang="en-US" sz="2800" dirty="0">
                          <a:effectLst/>
                          <a:latin typeface="+mj-lt"/>
                          <a:ea typeface="Calibri"/>
                          <a:cs typeface="Times New Roman"/>
                        </a:rPr>
                        <a:t>$$$$</a:t>
                      </a:r>
                    </a:p>
                  </a:txBody>
                  <a:tcPr marL="45720" marR="45720" marT="0" marB="0" anchor="ct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2-15</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1510857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“So What” Questions</a:t>
            </a:r>
          </a:p>
        </p:txBody>
      </p:sp>
      <p:sp>
        <p:nvSpPr>
          <p:cNvPr id="3" name="Content Placeholder 2"/>
          <p:cNvSpPr>
            <a:spLocks noGrp="1"/>
          </p:cNvSpPr>
          <p:nvPr>
            <p:ph idx="1"/>
          </p:nvPr>
        </p:nvSpPr>
        <p:spPr/>
        <p:txBody>
          <a:bodyPr>
            <a:normAutofit/>
          </a:bodyPr>
          <a:lstStyle/>
          <a:p>
            <a:pPr>
              <a:spcAft>
                <a:spcPts val="600"/>
              </a:spcAft>
            </a:pPr>
            <a:r>
              <a:rPr lang="en-US" dirty="0"/>
              <a:t>What’s different about these new tools?</a:t>
            </a:r>
          </a:p>
          <a:p>
            <a:pPr>
              <a:spcAft>
                <a:spcPts val="600"/>
              </a:spcAft>
            </a:pPr>
            <a:r>
              <a:rPr lang="en-US" dirty="0"/>
              <a:t>What new capabilities will they provide?</a:t>
            </a:r>
          </a:p>
          <a:p>
            <a:pPr>
              <a:spcAft>
                <a:spcPts val="600"/>
              </a:spcAft>
            </a:pPr>
            <a:r>
              <a:rPr lang="en-US" dirty="0"/>
              <a:t>Will they be more difficult to use?</a:t>
            </a:r>
          </a:p>
          <a:p>
            <a:pPr>
              <a:spcAft>
                <a:spcPts val="600"/>
              </a:spcAft>
            </a:pPr>
            <a:r>
              <a:rPr lang="en-US" dirty="0"/>
              <a:t>Will they require special training or operation only by specially-trained people?</a:t>
            </a:r>
          </a:p>
          <a:p>
            <a:pPr>
              <a:spcAft>
                <a:spcPts val="600"/>
              </a:spcAft>
            </a:pPr>
            <a:r>
              <a:rPr lang="en-US" dirty="0"/>
              <a:t>How will the costs to use these tools compare with those of today’s tools?</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2-16</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2824509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Answers</a:t>
            </a:r>
          </a:p>
        </p:txBody>
      </p:sp>
      <p:sp>
        <p:nvSpPr>
          <p:cNvPr id="3" name="Content Placeholder 2"/>
          <p:cNvSpPr>
            <a:spLocks noGrp="1"/>
          </p:cNvSpPr>
          <p:nvPr>
            <p:ph idx="1"/>
          </p:nvPr>
        </p:nvSpPr>
        <p:spPr>
          <a:xfrm>
            <a:off x="457200" y="1600200"/>
            <a:ext cx="8686800" cy="4525963"/>
          </a:xfrm>
        </p:spPr>
        <p:txBody>
          <a:bodyPr>
            <a:normAutofit/>
          </a:bodyPr>
          <a:lstStyle/>
          <a:p>
            <a:r>
              <a:rPr lang="en-US" dirty="0"/>
              <a:t>Systematic treatment of utility conflicts</a:t>
            </a:r>
          </a:p>
          <a:p>
            <a:r>
              <a:rPr lang="en-US" dirty="0"/>
              <a:t>More effective PDP integration</a:t>
            </a:r>
          </a:p>
          <a:p>
            <a:r>
              <a:rPr lang="en-US" dirty="0"/>
              <a:t>Easy to use given a correct implementation</a:t>
            </a:r>
          </a:p>
          <a:p>
            <a:r>
              <a:rPr lang="en-US" dirty="0"/>
              <a:t>Training for all stakeholders is recommended to realize benefits of UCM implementation</a:t>
            </a:r>
          </a:p>
          <a:p>
            <a:r>
              <a:rPr lang="en-US" dirty="0"/>
              <a:t>Slightly higher front-end costs but potentially much lower costs at the end</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2-17</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3985212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Challenges</a:t>
            </a:r>
          </a:p>
        </p:txBody>
      </p:sp>
      <p:sp>
        <p:nvSpPr>
          <p:cNvPr id="3" name="Content Placeholder 2"/>
          <p:cNvSpPr>
            <a:spLocks noGrp="1"/>
          </p:cNvSpPr>
          <p:nvPr>
            <p:ph idx="1"/>
          </p:nvPr>
        </p:nvSpPr>
        <p:spPr/>
        <p:txBody>
          <a:bodyPr/>
          <a:lstStyle/>
          <a:p>
            <a:r>
              <a:rPr lang="en-US" dirty="0"/>
              <a:t>District project managers might not perceive tangible economic benefit</a:t>
            </a:r>
          </a:p>
          <a:p>
            <a:r>
              <a:rPr lang="en-US" dirty="0"/>
              <a:t>Lack of financial resources to implement strategy</a:t>
            </a:r>
          </a:p>
          <a:p>
            <a:r>
              <a:rPr lang="en-US" dirty="0"/>
              <a:t>Inconsistent use of UCMs</a:t>
            </a:r>
          </a:p>
        </p:txBody>
      </p:sp>
      <p:sp>
        <p:nvSpPr>
          <p:cNvPr id="4"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a:t>Ch</a:t>
            </a:r>
            <a:r>
              <a:rPr lang="en-US" dirty="0"/>
              <a:t> 2-18</a:t>
            </a:r>
          </a:p>
        </p:txBody>
      </p:sp>
    </p:spTree>
    <p:extLst>
      <p:ext uri="{BB962C8B-B14F-4D97-AF65-F5344CB8AC3E}">
        <p14:creationId xmlns:p14="http://schemas.microsoft.com/office/powerpoint/2010/main" val="3123900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116888" cy="1362075"/>
          </a:xfrm>
        </p:spPr>
        <p:txBody>
          <a:bodyPr/>
          <a:lstStyle/>
          <a:p>
            <a:r>
              <a:rPr lang="en-US" sz="3200" dirty="0"/>
              <a:t>Streamlining and Standardization of Utility Cost Data Submissions</a:t>
            </a:r>
            <a:br>
              <a:rPr lang="en-US" sz="3200" dirty="0"/>
            </a:br>
            <a:endParaRPr lang="en-US" sz="3200" dirty="0"/>
          </a:p>
        </p:txBody>
      </p:sp>
      <p:sp>
        <p:nvSpPr>
          <p:cNvPr id="3" name="Text Placeholder 2"/>
          <p:cNvSpPr>
            <a:spLocks noGrp="1"/>
          </p:cNvSpPr>
          <p:nvPr>
            <p:ph type="body" idx="1"/>
          </p:nvPr>
        </p:nvSpPr>
        <p:spPr/>
        <p:txBody>
          <a:bodyPr>
            <a:noAutofit/>
          </a:bodyPr>
          <a:lstStyle/>
          <a:p>
            <a:r>
              <a:rPr lang="en-US" dirty="0"/>
              <a:t>Strategy 3</a:t>
            </a:r>
          </a:p>
        </p:txBody>
      </p:sp>
      <p:sp>
        <p:nvSpPr>
          <p:cNvPr id="5" name="Slide Number Placeholder 4"/>
          <p:cNvSpPr>
            <a:spLocks noGrp="1"/>
          </p:cNvSpPr>
          <p:nvPr>
            <p:ph type="sldNum" sz="quarter" idx="11"/>
          </p:nvPr>
        </p:nvSpPr>
        <p:spPr/>
        <p:txBody>
          <a:bodyPr/>
          <a:lstStyle/>
          <a:p>
            <a:r>
              <a:rPr lang="en-US" dirty="0" err="1"/>
              <a:t>Ch</a:t>
            </a:r>
            <a:r>
              <a:rPr lang="en-US" dirty="0"/>
              <a:t> 3-1</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386328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Strategies to Encourage and Facilitate Utility Participation </a:t>
            </a:r>
            <a:endParaRPr lang="en-US" dirty="0"/>
          </a:p>
        </p:txBody>
      </p:sp>
      <p:sp>
        <p:nvSpPr>
          <p:cNvPr id="3" name="Content Placeholder 2"/>
          <p:cNvSpPr>
            <a:spLocks noGrp="1"/>
          </p:cNvSpPr>
          <p:nvPr>
            <p:ph idx="1"/>
          </p:nvPr>
        </p:nvSpPr>
        <p:spPr/>
        <p:txBody>
          <a:bodyPr/>
          <a:lstStyle/>
          <a:p>
            <a:r>
              <a:rPr lang="en-US" dirty="0">
                <a:solidFill>
                  <a:srgbClr val="0070C0"/>
                </a:solidFill>
              </a:rPr>
              <a:t>1. Modernization of the utility process</a:t>
            </a:r>
          </a:p>
          <a:p>
            <a:r>
              <a:rPr lang="en-US" dirty="0">
                <a:solidFill>
                  <a:srgbClr val="0070C0"/>
                </a:solidFill>
              </a:rPr>
              <a:t>2. Utility conflict matrix approach</a:t>
            </a:r>
          </a:p>
          <a:p>
            <a:r>
              <a:rPr lang="en-US" b="1" dirty="0">
                <a:solidFill>
                  <a:srgbClr val="00B050"/>
                </a:solidFill>
              </a:rPr>
              <a:t>3. Streamlining and standardization of</a:t>
            </a:r>
            <a:br>
              <a:rPr lang="en-US" b="1" dirty="0">
                <a:solidFill>
                  <a:srgbClr val="00B050"/>
                </a:solidFill>
              </a:rPr>
            </a:br>
            <a:r>
              <a:rPr lang="en-US" b="1" dirty="0">
                <a:solidFill>
                  <a:srgbClr val="00B050"/>
                </a:solidFill>
              </a:rPr>
              <a:t> utility cost data submissions</a:t>
            </a:r>
          </a:p>
          <a:p>
            <a:r>
              <a:rPr lang="en-US" dirty="0"/>
              <a:t>4. Core skill training on utility topics</a:t>
            </a:r>
          </a:p>
        </p:txBody>
      </p:sp>
      <p:sp>
        <p:nvSpPr>
          <p:cNvPr id="6"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a:t>Ch</a:t>
            </a:r>
            <a:r>
              <a:rPr lang="en-US" dirty="0"/>
              <a:t> 3-2</a:t>
            </a:r>
          </a:p>
        </p:txBody>
      </p:sp>
    </p:spTree>
    <p:extLst>
      <p:ext uri="{BB962C8B-B14F-4D97-AF65-F5344CB8AC3E}">
        <p14:creationId xmlns:p14="http://schemas.microsoft.com/office/powerpoint/2010/main" val="180139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to Encourage and Facilitate Utility Participation </a:t>
            </a:r>
          </a:p>
        </p:txBody>
      </p:sp>
      <p:sp>
        <p:nvSpPr>
          <p:cNvPr id="3" name="Content Placeholder 2"/>
          <p:cNvSpPr>
            <a:spLocks noGrp="1"/>
          </p:cNvSpPr>
          <p:nvPr>
            <p:ph idx="1"/>
          </p:nvPr>
        </p:nvSpPr>
        <p:spPr/>
        <p:txBody>
          <a:bodyPr>
            <a:normAutofit/>
          </a:bodyPr>
          <a:lstStyle/>
          <a:p>
            <a:r>
              <a:rPr lang="en-US" dirty="0"/>
              <a:t>1. Modernization of the utility process</a:t>
            </a:r>
          </a:p>
          <a:p>
            <a:r>
              <a:rPr lang="en-US" dirty="0"/>
              <a:t>2. Utility conflict matrix approach</a:t>
            </a:r>
          </a:p>
          <a:p>
            <a:r>
              <a:rPr lang="en-US" dirty="0"/>
              <a:t>3. Streamlining and standardization of utility</a:t>
            </a:r>
            <a:br>
              <a:rPr lang="en-US" dirty="0"/>
            </a:br>
            <a:r>
              <a:rPr lang="en-US" dirty="0"/>
              <a:t> cost data submissions</a:t>
            </a:r>
          </a:p>
          <a:p>
            <a:r>
              <a:rPr lang="en-US" dirty="0"/>
              <a:t>4. Core skill training on utility topics</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0-4</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774546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Cost Estimate Categories</a:t>
            </a:r>
          </a:p>
        </p:txBody>
      </p:sp>
      <p:sp>
        <p:nvSpPr>
          <p:cNvPr id="3" name="Content Placeholder 2"/>
          <p:cNvSpPr>
            <a:spLocks noGrp="1"/>
          </p:cNvSpPr>
          <p:nvPr>
            <p:ph idx="1"/>
          </p:nvPr>
        </p:nvSpPr>
        <p:spPr>
          <a:xfrm>
            <a:off x="457200" y="1600200"/>
            <a:ext cx="8686800" cy="4525963"/>
          </a:xfrm>
        </p:spPr>
        <p:txBody>
          <a:bodyPr/>
          <a:lstStyle/>
          <a:p>
            <a:r>
              <a:rPr lang="en-US" sz="2800" dirty="0"/>
              <a:t>Direct utility adjustment costs:</a:t>
            </a:r>
          </a:p>
          <a:p>
            <a:pPr lvl="1"/>
            <a:r>
              <a:rPr lang="en-US" sz="2400" dirty="0"/>
              <a:t>Materials and supplies, labor, overhead, transportation, equipment</a:t>
            </a:r>
          </a:p>
          <a:p>
            <a:r>
              <a:rPr lang="en-US" sz="2800" dirty="0"/>
              <a:t>Usually handled as separate items:</a:t>
            </a:r>
          </a:p>
          <a:p>
            <a:pPr lvl="1"/>
            <a:r>
              <a:rPr lang="en-US" sz="2400" dirty="0"/>
              <a:t>Traffic control, right of way</a:t>
            </a:r>
          </a:p>
          <a:p>
            <a:r>
              <a:rPr lang="en-US" sz="2800" dirty="0"/>
              <a:t>Other cost elements:</a:t>
            </a:r>
          </a:p>
          <a:p>
            <a:pPr lvl="1"/>
            <a:r>
              <a:rPr lang="en-US" sz="2400" dirty="0"/>
              <a:t>Salvage, abandoned facilities, removal of materials</a:t>
            </a:r>
          </a:p>
          <a:p>
            <a:pPr lvl="1"/>
            <a:r>
              <a:rPr lang="en-US" sz="2400" dirty="0"/>
              <a:t>Credits</a:t>
            </a:r>
          </a:p>
          <a:p>
            <a:pPr lvl="2"/>
            <a:r>
              <a:rPr lang="en-US" sz="2000" dirty="0"/>
              <a:t>Betterments (forced vs. elective)</a:t>
            </a:r>
          </a:p>
          <a:p>
            <a:pPr lvl="2"/>
            <a:r>
              <a:rPr lang="en-US" sz="2000" dirty="0"/>
              <a:t>Capital improvements (in some cases)</a:t>
            </a:r>
          </a:p>
        </p:txBody>
      </p:sp>
      <p:sp>
        <p:nvSpPr>
          <p:cNvPr id="6"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a:t>Ch</a:t>
            </a:r>
            <a:r>
              <a:rPr lang="en-US" dirty="0"/>
              <a:t> 3-3</a:t>
            </a:r>
          </a:p>
        </p:txBody>
      </p:sp>
    </p:spTree>
    <p:extLst>
      <p:ext uri="{BB962C8B-B14F-4D97-AF65-F5344CB8AC3E}">
        <p14:creationId xmlns:p14="http://schemas.microsoft.com/office/powerpoint/2010/main" val="4210263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7"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6" name="Slide Number Placeholder 4"/>
          <p:cNvSpPr>
            <a:spLocks noGrp="1"/>
          </p:cNvSpPr>
          <p:nvPr>
            <p:ph type="sldNum" sz="quarter" idx="11"/>
          </p:nvPr>
        </p:nvSpPr>
        <p:spPr/>
        <p:txBody>
          <a:bodyPr/>
          <a:lstStyle/>
          <a:p>
            <a:r>
              <a:rPr lang="en-US" dirty="0" err="1"/>
              <a:t>Ch</a:t>
            </a:r>
            <a:r>
              <a:rPr lang="en-US" dirty="0"/>
              <a:t> 3-4</a:t>
            </a:r>
          </a:p>
        </p:txBody>
      </p:sp>
      <p:pic>
        <p:nvPicPr>
          <p:cNvPr id="1026" name="Picture 2"/>
          <p:cNvPicPr>
            <a:picLocks noChangeAspect="1" noChangeArrowheads="1"/>
          </p:cNvPicPr>
          <p:nvPr/>
        </p:nvPicPr>
        <p:blipFill>
          <a:blip r:embed="rId3" cstate="print"/>
          <a:srcRect/>
          <a:stretch>
            <a:fillRect/>
          </a:stretch>
        </p:blipFill>
        <p:spPr bwMode="auto">
          <a:xfrm>
            <a:off x="1905000" y="0"/>
            <a:ext cx="5605988" cy="6858000"/>
          </a:xfrm>
          <a:prstGeom prst="rect">
            <a:avLst/>
          </a:prstGeom>
          <a:noFill/>
          <a:ln w="9525">
            <a:noFill/>
            <a:miter lim="800000"/>
            <a:headEnd/>
            <a:tailEnd/>
          </a:ln>
          <a:effectLst/>
        </p:spPr>
      </p:pic>
    </p:spTree>
    <p:extLst>
      <p:ext uri="{BB962C8B-B14F-4D97-AF65-F5344CB8AC3E}">
        <p14:creationId xmlns:p14="http://schemas.microsoft.com/office/powerpoint/2010/main" val="3473656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Current Practice</a:t>
            </a:r>
          </a:p>
        </p:txBody>
      </p:sp>
      <p:sp>
        <p:nvSpPr>
          <p:cNvPr id="3" name="Content Placeholder 2"/>
          <p:cNvSpPr>
            <a:spLocks noGrp="1"/>
          </p:cNvSpPr>
          <p:nvPr>
            <p:ph idx="1"/>
          </p:nvPr>
        </p:nvSpPr>
        <p:spPr>
          <a:xfrm>
            <a:off x="457200" y="1600200"/>
            <a:ext cx="8686800" cy="4525963"/>
          </a:xfrm>
        </p:spPr>
        <p:txBody>
          <a:bodyPr/>
          <a:lstStyle/>
          <a:p>
            <a:r>
              <a:rPr lang="en-US" kern="1200" dirty="0">
                <a:solidFill>
                  <a:schemeClr val="tx1"/>
                </a:solidFill>
                <a:effectLst/>
                <a:latin typeface="Arial" charset="0"/>
                <a:ea typeface="+mn-ea"/>
                <a:cs typeface="+mn-cs"/>
              </a:rPr>
              <a:t>Utility reimbursement practices vary by district</a:t>
            </a:r>
          </a:p>
          <a:p>
            <a:r>
              <a:rPr lang="en-US" dirty="0">
                <a:solidFill>
                  <a:schemeClr val="tx1"/>
                </a:solidFill>
                <a:latin typeface="+mn-lt"/>
                <a:ea typeface="+mn-ea"/>
                <a:cs typeface="+mn-cs"/>
              </a:rPr>
              <a:t>Utility owners handle cost data differently</a:t>
            </a:r>
          </a:p>
          <a:p>
            <a:r>
              <a:rPr lang="en-US" dirty="0">
                <a:solidFill>
                  <a:schemeClr val="tx1"/>
                </a:solidFill>
                <a:latin typeface="+mn-lt"/>
                <a:ea typeface="+mn-ea"/>
                <a:cs typeface="+mn-cs"/>
              </a:rPr>
              <a:t>Utility owners have difficulty understanding and following current procedures</a:t>
            </a:r>
          </a:p>
          <a:p>
            <a:r>
              <a:rPr lang="en-US" dirty="0">
                <a:solidFill>
                  <a:schemeClr val="tx1"/>
                </a:solidFill>
                <a:latin typeface="+mn-lt"/>
                <a:ea typeface="+mn-ea"/>
                <a:cs typeface="+mn-cs"/>
              </a:rPr>
              <a:t>Final billings can be submitted years after adjustment completed </a:t>
            </a:r>
          </a:p>
          <a:p>
            <a:r>
              <a:rPr lang="en-US" dirty="0">
                <a:solidFill>
                  <a:schemeClr val="tx1"/>
                </a:solidFill>
                <a:latin typeface="+mn-lt"/>
                <a:ea typeface="+mn-ea"/>
                <a:cs typeface="+mn-cs"/>
              </a:rPr>
              <a:t>Frequent complaints about requirements</a:t>
            </a:r>
            <a:endParaRPr lang="en-US" dirty="0"/>
          </a:p>
        </p:txBody>
      </p:sp>
      <p:sp>
        <p:nvSpPr>
          <p:cNvPr id="5" name="Slide Number Placeholder 4"/>
          <p:cNvSpPr>
            <a:spLocks noGrp="1"/>
          </p:cNvSpPr>
          <p:nvPr>
            <p:ph type="sldNum" sz="quarter" idx="11"/>
          </p:nvPr>
        </p:nvSpPr>
        <p:spPr/>
        <p:txBody>
          <a:bodyPr/>
          <a:lstStyle/>
          <a:p>
            <a:r>
              <a:rPr lang="en-US" dirty="0" err="1"/>
              <a:t>Ch</a:t>
            </a:r>
            <a:r>
              <a:rPr lang="en-US" dirty="0"/>
              <a:t> 3-5</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71975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2"/>
                </a:solidFill>
              </a:rPr>
              <a:t>Updated Framework for Developing Utility Cost Estimates</a:t>
            </a:r>
            <a:endParaRPr lang="en-US" sz="4000"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a:t>Benefits:</a:t>
            </a:r>
          </a:p>
          <a:p>
            <a:pPr marL="457200" indent="-457200">
              <a:buFont typeface="Arial" pitchFamily="34" charset="0"/>
              <a:buChar char="•"/>
            </a:pPr>
            <a:r>
              <a:rPr lang="en-US" dirty="0"/>
              <a:t>Support for cost estimates at various phases during the project development process</a:t>
            </a:r>
          </a:p>
          <a:p>
            <a:pPr marL="457200" indent="-457200">
              <a:buFont typeface="Arial" pitchFamily="34" charset="0"/>
              <a:buChar char="•"/>
            </a:pPr>
            <a:r>
              <a:rPr lang="en-US" dirty="0"/>
              <a:t>Reduction in uncertainty and risk</a:t>
            </a:r>
          </a:p>
          <a:p>
            <a:pPr marL="457200" indent="-457200">
              <a:buFont typeface="Arial" pitchFamily="34" charset="0"/>
              <a:buChar char="•"/>
            </a:pPr>
            <a:r>
              <a:rPr lang="en-US" dirty="0"/>
              <a:t>Less contentious relationship between </a:t>
            </a:r>
            <a:r>
              <a:rPr lang="en-US" dirty="0" err="1"/>
              <a:t>TxDOT</a:t>
            </a:r>
            <a:r>
              <a:rPr lang="en-US" dirty="0"/>
              <a:t> and utility owners</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3-6</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4125747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Unit Costs vs. Cost Categories</a:t>
            </a:r>
          </a:p>
        </p:txBody>
      </p:sp>
      <p:sp>
        <p:nvSpPr>
          <p:cNvPr id="8"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7" name="Slide Number Placeholder 4"/>
          <p:cNvSpPr>
            <a:spLocks noGrp="1"/>
          </p:cNvSpPr>
          <p:nvPr>
            <p:ph type="sldNum" sz="quarter" idx="11"/>
          </p:nvPr>
        </p:nvSpPr>
        <p:spPr/>
        <p:txBody>
          <a:bodyPr/>
          <a:lstStyle/>
          <a:p>
            <a:r>
              <a:rPr lang="en-US" dirty="0" err="1"/>
              <a:t>Ch</a:t>
            </a:r>
            <a:r>
              <a:rPr lang="en-US" dirty="0"/>
              <a:t> 3-7</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7517"/>
            <a:ext cx="9144000" cy="520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935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Estimate Progression</a:t>
            </a:r>
          </a:p>
        </p:txBody>
      </p:sp>
      <p:sp>
        <p:nvSpPr>
          <p:cNvPr id="3" name="Footer Placeholder 2"/>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4" name="Slide Number Placeholder 3"/>
          <p:cNvSpPr>
            <a:spLocks noGrp="1"/>
          </p:cNvSpPr>
          <p:nvPr>
            <p:ph type="sldNum" sz="quarter" idx="11"/>
          </p:nvPr>
        </p:nvSpPr>
        <p:spPr/>
        <p:txBody>
          <a:bodyPr/>
          <a:lstStyle/>
          <a:p>
            <a:r>
              <a:rPr lang="en-US" dirty="0" err="1"/>
              <a:t>Ch</a:t>
            </a:r>
            <a:r>
              <a:rPr lang="en-US" dirty="0"/>
              <a:t> 3-8</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8720"/>
            <a:ext cx="9144000" cy="5149049"/>
          </a:xfrm>
          <a:prstGeom prst="rect">
            <a:avLst/>
          </a:prstGeom>
          <a:solidFill>
            <a:schemeClr val="bg1"/>
          </a:solidFill>
          <a:ln>
            <a:noFill/>
          </a:ln>
          <a:effectLst/>
        </p:spPr>
      </p:pic>
    </p:spTree>
    <p:extLst>
      <p:ext uri="{BB962C8B-B14F-4D97-AF65-F5344CB8AC3E}">
        <p14:creationId xmlns:p14="http://schemas.microsoft.com/office/powerpoint/2010/main" val="3678859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Prototype Utility Cost Estimate Submission Forms</a:t>
            </a:r>
          </a:p>
        </p:txBody>
      </p:sp>
      <p:sp>
        <p:nvSpPr>
          <p:cNvPr id="3" name="Content Placeholder 2"/>
          <p:cNvSpPr>
            <a:spLocks noGrp="1"/>
          </p:cNvSpPr>
          <p:nvPr>
            <p:ph idx="1"/>
          </p:nvPr>
        </p:nvSpPr>
        <p:spPr/>
        <p:txBody>
          <a:bodyPr/>
          <a:lstStyle/>
          <a:p>
            <a:r>
              <a:rPr lang="en-US" dirty="0"/>
              <a:t>Microsoft Excel file with four integrated worksheets</a:t>
            </a:r>
          </a:p>
          <a:p>
            <a:pPr lvl="1"/>
            <a:r>
              <a:rPr lang="en-US" dirty="0"/>
              <a:t>Items</a:t>
            </a:r>
          </a:p>
          <a:p>
            <a:pPr lvl="1"/>
            <a:r>
              <a:rPr lang="en-US" dirty="0"/>
              <a:t>Unit Cost Analysis</a:t>
            </a:r>
          </a:p>
          <a:p>
            <a:pPr lvl="1"/>
            <a:r>
              <a:rPr lang="en-US" dirty="0"/>
              <a:t>Item Disaggregation Analysis </a:t>
            </a:r>
          </a:p>
          <a:p>
            <a:pPr lvl="1"/>
            <a:r>
              <a:rPr lang="en-US" dirty="0"/>
              <a:t>Cost Category Summary</a:t>
            </a:r>
          </a:p>
        </p:txBody>
      </p:sp>
      <p:sp>
        <p:nvSpPr>
          <p:cNvPr id="7" name="Footer Placeholder 3"/>
          <p:cNvSpPr>
            <a:spLocks noGrp="1"/>
          </p:cNvSpPr>
          <p:nvPr>
            <p:ph type="ftr" sz="quarter" idx="10"/>
          </p:nvPr>
        </p:nvSpPr>
        <p:spPr/>
        <p:txBody>
          <a:bodyPr/>
          <a:lstStyle/>
          <a:p>
            <a:r>
              <a:rPr lang="en-US"/>
              <a:t>Strategies for Utility Owner Participation (Course Code)</a:t>
            </a:r>
            <a:endParaRPr lang="en-US" dirty="0"/>
          </a:p>
        </p:txBody>
      </p:sp>
      <p:sp>
        <p:nvSpPr>
          <p:cNvPr id="6" name="Slide Number Placeholder 4"/>
          <p:cNvSpPr>
            <a:spLocks noGrp="1"/>
          </p:cNvSpPr>
          <p:nvPr>
            <p:ph type="sldNum" sz="quarter" idx="11"/>
          </p:nvPr>
        </p:nvSpPr>
        <p:spPr/>
        <p:txBody>
          <a:bodyPr/>
          <a:lstStyle/>
          <a:p>
            <a:r>
              <a:rPr lang="en-US"/>
              <a:t>Ch 3-9</a:t>
            </a:r>
            <a:endParaRPr lang="en-US" dirty="0"/>
          </a:p>
        </p:txBody>
      </p:sp>
      <p:sp>
        <p:nvSpPr>
          <p:cNvPr id="5" name="TextBox 4">
            <a:hlinkClick r:id="rId3" action="ppaction://hlinkfile"/>
          </p:cNvPr>
          <p:cNvSpPr txBox="1"/>
          <p:nvPr/>
        </p:nvSpPr>
        <p:spPr>
          <a:xfrm>
            <a:off x="7315200" y="2286000"/>
            <a:ext cx="1371600" cy="274320"/>
          </a:xfrm>
          <a:prstGeom prst="rect">
            <a:avLst/>
          </a:prstGeom>
          <a:solidFill>
            <a:schemeClr val="bg1">
              <a:lumMod val="85000"/>
            </a:schemeClr>
          </a:solidFill>
          <a:scene3d>
            <a:camera prst="orthographicFront"/>
            <a:lightRig rig="threePt" dir="t"/>
          </a:scene3d>
          <a:sp3d>
            <a:bevelT w="38100" h="38100"/>
          </a:sp3d>
        </p:spPr>
        <p:txBody>
          <a:bodyPr wrap="square" lIns="45720" tIns="0" rIns="45720" bIns="0" rtlCol="0" anchor="ctr" anchorCtr="0">
            <a:spAutoFit/>
          </a:bodyPr>
          <a:lstStyle/>
          <a:p>
            <a:pPr algn="ctr"/>
            <a:r>
              <a:rPr lang="en-US" sz="1200" b="1" dirty="0"/>
              <a:t>Open PDF File</a:t>
            </a:r>
          </a:p>
        </p:txBody>
      </p:sp>
    </p:spTree>
    <p:extLst>
      <p:ext uri="{BB962C8B-B14F-4D97-AF65-F5344CB8AC3E}">
        <p14:creationId xmlns:p14="http://schemas.microsoft.com/office/powerpoint/2010/main" val="3276665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Items Worksheet</a:t>
            </a:r>
          </a:p>
        </p:txBody>
      </p:sp>
      <p:sp>
        <p:nvSpPr>
          <p:cNvPr id="4"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a:t>Ch</a:t>
            </a:r>
            <a:r>
              <a:rPr lang="en-US" dirty="0"/>
              <a:t> 3-10</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184" y="1165747"/>
            <a:ext cx="5943600" cy="5675526"/>
          </a:xfrm>
          <a:prstGeom prst="rect">
            <a:avLst/>
          </a:prstGeom>
          <a:solidFill>
            <a:schemeClr val="bg1"/>
          </a:solidFill>
          <a:ln>
            <a:noFill/>
          </a:ln>
          <a:effectLst/>
        </p:spPr>
      </p:pic>
    </p:spTree>
    <p:extLst>
      <p:ext uri="{BB962C8B-B14F-4D97-AF65-F5344CB8AC3E}">
        <p14:creationId xmlns:p14="http://schemas.microsoft.com/office/powerpoint/2010/main" val="3890080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Cost Analysis Worksheet</a:t>
            </a:r>
          </a:p>
        </p:txBody>
      </p:sp>
      <p:sp>
        <p:nvSpPr>
          <p:cNvPr id="7"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a:t>Ch</a:t>
            </a:r>
            <a:r>
              <a:rPr lang="en-US" dirty="0"/>
              <a:t> 3-11</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497022"/>
          </a:xfrm>
          <a:prstGeom prst="rect">
            <a:avLst/>
          </a:prstGeom>
          <a:solidFill>
            <a:schemeClr val="bg1"/>
          </a:solidFill>
          <a:ln>
            <a:noFill/>
          </a:ln>
        </p:spPr>
      </p:pic>
    </p:spTree>
    <p:extLst>
      <p:ext uri="{BB962C8B-B14F-4D97-AF65-F5344CB8AC3E}">
        <p14:creationId xmlns:p14="http://schemas.microsoft.com/office/powerpoint/2010/main" val="4038219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Items Worksheet (Example 2)</a:t>
            </a:r>
          </a:p>
        </p:txBody>
      </p:sp>
      <p:sp>
        <p:nvSpPr>
          <p:cNvPr id="4"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a:t>Ch</a:t>
            </a:r>
            <a:r>
              <a:rPr lang="en-US" dirty="0"/>
              <a:t> 3-12</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4960856"/>
          </a:xfrm>
          <a:prstGeom prst="rect">
            <a:avLst/>
          </a:prstGeom>
          <a:solidFill>
            <a:schemeClr val="bg1"/>
          </a:solidFill>
          <a:ln>
            <a:noFill/>
          </a:ln>
          <a:effectLst/>
        </p:spPr>
      </p:pic>
    </p:spTree>
    <p:extLst>
      <p:ext uri="{BB962C8B-B14F-4D97-AF65-F5344CB8AC3E}">
        <p14:creationId xmlns:p14="http://schemas.microsoft.com/office/powerpoint/2010/main" val="84775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Modernization OF THE UTILITY PROCESS</a:t>
            </a:r>
            <a:br>
              <a:rPr lang="en-US" sz="3200" dirty="0"/>
            </a:br>
            <a:endParaRPr lang="en-US" sz="3200" dirty="0"/>
          </a:p>
        </p:txBody>
      </p:sp>
      <p:sp>
        <p:nvSpPr>
          <p:cNvPr id="5" name="Text Placeholder 4"/>
          <p:cNvSpPr>
            <a:spLocks noGrp="1"/>
          </p:cNvSpPr>
          <p:nvPr>
            <p:ph type="body" idx="1"/>
          </p:nvPr>
        </p:nvSpPr>
        <p:spPr/>
        <p:txBody>
          <a:bodyPr/>
          <a:lstStyle/>
          <a:p>
            <a:r>
              <a:rPr lang="en-US"/>
              <a:t>Strategy 1</a:t>
            </a:r>
            <a:endParaRPr lang="en-US" dirty="0"/>
          </a:p>
        </p:txBody>
      </p:sp>
      <p:sp>
        <p:nvSpPr>
          <p:cNvPr id="7"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6" name="Slide Number Placeholder 4"/>
          <p:cNvSpPr>
            <a:spLocks noGrp="1"/>
          </p:cNvSpPr>
          <p:nvPr>
            <p:ph type="sldNum" sz="quarter" idx="11"/>
          </p:nvPr>
        </p:nvSpPr>
        <p:spPr/>
        <p:txBody>
          <a:bodyPr/>
          <a:lstStyle/>
          <a:p>
            <a:r>
              <a:rPr lang="en-US" dirty="0" err="1"/>
              <a:t>Ch</a:t>
            </a:r>
            <a:r>
              <a:rPr lang="en-US" dirty="0"/>
              <a:t> 1-1</a:t>
            </a:r>
          </a:p>
        </p:txBody>
      </p:sp>
    </p:spTree>
    <p:extLst>
      <p:ext uri="{BB962C8B-B14F-4D97-AF65-F5344CB8AC3E}">
        <p14:creationId xmlns:p14="http://schemas.microsoft.com/office/powerpoint/2010/main" val="2801048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Disaggregation Analysis Worksheet</a:t>
            </a:r>
          </a:p>
        </p:txBody>
      </p:sp>
      <p:sp>
        <p:nvSpPr>
          <p:cNvPr id="4"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a:t>Ch</a:t>
            </a:r>
            <a:r>
              <a:rPr lang="en-US" dirty="0"/>
              <a:t> 3-13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300753" cy="5943600"/>
          </a:xfrm>
          <a:prstGeom prst="rect">
            <a:avLst/>
          </a:prstGeom>
          <a:solidFill>
            <a:schemeClr val="bg1"/>
          </a:solidFill>
          <a:ln>
            <a:noFill/>
          </a:ln>
          <a:effectLst/>
        </p:spPr>
      </p:pic>
    </p:spTree>
    <p:extLst>
      <p:ext uri="{BB962C8B-B14F-4D97-AF65-F5344CB8AC3E}">
        <p14:creationId xmlns:p14="http://schemas.microsoft.com/office/powerpoint/2010/main" val="1498490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Category Summary Worksheet</a:t>
            </a:r>
          </a:p>
        </p:txBody>
      </p:sp>
      <p:sp>
        <p:nvSpPr>
          <p:cNvPr id="7"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a:t>Ch</a:t>
            </a:r>
            <a:r>
              <a:rPr lang="en-US" dirty="0"/>
              <a:t> 3-14</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51760"/>
            <a:ext cx="9144000" cy="23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717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7" name="Slide Number Placeholder 4"/>
          <p:cNvSpPr>
            <a:spLocks noGrp="1"/>
          </p:cNvSpPr>
          <p:nvPr>
            <p:ph type="sldNum" sz="quarter" idx="11"/>
          </p:nvPr>
        </p:nvSpPr>
        <p:spPr/>
        <p:txBody>
          <a:bodyPr/>
          <a:lstStyle/>
          <a:p>
            <a:r>
              <a:rPr lang="en-US" dirty="0" err="1"/>
              <a:t>Ch</a:t>
            </a:r>
            <a:r>
              <a:rPr lang="en-US" dirty="0"/>
              <a:t> 3-15</a:t>
            </a:r>
          </a:p>
        </p:txBody>
      </p:sp>
      <p:pic>
        <p:nvPicPr>
          <p:cNvPr id="4098" name="Picture 2"/>
          <p:cNvPicPr>
            <a:picLocks noChangeAspect="1" noChangeArrowheads="1"/>
          </p:cNvPicPr>
          <p:nvPr/>
        </p:nvPicPr>
        <p:blipFill>
          <a:blip r:embed="rId3" cstate="print"/>
          <a:srcRect/>
          <a:stretch>
            <a:fillRect/>
          </a:stretch>
        </p:blipFill>
        <p:spPr bwMode="auto">
          <a:xfrm>
            <a:off x="1143000" y="0"/>
            <a:ext cx="6960049" cy="6858000"/>
          </a:xfrm>
          <a:prstGeom prst="rect">
            <a:avLst/>
          </a:prstGeom>
          <a:noFill/>
          <a:ln w="9525">
            <a:noFill/>
            <a:miter lim="800000"/>
            <a:headEnd/>
            <a:tailEnd/>
          </a:ln>
          <a:effectLst/>
        </p:spPr>
      </p:pic>
    </p:spTree>
    <p:extLst>
      <p:ext uri="{BB962C8B-B14F-4D97-AF65-F5344CB8AC3E}">
        <p14:creationId xmlns:p14="http://schemas.microsoft.com/office/powerpoint/2010/main" val="3921233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Plan</a:t>
            </a:r>
          </a:p>
        </p:txBody>
      </p:sp>
      <p:sp>
        <p:nvSpPr>
          <p:cNvPr id="3" name="Content Placeholder 2"/>
          <p:cNvSpPr>
            <a:spLocks noGrp="1"/>
          </p:cNvSpPr>
          <p:nvPr>
            <p:ph idx="1"/>
          </p:nvPr>
        </p:nvSpPr>
        <p:spPr/>
        <p:txBody>
          <a:bodyPr/>
          <a:lstStyle/>
          <a:p>
            <a:r>
              <a:rPr lang="en-US" dirty="0"/>
              <a:t>Select district for pilot implementation</a:t>
            </a:r>
          </a:p>
          <a:p>
            <a:r>
              <a:rPr lang="en-US" kern="1200" dirty="0">
                <a:solidFill>
                  <a:schemeClr val="tx1"/>
                </a:solidFill>
                <a:effectLst/>
                <a:latin typeface="Arial" charset="0"/>
                <a:ea typeface="+mn-ea"/>
                <a:cs typeface="+mn-cs"/>
              </a:rPr>
              <a:t>Implement two-day training course on utility cost estimation procedures</a:t>
            </a:r>
          </a:p>
          <a:p>
            <a:r>
              <a:rPr lang="en-US" kern="1200" dirty="0">
                <a:solidFill>
                  <a:schemeClr val="tx1"/>
                </a:solidFill>
                <a:effectLst/>
                <a:latin typeface="Arial" charset="0"/>
                <a:ea typeface="+mn-ea"/>
                <a:cs typeface="+mn-cs"/>
              </a:rPr>
              <a:t>Update </a:t>
            </a:r>
            <a:r>
              <a:rPr lang="en-US" i="1" kern="1200" dirty="0">
                <a:solidFill>
                  <a:schemeClr val="tx1"/>
                </a:solidFill>
                <a:effectLst/>
                <a:latin typeface="Arial" charset="0"/>
                <a:ea typeface="+mn-ea"/>
                <a:cs typeface="+mn-cs"/>
              </a:rPr>
              <a:t>ROW Utility Manual</a:t>
            </a:r>
          </a:p>
          <a:p>
            <a:r>
              <a:rPr lang="en-US" kern="1200" dirty="0">
                <a:solidFill>
                  <a:schemeClr val="tx1"/>
                </a:solidFill>
                <a:effectLst/>
                <a:latin typeface="Arial" charset="0"/>
                <a:ea typeface="+mn-ea"/>
                <a:cs typeface="+mn-cs"/>
              </a:rPr>
              <a:t>Standardize the preparation and submission of utility cost estimates statewide</a:t>
            </a:r>
            <a:endParaRPr lang="en-US" dirty="0"/>
          </a:p>
        </p:txBody>
      </p:sp>
      <p:sp>
        <p:nvSpPr>
          <p:cNvPr id="5" name="Slide Number Placeholder 4"/>
          <p:cNvSpPr>
            <a:spLocks noGrp="1"/>
          </p:cNvSpPr>
          <p:nvPr>
            <p:ph type="sldNum" sz="quarter" idx="11"/>
          </p:nvPr>
        </p:nvSpPr>
        <p:spPr/>
        <p:txBody>
          <a:bodyPr/>
          <a:lstStyle/>
          <a:p>
            <a:r>
              <a:rPr lang="en-US" dirty="0" err="1"/>
              <a:t>Ch</a:t>
            </a:r>
            <a:r>
              <a:rPr lang="en-US" dirty="0"/>
              <a:t> 3-16</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931998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Challenges</a:t>
            </a:r>
          </a:p>
        </p:txBody>
      </p:sp>
      <p:sp>
        <p:nvSpPr>
          <p:cNvPr id="3" name="Content Placeholder 2"/>
          <p:cNvSpPr>
            <a:spLocks noGrp="1"/>
          </p:cNvSpPr>
          <p:nvPr>
            <p:ph idx="1"/>
          </p:nvPr>
        </p:nvSpPr>
        <p:spPr/>
        <p:txBody>
          <a:bodyPr/>
          <a:lstStyle/>
          <a:p>
            <a:r>
              <a:rPr lang="en-US" dirty="0"/>
              <a:t>Users might decide to continue to use existing (familiar) procedures</a:t>
            </a:r>
          </a:p>
          <a:p>
            <a:r>
              <a:rPr lang="en-US" dirty="0"/>
              <a:t>Utility owners might see conflict with their current accounting methods</a:t>
            </a:r>
          </a:p>
          <a:p>
            <a:r>
              <a:rPr lang="en-US" dirty="0"/>
              <a:t>Lack of resources to implement strategy</a:t>
            </a:r>
          </a:p>
        </p:txBody>
      </p:sp>
      <p:sp>
        <p:nvSpPr>
          <p:cNvPr id="5" name="Slide Number Placeholder 4"/>
          <p:cNvSpPr>
            <a:spLocks noGrp="1"/>
          </p:cNvSpPr>
          <p:nvPr>
            <p:ph type="sldNum" sz="quarter" idx="11"/>
          </p:nvPr>
        </p:nvSpPr>
        <p:spPr/>
        <p:txBody>
          <a:bodyPr/>
          <a:lstStyle/>
          <a:p>
            <a:r>
              <a:rPr lang="en-US" dirty="0" err="1"/>
              <a:t>Ch</a:t>
            </a:r>
            <a:r>
              <a:rPr lang="en-US" dirty="0"/>
              <a:t> 3-17</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3344845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skill training on utility topics</a:t>
            </a:r>
          </a:p>
        </p:txBody>
      </p:sp>
      <p:sp>
        <p:nvSpPr>
          <p:cNvPr id="3" name="Text Placeholder 2"/>
          <p:cNvSpPr>
            <a:spLocks noGrp="1"/>
          </p:cNvSpPr>
          <p:nvPr>
            <p:ph type="body" idx="1"/>
          </p:nvPr>
        </p:nvSpPr>
        <p:spPr/>
        <p:txBody>
          <a:bodyPr/>
          <a:lstStyle/>
          <a:p>
            <a:r>
              <a:rPr lang="en-US" dirty="0"/>
              <a:t>Strategy 4</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4-1</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3386303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Strategies to Encourage and Facilitate Utility Participation </a:t>
            </a:r>
            <a:endParaRPr lang="en-US" dirty="0"/>
          </a:p>
        </p:txBody>
      </p:sp>
      <p:sp>
        <p:nvSpPr>
          <p:cNvPr id="3" name="Content Placeholder 2"/>
          <p:cNvSpPr>
            <a:spLocks noGrp="1"/>
          </p:cNvSpPr>
          <p:nvPr>
            <p:ph idx="1"/>
          </p:nvPr>
        </p:nvSpPr>
        <p:spPr/>
        <p:txBody>
          <a:bodyPr/>
          <a:lstStyle/>
          <a:p>
            <a:r>
              <a:rPr lang="en-US" dirty="0">
                <a:solidFill>
                  <a:srgbClr val="0070C0"/>
                </a:solidFill>
              </a:rPr>
              <a:t>1. Modernization of the utility process</a:t>
            </a:r>
          </a:p>
          <a:p>
            <a:r>
              <a:rPr lang="en-US" dirty="0">
                <a:solidFill>
                  <a:srgbClr val="0070C0"/>
                </a:solidFill>
              </a:rPr>
              <a:t>2. Utility conflict matrix approach</a:t>
            </a:r>
          </a:p>
          <a:p>
            <a:r>
              <a:rPr lang="en-US" dirty="0">
                <a:solidFill>
                  <a:srgbClr val="0070C0"/>
                </a:solidFill>
              </a:rPr>
              <a:t>3. Streamlining and standardization of utility</a:t>
            </a:r>
            <a:br>
              <a:rPr lang="en-US" dirty="0">
                <a:solidFill>
                  <a:srgbClr val="0070C0"/>
                </a:solidFill>
              </a:rPr>
            </a:br>
            <a:r>
              <a:rPr lang="en-US" dirty="0">
                <a:solidFill>
                  <a:srgbClr val="0070C0"/>
                </a:solidFill>
              </a:rPr>
              <a:t> cost data submissions</a:t>
            </a:r>
          </a:p>
          <a:p>
            <a:r>
              <a:rPr lang="en-US" b="1" dirty="0">
                <a:solidFill>
                  <a:srgbClr val="00B050"/>
                </a:solidFill>
              </a:rPr>
              <a:t>4. Core skill training on utility topics</a:t>
            </a:r>
          </a:p>
        </p:txBody>
      </p:sp>
      <p:sp>
        <p:nvSpPr>
          <p:cNvPr id="6"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a:t>Ch</a:t>
            </a:r>
            <a:r>
              <a:rPr lang="en-US" dirty="0"/>
              <a:t> 4-2</a:t>
            </a:r>
          </a:p>
        </p:txBody>
      </p:sp>
    </p:spTree>
    <p:extLst>
      <p:ext uri="{BB962C8B-B14F-4D97-AF65-F5344CB8AC3E}">
        <p14:creationId xmlns:p14="http://schemas.microsoft.com/office/powerpoint/2010/main" val="27430651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Needs</a:t>
            </a:r>
          </a:p>
        </p:txBody>
      </p:sp>
      <p:sp>
        <p:nvSpPr>
          <p:cNvPr id="3" name="Content Placeholder 2"/>
          <p:cNvSpPr>
            <a:spLocks noGrp="1"/>
          </p:cNvSpPr>
          <p:nvPr>
            <p:ph idx="1"/>
          </p:nvPr>
        </p:nvSpPr>
        <p:spPr>
          <a:xfrm>
            <a:off x="457200" y="1600200"/>
            <a:ext cx="8458200" cy="4525963"/>
          </a:xfrm>
        </p:spPr>
        <p:txBody>
          <a:bodyPr/>
          <a:lstStyle/>
          <a:p>
            <a:r>
              <a:rPr lang="en-US" sz="2800" dirty="0" err="1"/>
              <a:t>TxDOT</a:t>
            </a:r>
            <a:endParaRPr lang="en-US" sz="2800" dirty="0"/>
          </a:p>
          <a:p>
            <a:pPr lvl="1"/>
            <a:r>
              <a:rPr lang="en-US" sz="2400" dirty="0"/>
              <a:t>Utility coordinators</a:t>
            </a:r>
          </a:p>
          <a:p>
            <a:pPr lvl="1"/>
            <a:r>
              <a:rPr lang="en-US" sz="2400" dirty="0"/>
              <a:t>Design engineers, project managers, area engineers</a:t>
            </a:r>
          </a:p>
          <a:p>
            <a:pPr lvl="1"/>
            <a:r>
              <a:rPr lang="en-US" sz="2400" dirty="0"/>
              <a:t>Right of Way Division officials</a:t>
            </a:r>
          </a:p>
          <a:p>
            <a:pPr lvl="1"/>
            <a:r>
              <a:rPr lang="en-US" sz="2400" dirty="0"/>
              <a:t>Construction inspectors </a:t>
            </a:r>
          </a:p>
          <a:p>
            <a:r>
              <a:rPr lang="en-US" sz="2800" dirty="0"/>
              <a:t>Utility Owners</a:t>
            </a:r>
          </a:p>
          <a:p>
            <a:pPr lvl="1"/>
            <a:r>
              <a:rPr lang="en-US" sz="2400" dirty="0"/>
              <a:t>Executive level, design staff, field staff</a:t>
            </a:r>
          </a:p>
          <a:p>
            <a:r>
              <a:rPr lang="en-US" sz="2800" dirty="0"/>
              <a:t>Consultants and contractors</a:t>
            </a:r>
          </a:p>
          <a:p>
            <a:pPr lvl="1"/>
            <a:r>
              <a:rPr lang="en-US" sz="2400" dirty="0"/>
              <a:t>Transportation, utility coordination, utility investigations</a:t>
            </a:r>
          </a:p>
        </p:txBody>
      </p:sp>
      <p:sp>
        <p:nvSpPr>
          <p:cNvPr id="6"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a:t>Ch</a:t>
            </a:r>
            <a:r>
              <a:rPr lang="en-US" dirty="0"/>
              <a:t> 4-3</a:t>
            </a:r>
          </a:p>
        </p:txBody>
      </p:sp>
    </p:spTree>
    <p:extLst>
      <p:ext uri="{BB962C8B-B14F-4D97-AF65-F5344CB8AC3E}">
        <p14:creationId xmlns:p14="http://schemas.microsoft.com/office/powerpoint/2010/main" val="9064786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Training Topics</a:t>
            </a:r>
          </a:p>
        </p:txBody>
      </p:sp>
      <p:sp>
        <p:nvSpPr>
          <p:cNvPr id="3" name="Content Placeholder 2"/>
          <p:cNvSpPr>
            <a:spLocks noGrp="1"/>
          </p:cNvSpPr>
          <p:nvPr>
            <p:ph idx="1"/>
          </p:nvPr>
        </p:nvSpPr>
        <p:spPr/>
        <p:txBody>
          <a:bodyPr>
            <a:normAutofit fontScale="92500"/>
          </a:bodyPr>
          <a:lstStyle/>
          <a:p>
            <a:r>
              <a:rPr lang="en-US" dirty="0" err="1"/>
              <a:t>TxDOT</a:t>
            </a:r>
            <a:r>
              <a:rPr lang="en-US" dirty="0"/>
              <a:t> project development process</a:t>
            </a:r>
          </a:p>
          <a:p>
            <a:pPr lvl="1"/>
            <a:r>
              <a:rPr lang="en-US" dirty="0" err="1"/>
              <a:t>TxDOT</a:t>
            </a:r>
            <a:r>
              <a:rPr lang="en-US" dirty="0"/>
              <a:t> project development and delivery process</a:t>
            </a:r>
          </a:p>
          <a:p>
            <a:pPr lvl="1"/>
            <a:r>
              <a:rPr lang="en-US" dirty="0" err="1"/>
              <a:t>TxDOT</a:t>
            </a:r>
            <a:r>
              <a:rPr lang="en-US" dirty="0"/>
              <a:t> design plans and specifications</a:t>
            </a:r>
          </a:p>
          <a:p>
            <a:r>
              <a:rPr lang="en-US" dirty="0"/>
              <a:t>Utility process from utility owner’s perspective</a:t>
            </a:r>
          </a:p>
          <a:p>
            <a:pPr lvl="1"/>
            <a:r>
              <a:rPr lang="en-US" dirty="0"/>
              <a:t>Utility project development and delivery process</a:t>
            </a:r>
          </a:p>
          <a:p>
            <a:pPr lvl="1"/>
            <a:r>
              <a:rPr lang="en-US" dirty="0"/>
              <a:t>Utility design plans and specifications</a:t>
            </a:r>
          </a:p>
          <a:p>
            <a:r>
              <a:rPr lang="en-US" dirty="0"/>
              <a:t>Utility coordination</a:t>
            </a:r>
          </a:p>
          <a:p>
            <a:pPr lvl="1"/>
            <a:r>
              <a:rPr lang="en-US" dirty="0"/>
              <a:t>Federal and state laws and regulations</a:t>
            </a:r>
          </a:p>
          <a:p>
            <a:pPr lvl="1"/>
            <a:r>
              <a:rPr lang="en-US" dirty="0"/>
              <a:t>Utility coordination process</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4-4</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2672251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Training Topics</a:t>
            </a:r>
          </a:p>
        </p:txBody>
      </p:sp>
      <p:sp>
        <p:nvSpPr>
          <p:cNvPr id="3" name="Content Placeholder 2"/>
          <p:cNvSpPr>
            <a:spLocks noGrp="1"/>
          </p:cNvSpPr>
          <p:nvPr>
            <p:ph idx="1"/>
          </p:nvPr>
        </p:nvSpPr>
        <p:spPr>
          <a:xfrm>
            <a:off x="457200" y="1600200"/>
            <a:ext cx="8686800" cy="4800600"/>
          </a:xfrm>
        </p:spPr>
        <p:txBody>
          <a:bodyPr/>
          <a:lstStyle/>
          <a:p>
            <a:r>
              <a:rPr lang="en-US" sz="3000" dirty="0"/>
              <a:t>Utility coordination (continued)</a:t>
            </a:r>
          </a:p>
          <a:p>
            <a:pPr lvl="1"/>
            <a:r>
              <a:rPr lang="en-US" sz="2600" dirty="0"/>
              <a:t>Memoranda of understanding</a:t>
            </a:r>
          </a:p>
          <a:p>
            <a:pPr lvl="1"/>
            <a:r>
              <a:rPr lang="en-US" sz="2600" dirty="0"/>
              <a:t>Utility investigations</a:t>
            </a:r>
          </a:p>
          <a:p>
            <a:pPr lvl="1"/>
            <a:r>
              <a:rPr lang="en-US" sz="2600" dirty="0"/>
              <a:t>Utility conflict management</a:t>
            </a:r>
          </a:p>
          <a:p>
            <a:pPr lvl="1"/>
            <a:r>
              <a:rPr lang="en-US" sz="2600" dirty="0"/>
              <a:t>Utility adjustment cost estimates</a:t>
            </a:r>
          </a:p>
          <a:p>
            <a:pPr lvl="1"/>
            <a:r>
              <a:rPr lang="en-US" sz="2600" dirty="0"/>
              <a:t>Utility agreement assemblies</a:t>
            </a:r>
          </a:p>
          <a:p>
            <a:pPr lvl="1"/>
            <a:r>
              <a:rPr lang="en-US" sz="2600" dirty="0"/>
              <a:t>Using ROWIS to manage utility adjustments</a:t>
            </a:r>
          </a:p>
          <a:p>
            <a:r>
              <a:rPr lang="en-US" sz="3000" dirty="0"/>
              <a:t>Utility permitting</a:t>
            </a:r>
          </a:p>
          <a:p>
            <a:pPr lvl="1"/>
            <a:r>
              <a:rPr lang="en-US" sz="2600" dirty="0"/>
              <a:t>Preparation, submission, and review of utility permits</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4-5</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257589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Current Utility Process</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a:t>According to the </a:t>
            </a:r>
            <a:r>
              <a:rPr lang="en-US" i="1" dirty="0"/>
              <a:t>ROW Utility Manual</a:t>
            </a:r>
            <a:r>
              <a:rPr lang="en-US" dirty="0"/>
              <a:t>:</a:t>
            </a:r>
          </a:p>
          <a:p>
            <a:pPr lvl="1"/>
            <a:r>
              <a:rPr lang="en-US" dirty="0"/>
              <a:t>Utility Cooperative Management Process – UCMP (“the process”)</a:t>
            </a:r>
          </a:p>
          <a:p>
            <a:pPr lvl="1"/>
            <a:r>
              <a:rPr lang="en-US" dirty="0"/>
              <a:t>Utility adjustment </a:t>
            </a:r>
            <a:r>
              <a:rPr lang="en-US" dirty="0" err="1"/>
              <a:t>subprocess</a:t>
            </a:r>
            <a:r>
              <a:rPr lang="en-US" dirty="0"/>
              <a:t> (“the </a:t>
            </a:r>
            <a:r>
              <a:rPr lang="en-US" dirty="0" err="1"/>
              <a:t>subprocess</a:t>
            </a:r>
            <a:r>
              <a:rPr lang="en-US" dirty="0"/>
              <a:t>”)</a:t>
            </a:r>
          </a:p>
          <a:p>
            <a:pPr lvl="2"/>
            <a:r>
              <a:rPr lang="en-US" dirty="0"/>
              <a:t>Three adjustment procedures – with diagrams:</a:t>
            </a:r>
          </a:p>
          <a:p>
            <a:pPr lvl="3"/>
            <a:r>
              <a:rPr lang="en-US" dirty="0"/>
              <a:t>Federal Utility Procedure (FUP)</a:t>
            </a:r>
          </a:p>
          <a:p>
            <a:pPr lvl="3"/>
            <a:r>
              <a:rPr lang="en-US" dirty="0"/>
              <a:t>State Utility Procedure (FUP)</a:t>
            </a:r>
          </a:p>
          <a:p>
            <a:pPr lvl="3"/>
            <a:r>
              <a:rPr lang="en-US" dirty="0"/>
              <a:t>Local Utility Procedure (LUP)</a:t>
            </a:r>
          </a:p>
          <a:p>
            <a:pPr lvl="2"/>
            <a:r>
              <a:rPr lang="en-US" dirty="0"/>
              <a:t>One adjustment procedure – without a diagram:</a:t>
            </a:r>
          </a:p>
          <a:p>
            <a:pPr lvl="3"/>
            <a:r>
              <a:rPr lang="en-US" dirty="0"/>
              <a:t>Non-Reimbursable Procedure </a:t>
            </a:r>
          </a:p>
          <a:p>
            <a:pPr lvl="1"/>
            <a:endParaRPr lang="en-US" dirty="0"/>
          </a:p>
        </p:txBody>
      </p:sp>
      <p:sp>
        <p:nvSpPr>
          <p:cNvPr id="6"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a:t>Ch</a:t>
            </a:r>
            <a:r>
              <a:rPr lang="en-US" dirty="0"/>
              <a:t> 1-2</a:t>
            </a:r>
          </a:p>
        </p:txBody>
      </p:sp>
    </p:spTree>
    <p:extLst>
      <p:ext uri="{BB962C8B-B14F-4D97-AF65-F5344CB8AC3E}">
        <p14:creationId xmlns:p14="http://schemas.microsoft.com/office/powerpoint/2010/main" val="31228766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Training Topics</a:t>
            </a:r>
          </a:p>
        </p:txBody>
      </p:sp>
      <p:sp>
        <p:nvSpPr>
          <p:cNvPr id="8"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7" name="Slide Number Placeholder 4"/>
          <p:cNvSpPr>
            <a:spLocks noGrp="1"/>
          </p:cNvSpPr>
          <p:nvPr>
            <p:ph type="sldNum" sz="quarter" idx="11"/>
          </p:nvPr>
        </p:nvSpPr>
        <p:spPr/>
        <p:txBody>
          <a:bodyPr/>
          <a:lstStyle/>
          <a:p>
            <a:r>
              <a:rPr lang="en-US" dirty="0" err="1"/>
              <a:t>Ch</a:t>
            </a:r>
            <a:r>
              <a:rPr lang="en-US" dirty="0"/>
              <a:t> 4-6</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6" y="1295400"/>
            <a:ext cx="9144000" cy="454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83" t="2877" r="1208" b="3189"/>
          <a:stretch/>
        </p:blipFill>
        <p:spPr bwMode="auto">
          <a:xfrm>
            <a:off x="1356136" y="58882"/>
            <a:ext cx="6438900" cy="679911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hlinkClick r:id="rId5" action="ppaction://hlinkfile"/>
          </p:cNvPr>
          <p:cNvSpPr txBox="1"/>
          <p:nvPr/>
        </p:nvSpPr>
        <p:spPr>
          <a:xfrm>
            <a:off x="7863840" y="640080"/>
            <a:ext cx="1219200" cy="274320"/>
          </a:xfrm>
          <a:prstGeom prst="rect">
            <a:avLst/>
          </a:prstGeom>
          <a:solidFill>
            <a:schemeClr val="bg1">
              <a:lumMod val="85000"/>
            </a:schemeClr>
          </a:solidFill>
          <a:scene3d>
            <a:camera prst="orthographicFront"/>
            <a:lightRig rig="threePt" dir="t"/>
          </a:scene3d>
          <a:sp3d>
            <a:bevelT w="38100" h="38100"/>
          </a:sp3d>
        </p:spPr>
        <p:txBody>
          <a:bodyPr wrap="square" lIns="45720" tIns="0" rIns="45720" bIns="0" rtlCol="0" anchor="ctr" anchorCtr="0">
            <a:spAutoFit/>
          </a:bodyPr>
          <a:lstStyle/>
          <a:p>
            <a:pPr algn="ctr"/>
            <a:r>
              <a:rPr lang="en-US" sz="1200" b="1" dirty="0"/>
              <a:t>Open PDF File</a:t>
            </a:r>
          </a:p>
        </p:txBody>
      </p:sp>
    </p:spTree>
    <p:extLst>
      <p:ext uri="{BB962C8B-B14F-4D97-AF65-F5344CB8AC3E}">
        <p14:creationId xmlns:p14="http://schemas.microsoft.com/office/powerpoint/2010/main" val="265750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Plan</a:t>
            </a:r>
          </a:p>
        </p:txBody>
      </p:sp>
      <p:sp>
        <p:nvSpPr>
          <p:cNvPr id="3" name="Content Placeholder 2"/>
          <p:cNvSpPr>
            <a:spLocks noGrp="1"/>
          </p:cNvSpPr>
          <p:nvPr>
            <p:ph idx="1"/>
          </p:nvPr>
        </p:nvSpPr>
        <p:spPr/>
        <p:txBody>
          <a:bodyPr/>
          <a:lstStyle/>
          <a:p>
            <a:r>
              <a:rPr lang="en-US" kern="1200" dirty="0">
                <a:solidFill>
                  <a:schemeClr val="tx1"/>
                </a:solidFill>
                <a:effectLst/>
                <a:latin typeface="Arial" charset="0"/>
                <a:ea typeface="+mn-ea"/>
                <a:cs typeface="+mn-cs"/>
              </a:rPr>
              <a:t>Schedule one-day training courses to disseminate the use of UCMs</a:t>
            </a:r>
          </a:p>
          <a:p>
            <a:r>
              <a:rPr lang="en-US" kern="1200" dirty="0">
                <a:solidFill>
                  <a:schemeClr val="tx1"/>
                </a:solidFill>
                <a:effectLst/>
                <a:latin typeface="Arial" charset="0"/>
                <a:ea typeface="+mn-ea"/>
                <a:cs typeface="+mn-cs"/>
              </a:rPr>
              <a:t>Develop one-day training course </a:t>
            </a:r>
            <a:r>
              <a:rPr lang="en-US" kern="1200" dirty="0">
                <a:latin typeface="Arial" charset="0"/>
              </a:rPr>
              <a:t>for </a:t>
            </a:r>
            <a:r>
              <a:rPr lang="en-US" kern="1200" dirty="0">
                <a:solidFill>
                  <a:schemeClr val="tx1"/>
                </a:solidFill>
                <a:effectLst/>
                <a:latin typeface="Arial" charset="0"/>
                <a:ea typeface="+mn-ea"/>
                <a:cs typeface="+mn-cs"/>
              </a:rPr>
              <a:t>the updated depiction of the utility process </a:t>
            </a:r>
            <a:endParaRPr lang="en-US" kern="1200" dirty="0">
              <a:latin typeface="Arial" charset="0"/>
            </a:endParaRPr>
          </a:p>
          <a:p>
            <a:r>
              <a:rPr lang="en-US" kern="1200" dirty="0">
                <a:solidFill>
                  <a:schemeClr val="tx1"/>
                </a:solidFill>
                <a:effectLst/>
                <a:latin typeface="Arial" charset="0"/>
                <a:ea typeface="+mn-ea"/>
                <a:cs typeface="+mn-cs"/>
              </a:rPr>
              <a:t>Develop two-day training course on the preparation of utility cost estimates</a:t>
            </a:r>
          </a:p>
          <a:p>
            <a:pPr lvl="0"/>
            <a:r>
              <a:rPr lang="en-US" kern="1200" dirty="0">
                <a:solidFill>
                  <a:schemeClr val="tx1"/>
                </a:solidFill>
                <a:effectLst/>
                <a:latin typeface="Arial" charset="0"/>
                <a:ea typeface="+mn-ea"/>
                <a:cs typeface="+mn-cs"/>
              </a:rPr>
              <a:t>Develop other training courses following a systematic approach</a:t>
            </a:r>
          </a:p>
        </p:txBody>
      </p:sp>
      <p:sp>
        <p:nvSpPr>
          <p:cNvPr id="5" name="Slide Number Placeholder 4"/>
          <p:cNvSpPr>
            <a:spLocks noGrp="1"/>
          </p:cNvSpPr>
          <p:nvPr>
            <p:ph type="sldNum" sz="quarter" idx="11"/>
          </p:nvPr>
        </p:nvSpPr>
        <p:spPr/>
        <p:txBody>
          <a:bodyPr/>
          <a:lstStyle/>
          <a:p>
            <a:r>
              <a:rPr lang="en-US" dirty="0" err="1"/>
              <a:t>Ch</a:t>
            </a:r>
            <a:r>
              <a:rPr lang="en-US" dirty="0"/>
              <a:t> 4-7</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2857313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Challenges</a:t>
            </a:r>
          </a:p>
        </p:txBody>
      </p:sp>
      <p:sp>
        <p:nvSpPr>
          <p:cNvPr id="3" name="Content Placeholder 2"/>
          <p:cNvSpPr>
            <a:spLocks noGrp="1"/>
          </p:cNvSpPr>
          <p:nvPr>
            <p:ph idx="1"/>
          </p:nvPr>
        </p:nvSpPr>
        <p:spPr/>
        <p:txBody>
          <a:bodyPr/>
          <a:lstStyle/>
          <a:p>
            <a:r>
              <a:rPr lang="en-US" dirty="0">
                <a:solidFill>
                  <a:schemeClr val="tx1"/>
                </a:solidFill>
                <a:ea typeface="+mn-ea"/>
                <a:cs typeface="+mn-cs"/>
              </a:rPr>
              <a:t>Financial constraints</a:t>
            </a:r>
          </a:p>
          <a:p>
            <a:r>
              <a:rPr lang="en-US" dirty="0">
                <a:solidFill>
                  <a:schemeClr val="tx1"/>
                </a:solidFill>
                <a:ea typeface="+mn-ea"/>
                <a:cs typeface="+mn-cs"/>
              </a:rPr>
              <a:t>Perception of benefits</a:t>
            </a:r>
            <a:endParaRPr lang="en-US" kern="1200" dirty="0">
              <a:solidFill>
                <a:schemeClr val="tx1"/>
              </a:solidFill>
              <a:effectLst/>
              <a:latin typeface="Arial" charset="0"/>
              <a:ea typeface="+mn-ea"/>
              <a:cs typeface="+mn-cs"/>
            </a:endParaRPr>
          </a:p>
        </p:txBody>
      </p:sp>
      <p:sp>
        <p:nvSpPr>
          <p:cNvPr id="5" name="Slide Number Placeholder 4"/>
          <p:cNvSpPr>
            <a:spLocks noGrp="1"/>
          </p:cNvSpPr>
          <p:nvPr>
            <p:ph type="sldNum" sz="quarter" idx="11"/>
          </p:nvPr>
        </p:nvSpPr>
        <p:spPr/>
        <p:txBody>
          <a:bodyPr/>
          <a:lstStyle/>
          <a:p>
            <a:r>
              <a:rPr lang="en-US" dirty="0" err="1"/>
              <a:t>Ch</a:t>
            </a:r>
            <a:r>
              <a:rPr lang="en-US" dirty="0"/>
              <a:t> 4-8</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54033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a:xfrm>
            <a:off x="457200" y="1600200"/>
            <a:ext cx="8534400" cy="4525963"/>
          </a:xfrm>
        </p:spPr>
        <p:txBody>
          <a:bodyPr/>
          <a:lstStyle/>
          <a:p>
            <a:r>
              <a:rPr lang="en-US" dirty="0"/>
              <a:t>D</a:t>
            </a:r>
            <a:r>
              <a:rPr lang="en-US" dirty="0">
                <a:solidFill>
                  <a:schemeClr val="tx1"/>
                </a:solidFill>
                <a:latin typeface="+mn-lt"/>
                <a:ea typeface="+mn-ea"/>
                <a:cs typeface="+mn-cs"/>
              </a:rPr>
              <a:t>iscrepancies between documented process and actual practice </a:t>
            </a:r>
          </a:p>
          <a:p>
            <a:r>
              <a:rPr lang="en-US" dirty="0"/>
              <a:t>Different practices at districts cause difficulties for utility owners spanning multiple districts</a:t>
            </a:r>
          </a:p>
          <a:p>
            <a:r>
              <a:rPr lang="en-US" dirty="0">
                <a:solidFill>
                  <a:schemeClr val="tx1"/>
                </a:solidFill>
                <a:latin typeface="+mn-lt"/>
                <a:ea typeface="+mn-ea"/>
                <a:cs typeface="+mn-cs"/>
              </a:rPr>
              <a:t>Written documentation</a:t>
            </a:r>
          </a:p>
          <a:p>
            <a:pPr lvl="1"/>
            <a:r>
              <a:rPr lang="en-US" dirty="0">
                <a:ea typeface="+mn-ea"/>
                <a:cs typeface="+mn-cs"/>
              </a:rPr>
              <a:t>C</a:t>
            </a:r>
            <a:r>
              <a:rPr lang="en-US" dirty="0">
                <a:solidFill>
                  <a:schemeClr val="tx1"/>
                </a:solidFill>
                <a:latin typeface="+mn-lt"/>
                <a:ea typeface="+mn-ea"/>
                <a:cs typeface="+mn-cs"/>
              </a:rPr>
              <a:t>omplex and difficult to follow  </a:t>
            </a:r>
          </a:p>
          <a:p>
            <a:pPr lvl="1"/>
            <a:r>
              <a:rPr lang="en-US" dirty="0">
                <a:solidFill>
                  <a:schemeClr val="tx1"/>
                </a:solidFill>
                <a:latin typeface="+mn-lt"/>
                <a:ea typeface="+mn-ea"/>
                <a:cs typeface="+mn-cs"/>
              </a:rPr>
              <a:t>Lacks flexibility</a:t>
            </a:r>
          </a:p>
          <a:p>
            <a:pPr lvl="1"/>
            <a:r>
              <a:rPr lang="en-US" dirty="0">
                <a:ea typeface="+mn-ea"/>
                <a:cs typeface="+mn-cs"/>
              </a:rPr>
              <a:t>Needs updating</a:t>
            </a:r>
            <a:endParaRPr lang="en-US" dirty="0">
              <a:solidFill>
                <a:schemeClr val="tx1"/>
              </a:solidFill>
              <a:latin typeface="+mn-lt"/>
              <a:ea typeface="+mn-ea"/>
              <a:cs typeface="+mn-cs"/>
            </a:endParaRPr>
          </a:p>
        </p:txBody>
      </p:sp>
      <p:sp>
        <p:nvSpPr>
          <p:cNvPr id="5" name="Slide Number Placeholder 4"/>
          <p:cNvSpPr>
            <a:spLocks noGrp="1"/>
          </p:cNvSpPr>
          <p:nvPr>
            <p:ph type="sldNum" sz="quarter" idx="11"/>
          </p:nvPr>
        </p:nvSpPr>
        <p:spPr/>
        <p:txBody>
          <a:bodyPr/>
          <a:lstStyle/>
          <a:p>
            <a:r>
              <a:rPr lang="en-US" dirty="0" err="1"/>
              <a:t>Ch</a:t>
            </a:r>
            <a:r>
              <a:rPr lang="en-US" dirty="0"/>
              <a:t> 1-3</a:t>
            </a:r>
          </a:p>
        </p:txBody>
      </p:sp>
      <p:sp>
        <p:nvSpPr>
          <p:cNvPr id="6"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336366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Updated Utility Process</a:t>
            </a:r>
          </a:p>
        </p:txBody>
      </p:sp>
      <p:sp>
        <p:nvSpPr>
          <p:cNvPr id="6" name="Content Placeholder 5"/>
          <p:cNvSpPr>
            <a:spLocks noGrp="1"/>
          </p:cNvSpPr>
          <p:nvPr>
            <p:ph idx="1"/>
          </p:nvPr>
        </p:nvSpPr>
        <p:spPr>
          <a:xfrm>
            <a:off x="457200" y="1600200"/>
            <a:ext cx="8534400" cy="4525963"/>
          </a:xfrm>
        </p:spPr>
        <p:txBody>
          <a:bodyPr>
            <a:normAutofit/>
          </a:bodyPr>
          <a:lstStyle/>
          <a:p>
            <a:r>
              <a:rPr lang="en-US" dirty="0"/>
              <a:t>Process depiction using Business Process Model and Notation (BPMN) </a:t>
            </a:r>
          </a:p>
          <a:p>
            <a:r>
              <a:rPr lang="en-US" dirty="0"/>
              <a:t>Updated descriptions of activities</a:t>
            </a:r>
          </a:p>
          <a:p>
            <a:r>
              <a:rPr lang="en-US" dirty="0"/>
              <a:t>Three models with increasing detail: </a:t>
            </a:r>
          </a:p>
          <a:p>
            <a:pPr lvl="1"/>
            <a:r>
              <a:rPr lang="en-US" b="1" dirty="0"/>
              <a:t>Level 1</a:t>
            </a:r>
            <a:r>
              <a:rPr lang="en-US" dirty="0"/>
              <a:t>: High-level depiction of entire PDP</a:t>
            </a:r>
          </a:p>
          <a:p>
            <a:pPr lvl="1"/>
            <a:r>
              <a:rPr lang="en-US" b="1" dirty="0"/>
              <a:t>Level 2</a:t>
            </a:r>
            <a:r>
              <a:rPr lang="en-US" dirty="0"/>
              <a:t>: Intermediate-level depiction of the PDP</a:t>
            </a:r>
          </a:p>
          <a:p>
            <a:pPr lvl="1"/>
            <a:r>
              <a:rPr lang="en-US" b="1" dirty="0"/>
              <a:t>Level 3</a:t>
            </a:r>
            <a:r>
              <a:rPr lang="en-US" dirty="0"/>
              <a:t>: Level 2 with a more detailed view of the utility process</a:t>
            </a:r>
          </a:p>
          <a:p>
            <a:pPr lvl="1"/>
            <a:endParaRPr lang="en-US" dirty="0"/>
          </a:p>
        </p:txBody>
      </p:sp>
      <p:sp>
        <p:nvSpPr>
          <p:cNvPr id="7" name="Slide Number Placeholder 4"/>
          <p:cNvSpPr>
            <a:spLocks noGrp="1"/>
          </p:cNvSpPr>
          <p:nvPr>
            <p:ph type="sldNum" sz="quarter" idx="11"/>
          </p:nvPr>
        </p:nvSpPr>
        <p:spPr>
          <a:xfrm>
            <a:off x="7620000" y="6400800"/>
            <a:ext cx="1143000" cy="228600"/>
          </a:xfrm>
        </p:spPr>
        <p:txBody>
          <a:bodyPr/>
          <a:lstStyle/>
          <a:p>
            <a:r>
              <a:rPr lang="en-US" dirty="0" err="1"/>
              <a:t>Ch</a:t>
            </a:r>
            <a:r>
              <a:rPr lang="en-US" dirty="0"/>
              <a:t> 1-4</a:t>
            </a:r>
          </a:p>
        </p:txBody>
      </p:sp>
      <p:sp>
        <p:nvSpPr>
          <p:cNvPr id="8" name="Footer Placeholder 3"/>
          <p:cNvSpPr>
            <a:spLocks noGrp="1"/>
          </p:cNvSpPr>
          <p:nvPr>
            <p:ph type="ftr" sz="quarter" idx="10"/>
          </p:nvPr>
        </p:nvSpPr>
        <p:spPr>
          <a:xfrm>
            <a:off x="1316038" y="6478588"/>
            <a:ext cx="5410200" cy="304800"/>
          </a:xfrm>
        </p:spPr>
        <p:txBody>
          <a:bodyPr/>
          <a:lstStyle/>
          <a:p>
            <a:r>
              <a:rPr lang="en-US" dirty="0"/>
              <a:t>Strategies for Utility Owner Participation (</a:t>
            </a:r>
            <a:r>
              <a:rPr lang="en-US" b="1" dirty="0"/>
              <a:t>Course Code</a:t>
            </a:r>
            <a:r>
              <a:rPr lang="en-US" dirty="0"/>
              <a:t>)</a:t>
            </a:r>
          </a:p>
        </p:txBody>
      </p:sp>
    </p:spTree>
    <p:extLst>
      <p:ext uri="{BB962C8B-B14F-4D97-AF65-F5344CB8AC3E}">
        <p14:creationId xmlns:p14="http://schemas.microsoft.com/office/powerpoint/2010/main" val="401005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Development and Delivery Process</a:t>
            </a:r>
            <a:endParaRPr lang="en-US" dirty="0"/>
          </a:p>
        </p:txBody>
      </p:sp>
      <p:sp>
        <p:nvSpPr>
          <p:cNvPr id="3" name="Content Placeholder 2"/>
          <p:cNvSpPr>
            <a:spLocks noGrp="1"/>
          </p:cNvSpPr>
          <p:nvPr>
            <p:ph idx="1"/>
          </p:nvPr>
        </p:nvSpPr>
        <p:spPr/>
        <p:txBody>
          <a:bodyPr/>
          <a:lstStyle/>
          <a:p>
            <a:r>
              <a:rPr lang="en-US"/>
              <a:t>Planning and programming</a:t>
            </a:r>
          </a:p>
          <a:p>
            <a:r>
              <a:rPr lang="en-US"/>
              <a:t>Preliminary design</a:t>
            </a:r>
          </a:p>
          <a:p>
            <a:r>
              <a:rPr lang="en-US"/>
              <a:t>Detailed design</a:t>
            </a:r>
          </a:p>
          <a:p>
            <a:r>
              <a:rPr lang="en-US"/>
              <a:t>Letting</a:t>
            </a:r>
          </a:p>
          <a:p>
            <a:r>
              <a:rPr lang="en-US"/>
              <a:t>Construction</a:t>
            </a:r>
          </a:p>
          <a:p>
            <a:r>
              <a:rPr lang="en-US"/>
              <a:t>Post construction</a:t>
            </a:r>
          </a:p>
          <a:p>
            <a:endParaRPr lang="en-US" dirty="0"/>
          </a:p>
        </p:txBody>
      </p:sp>
      <p:sp>
        <p:nvSpPr>
          <p:cNvPr id="6"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a:t>Ch</a:t>
            </a:r>
            <a:r>
              <a:rPr lang="en-US" dirty="0"/>
              <a:t> 1-5</a:t>
            </a:r>
          </a:p>
        </p:txBody>
      </p:sp>
    </p:spTree>
    <p:extLst>
      <p:ext uri="{BB962C8B-B14F-4D97-AF65-F5344CB8AC3E}">
        <p14:creationId xmlns:p14="http://schemas.microsoft.com/office/powerpoint/2010/main" val="2508154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trategies for Utility Owner Participation&amp;quot;&quot;/&gt;&lt;property id=&quot;20307&quot; value=&quot;302&quot;/&gt;&lt;/object&gt;&lt;object type=&quot;3&quot; unique_id=&quot;10005&quot;&gt;&lt;property id=&quot;20148&quot; value=&quot;5&quot;/&gt;&lt;property id=&quot;20300&quot; value=&quot;Slide 2 - &amp;quot;Why is It Important?&amp;quot;&quot;/&gt;&lt;property id=&quot;20307&quot; value=&quot;259&quot;/&gt;&lt;/object&gt;&lt;object type=&quot;3&quot; unique_id=&quot;10006&quot;&gt;&lt;property id=&quot;20148&quot; value=&quot;5&quot;/&gt;&lt;property id=&quot;20300&quot; value=&quot;Slide 3 - &amp;quot;Research Project 0-6624 Deliverables&amp;quot;&quot;/&gt;&lt;property id=&quot;20307&quot; value=&quot;261&quot;/&gt;&lt;/object&gt;&lt;object type=&quot;3&quot; unique_id=&quot;10007&quot;&gt;&lt;property id=&quot;20148&quot; value=&quot;5&quot;/&gt;&lt;property id=&quot;20300&quot; value=&quot;Slide 4 - &amp;quot;Strategies to Encourage and Facilitate Utility Participation &amp;quot;&quot;/&gt;&lt;property id=&quot;20307&quot; value=&quot;262&quot;/&gt;&lt;/object&gt;&lt;object type=&quot;3&quot; unique_id=&quot;10008&quot;&gt;&lt;property id=&quot;20148&quot; value=&quot;5&quot;/&gt;&lt;property id=&quot;20300&quot; value=&quot;Slide 5 - &amp;quot;Modernization OF THE UTILITY PROCESS&amp;#x0D;&amp;#x0A;&amp;quot;&quot;/&gt;&lt;property id=&quot;20307&quot; value=&quot;263&quot;/&gt;&lt;/object&gt;&lt;object type=&quot;3&quot; unique_id=&quot;10009&quot;&gt;&lt;property id=&quot;20148&quot; value=&quot;5&quot;/&gt;&lt;property id=&quot;20300&quot; value=&quot;Slide 6 - &amp;quot;Current Utility Process&amp;quot;&quot;/&gt;&lt;property id=&quot;20307&quot; value=&quot;264&quot;/&gt;&lt;/object&gt;&lt;object type=&quot;3&quot; unique_id=&quot;10010&quot;&gt;&lt;property id=&quot;20148&quot; value=&quot;5&quot;/&gt;&lt;property id=&quot;20300&quot; value=&quot;Slide 7 - &amp;quot;Issues&amp;quot;&quot;/&gt;&lt;property id=&quot;20307&quot; value=&quot;303&quot;/&gt;&lt;/object&gt;&lt;object type=&quot;3&quot; unique_id=&quot;10011&quot;&gt;&lt;property id=&quot;20148&quot; value=&quot;5&quot;/&gt;&lt;property id=&quot;20300&quot; value=&quot;Slide 8 - &amp;quot;Updated Utility Process&amp;quot;&quot;/&gt;&lt;property id=&quot;20307&quot; value=&quot;265&quot;/&gt;&lt;/object&gt;&lt;object type=&quot;3&quot; unique_id=&quot;10012&quot;&gt;&lt;property id=&quot;20148&quot; value=&quot;5&quot;/&gt;&lt;property id=&quot;20300&quot; value=&quot;Slide 9 - &amp;quot;Project Development and Delivery Process&amp;quot;&quot;/&gt;&lt;property id=&quot;20307&quot; value=&quot;308&quot;/&gt;&lt;/object&gt;&lt;object type=&quot;3&quot; unique_id=&quot;10013&quot;&gt;&lt;property id=&quot;20148&quot; value=&quot;5&quot;/&gt;&lt;property id=&quot;20300&quot; value=&quot;Slide 10 - &amp;quot;Level 1 Model &amp;quot;&quot;/&gt;&lt;property id=&quot;20307&quot; value=&quot;267&quot;/&gt;&lt;/object&gt;&lt;object type=&quot;3&quot; unique_id=&quot;10014&quot;&gt;&lt;property id=&quot;20148&quot; value=&quot;5&quot;/&gt;&lt;property id=&quot;20300&quot; value=&quot;Slide 11 - &amp;quot;Level 2 Model&amp;quot;&quot;/&gt;&lt;property id=&quot;20307&quot; value=&quot;268&quot;/&gt;&lt;/object&gt;&lt;object type=&quot;3&quot; unique_id=&quot;10015&quot;&gt;&lt;property id=&quot;20148&quot; value=&quot;5&quot;/&gt;&lt;property id=&quot;20300&quot; value=&quot;Slide 12 - &amp;quot;Level 2 Model&amp;quot;&quot;/&gt;&lt;property id=&quot;20307&quot; value=&quot;310&quot;/&gt;&lt;/object&gt;&lt;object type=&quot;3&quot; unique_id=&quot;10016&quot;&gt;&lt;property id=&quot;20148&quot; value=&quot;5&quot;/&gt;&lt;property id=&quot;20300&quot; value=&quot;Slide 13 - &amp;quot;Level 2 Model Pools and Lanes&amp;quot;&quot;/&gt;&lt;property id=&quot;20307&quot; value=&quot;305&quot;/&gt;&lt;/object&gt;&lt;object type=&quot;3&quot; unique_id=&quot;10017&quot;&gt;&lt;property id=&quot;20148&quot; value=&quot;5&quot;/&gt;&lt;property id=&quot;20300&quot; value=&quot;Slide 14 - &amp;quot;Level 2 Model Pools and Lanes&amp;quot;&quot;/&gt;&lt;property id=&quot;20307&quot; value=&quot;306&quot;/&gt;&lt;/object&gt;&lt;object type=&quot;3&quot; unique_id=&quot;10018&quot;&gt;&lt;property id=&quot;20148&quot; value=&quot;5&quot;/&gt;&lt;property id=&quot;20300&quot; value=&quot;Slide 15 - &amp;quot;Level 3 Model &amp;quot;&quot;/&gt;&lt;property id=&quot;20307&quot; value=&quot;269&quot;/&gt;&lt;/object&gt;&lt;object type=&quot;3&quot; unique_id=&quot;10019&quot;&gt;&lt;property id=&quot;20148&quot; value=&quot;5&quot;/&gt;&lt;property id=&quot;20300&quot; value=&quot;Slide 16 - &amp;quot;Level 3 Model Pools and Lanes&amp;quot;&quot;/&gt;&lt;property id=&quot;20307&quot; value=&quot;309&quot;/&gt;&lt;/object&gt;&lt;object type=&quot;3&quot; unique_id=&quot;10020&quot;&gt;&lt;property id=&quot;20148&quot; value=&quot;5&quot;/&gt;&lt;property id=&quot;20300&quot; value=&quot;Slide 17 - &amp;quot;Strategy Implementation Plan&amp;quot;&quot;/&gt;&lt;property id=&quot;20307&quot; value=&quot;311&quot;/&gt;&lt;/object&gt;&lt;object type=&quot;3&quot; unique_id=&quot;10021&quot;&gt;&lt;property id=&quot;20148&quot; value=&quot;5&quot;/&gt;&lt;property id=&quot;20300&quot; value=&quot;Slide 18 - &amp;quot;Strategy Benefits&amp;quot;&quot;/&gt;&lt;property id=&quot;20307&quot; value=&quot;304&quot;/&gt;&lt;/object&gt;&lt;object type=&quot;3&quot; unique_id=&quot;10022&quot;&gt;&lt;property id=&quot;20148&quot; value=&quot;5&quot;/&gt;&lt;property id=&quot;20300&quot; value=&quot;Slide 19 - &amp;quot;Potential Challenges&amp;quot;&quot;/&gt;&lt;property id=&quot;20307&quot; value=&quot;312&quot;/&gt;&lt;/object&gt;&lt;object type=&quot;3&quot; unique_id=&quot;10023&quot;&gt;&lt;property id=&quot;20148&quot; value=&quot;5&quot;/&gt;&lt;property id=&quot;20300&quot; value=&quot;Slide 20 - &amp;quot;Utility Conflict Matrix Approach&amp;quot;&quot;/&gt;&lt;property id=&quot;20307&quot; value=&quot;270&quot;/&gt;&lt;/object&gt;&lt;object type=&quot;3&quot; unique_id=&quot;10024&quot;&gt;&lt;property id=&quot;20148&quot; value=&quot;5&quot;/&gt;&lt;property id=&quot;20300&quot; value=&quot;Slide 21 - &amp;quot;Strategies to Encourage and Facilitate Utility Participation &amp;quot;&quot;/&gt;&lt;property id=&quot;20307&quot; value=&quot;313&quot;/&gt;&lt;/object&gt;&lt;object type=&quot;3&quot; unique_id=&quot;10025&quot;&gt;&lt;property id=&quot;20148&quot; value=&quot;5&quot;/&gt;&lt;property id=&quot;20300&quot; value=&quot;Slide 22 - &amp;quot;Utility Conflict Matrices (UCMs)&amp;quot;&quot;/&gt;&lt;property id=&quot;20307&quot; value=&quot;271&quot;/&gt;&lt;/object&gt;&lt;object type=&quot;3&quot; unique_id=&quot;10026&quot;&gt;&lt;property id=&quot;20148&quot; value=&quot;5&quot;/&gt;&lt;property id=&quot;20300&quot; value=&quot;Slide 23 - &amp;quot;SHRP 2 R15-B Research Products&amp;quot;&quot;/&gt;&lt;property id=&quot;20307&quot; value=&quot;314&quot;/&gt;&lt;/object&gt;&lt;object type=&quot;3&quot; unique_id=&quot;10027&quot;&gt;&lt;property id=&quot;20148&quot; value=&quot;5&quot;/&gt;&lt;property id=&quot;20300&quot; value=&quot;Slide 24 - &amp;quot;Prototype 1: Utility Conflict Matrix&amp;quot;&quot;/&gt;&lt;property id=&quot;20307&quot; value=&quot;273&quot;/&gt;&lt;/object&gt;&lt;object type=&quot;3&quot; unique_id=&quot;10028&quot;&gt;&lt;property id=&quot;20148&quot; value=&quot;5&quot;/&gt;&lt;property id=&quot;20300&quot; value=&quot;Slide 25 - &amp;quot;Prototype 1: Cost Estimate Analysis&amp;quot;&quot;/&gt;&lt;property id=&quot;20307&quot; value=&quot;274&quot;/&gt;&lt;/object&gt;&lt;object type=&quot;3&quot; unique_id=&quot;10029&quot;&gt;&lt;property id=&quot;20148&quot; value=&quot;5&quot;/&gt;&lt;property id=&quot;20300&quot; value=&quot;Slide 26 - &amp;quot;Prototype 2: Data Model and Database&amp;quot;&quot;/&gt;&lt;property id=&quot;20307&quot; value=&quot;275&quot;/&gt;&lt;/object&gt;&lt;object type=&quot;3&quot; unique_id=&quot;10030&quot;&gt;&lt;property id=&quot;20148&quot; value=&quot;5&quot;/&gt;&lt;property id=&quot;20300&quot; value=&quot;Slide 27 - &amp;quot;Prototype 2: Example&amp;quot;&quot;/&gt;&lt;property id=&quot;20307&quot; value=&quot;276&quot;/&gt;&lt;/object&gt;&lt;object type=&quot;3&quot; unique_id=&quot;10031&quot;&gt;&lt;property id=&quot;20148&quot; value=&quot;5&quot;/&gt;&lt;property id=&quot;20300&quot; value=&quot;Slide 28 - &amp;quot;Prototype 2: Example&amp;quot;&quot;/&gt;&lt;property id=&quot;20307&quot; value=&quot;277&quot;/&gt;&lt;/object&gt;&lt;object type=&quot;3&quot; unique_id=&quot;10032&quot;&gt;&lt;property id=&quot;20148&quot; value=&quot;5&quot;/&gt;&lt;property id=&quot;20300&quot; value=&quot;Slide 29 - &amp;quot;Prototype 2: Other Potential Reports&amp;quot;&quot;/&gt;&lt;property id=&quot;20307&quot; value=&quot;278&quot;/&gt;&lt;/object&gt;&lt;object type=&quot;3&quot; unique_id=&quot;10033&quot;&gt;&lt;property id=&quot;20148&quot; value=&quot;5&quot;/&gt;&lt;property id=&quot;20300&quot; value=&quot;Slide 30 - &amp;quot;Utility Conflict Event Tracking&amp;quot;&quot;/&gt;&lt;property id=&quot;20307&quot; value=&quot;279&quot;/&gt;&lt;/object&gt;&lt;object type=&quot;3&quot; unique_id=&quot;10034&quot;&gt;&lt;property id=&quot;20148&quot; value=&quot;5&quot;/&gt;&lt;property id=&quot;20300&quot; value=&quot;Slide 31 - &amp;quot;One-Day UCM Training Course&amp;quot;&quot;/&gt;&lt;property id=&quot;20307&quot; value=&quot;280&quot;/&gt;&lt;/object&gt;&lt;object type=&quot;3&quot; unique_id=&quot;10035&quot;&gt;&lt;property id=&quot;20148&quot; value=&quot;5&quot;/&gt;&lt;property id=&quot;20300&quot; value=&quot;Slide 32 - &amp;quot;Hands-On Utility Conflict Analysis&amp;quot;&quot;/&gt;&lt;property id=&quot;20307&quot; value=&quot;315&quot;/&gt;&lt;/object&gt;&lt;object type=&quot;3&quot; unique_id=&quot;10036&quot;&gt;&lt;property id=&quot;20148&quot; value=&quot;5&quot;/&gt;&lt;property id=&quot;20300&quot; value=&quot;Slide 33 - &amp;quot;Implementation Plan&amp;quot;&quot;/&gt;&lt;property id=&quot;20307&quot; value=&quot;319&quot;/&gt;&lt;/object&gt;&lt;object type=&quot;3&quot; unique_id=&quot;10037&quot;&gt;&lt;property id=&quot;20148&quot; value=&quot;5&quot;/&gt;&lt;property id=&quot;20300&quot; value=&quot;Slide 34 - &amp;quot;Anticipated Value and Implementation Cost&amp;quot;&quot;/&gt;&lt;property id=&quot;20307&quot; value=&quot;316&quot;/&gt;&lt;/object&gt;&lt;object type=&quot;3&quot; unique_id=&quot;10038&quot;&gt;&lt;property id=&quot;20148&quot; value=&quot;5&quot;/&gt;&lt;property id=&quot;20300&quot; value=&quot;Slide 35 - &amp;quot;“So What” Questions&amp;quot;&quot;/&gt;&lt;property id=&quot;20307&quot; value=&quot;281&quot;/&gt;&lt;/object&gt;&lt;object type=&quot;3&quot; unique_id=&quot;10039&quot;&gt;&lt;property id=&quot;20148&quot; value=&quot;5&quot;/&gt;&lt;property id=&quot;20300&quot; value=&quot;Slide 36 - &amp;quot;Answers&amp;quot;&quot;/&gt;&lt;property id=&quot;20307&quot; value=&quot;282&quot;/&gt;&lt;/object&gt;&lt;object type=&quot;3&quot; unique_id=&quot;10040&quot;&gt;&lt;property id=&quot;20148&quot; value=&quot;5&quot;/&gt;&lt;property id=&quot;20300&quot; value=&quot;Slide 37 - &amp;quot;Potential Challenges&amp;quot;&quot;/&gt;&lt;property id=&quot;20307&quot; value=&quot;332&quot;/&gt;&lt;/object&gt;&lt;object type=&quot;3&quot; unique_id=&quot;10041&quot;&gt;&lt;property id=&quot;20148&quot; value=&quot;5&quot;/&gt;&lt;property id=&quot;20300&quot; value=&quot;Slide 38 - &amp;quot;Streamlining and Standardization of Utility Cost Data Submissions&amp;#x0D;&amp;#x0A;&amp;quot;&quot;/&gt;&lt;property id=&quot;20307&quot; value=&quot;283&quot;/&gt;&lt;/object&gt;&lt;object type=&quot;3&quot; unique_id=&quot;10042&quot;&gt;&lt;property id=&quot;20148&quot; value=&quot;5&quot;/&gt;&lt;property id=&quot;20300&quot; value=&quot;Slide 39 - &amp;quot;Strategies to Encourage and Facilitate Utility Participation &amp;quot;&quot;/&gt;&lt;property id=&quot;20307&quot; value=&quot;320&quot;/&gt;&lt;/object&gt;&lt;object type=&quot;3&quot; unique_id=&quot;10043&quot;&gt;&lt;property id=&quot;20148&quot; value=&quot;5&quot;/&gt;&lt;property id=&quot;20300&quot; value=&quot;Slide 40 - &amp;quot;Utility Cost Estimate Categories&amp;quot;&quot;/&gt;&lt;property id=&quot;20307&quot; value=&quot;285&quot;/&gt;&lt;/object&gt;&lt;object type=&quot;3&quot; unique_id=&quot;10044&quot;&gt;&lt;property id=&quot;20148&quot; value=&quot;5&quot;/&gt;&lt;property id=&quot;20300&quot; value=&quot;Slide 41&quot;/&gt;&lt;property id=&quot;20307&quot; value=&quot;286&quot;/&gt;&lt;/object&gt;&lt;object type=&quot;3&quot; unique_id=&quot;10045&quot;&gt;&lt;property id=&quot;20148&quot; value=&quot;5&quot;/&gt;&lt;property id=&quot;20300&quot; value=&quot;Slide 42 - &amp;quot;Issues with Current Practice&amp;quot;&quot;/&gt;&lt;property id=&quot;20307&quot; value=&quot;321&quot;/&gt;&lt;/object&gt;&lt;object type=&quot;3&quot; unique_id=&quot;10046&quot;&gt;&lt;property id=&quot;20148&quot; value=&quot;5&quot;/&gt;&lt;property id=&quot;20300&quot; value=&quot;Slide 43 - &amp;quot;Updated Framework for Developing Utility Cost Estimates&amp;quot;&quot;/&gt;&lt;property id=&quot;20307&quot; value=&quot;289&quot;/&gt;&lt;/object&gt;&lt;object type=&quot;3&quot; unique_id=&quot;10047&quot;&gt;&lt;property id=&quot;20148&quot; value=&quot;5&quot;/&gt;&lt;property id=&quot;20300&quot; value=&quot;Slide 44 - &amp;quot;Unit Costs vs. Cost Categories&amp;quot;&quot;/&gt;&lt;property id=&quot;20307&quot; value=&quot;293&quot;/&gt;&lt;/object&gt;&lt;object type=&quot;3&quot; unique_id=&quot;10048&quot;&gt;&lt;property id=&quot;20148&quot; value=&quot;5&quot;/&gt;&lt;property id=&quot;20300&quot; value=&quot;Slide 45 - &amp;quot;Cost Estimate Progression&amp;quot;&quot;/&gt;&lt;property id=&quot;20307&quot; value=&quot;333&quot;/&gt;&lt;/object&gt;&lt;object type=&quot;3&quot; unique_id=&quot;10049&quot;&gt;&lt;property id=&quot;20148&quot; value=&quot;5&quot;/&gt;&lt;property id=&quot;20300&quot; value=&quot;Slide 46 - &amp;quot;Prototype Utility Cost Estimate Submission Forms&amp;quot;&quot;/&gt;&lt;property id=&quot;20307&quot; value=&quot;295&quot;/&gt;&lt;/object&gt;&lt;object type=&quot;3&quot; unique_id=&quot;10050&quot;&gt;&lt;property id=&quot;20148&quot; value=&quot;5&quot;/&gt;&lt;property id=&quot;20300&quot; value=&quot;Slide 47 - &amp;quot;Items Worksheet&amp;quot;&quot;/&gt;&lt;property id=&quot;20307&quot; value=&quot;322&quot;/&gt;&lt;/object&gt;&lt;object type=&quot;3&quot; unique_id=&quot;10051&quot;&gt;&lt;property id=&quot;20148&quot; value=&quot;5&quot;/&gt;&lt;property id=&quot;20300&quot; value=&quot;Slide 48 - &amp;quot;Unit Cost Analysis Worksheet&amp;quot;&quot;/&gt;&lt;property id=&quot;20307&quot; value=&quot;323&quot;/&gt;&lt;/object&gt;&lt;object type=&quot;3&quot; unique_id=&quot;10052&quot;&gt;&lt;property id=&quot;20148&quot; value=&quot;5&quot;/&gt;&lt;property id=&quot;20300&quot; value=&quot;Slide 49 - &amp;quot;Items Worksheet (Example 2)&amp;quot;&quot;/&gt;&lt;property id=&quot;20307&quot; value=&quot;339&quot;/&gt;&lt;/object&gt;&lt;object type=&quot;3&quot; unique_id=&quot;10053&quot;&gt;&lt;property id=&quot;20148&quot; value=&quot;5&quot;/&gt;&lt;property id=&quot;20300&quot; value=&quot;Slide 50 - &amp;quot;Item Disaggregation Analysis Worksheet&amp;quot;&quot;/&gt;&lt;property id=&quot;20307&quot; value=&quot;324&quot;/&gt;&lt;/object&gt;&lt;object type=&quot;3&quot; unique_id=&quot;10054&quot;&gt;&lt;property id=&quot;20148&quot; value=&quot;5&quot;/&gt;&lt;property id=&quot;20300&quot; value=&quot;Slide 51 - &amp;quot;Cost Category Summary Worksheet&amp;quot;&quot;/&gt;&lt;property id=&quot;20307&quot; value=&quot;325&quot;/&gt;&lt;/object&gt;&lt;object type=&quot;3&quot; unique_id=&quot;10055&quot;&gt;&lt;property id=&quot;20148&quot; value=&quot;5&quot;/&gt;&lt;property id=&quot;20300&quot; value=&quot;Slide 52&quot;/&gt;&lt;property id=&quot;20307&quot; value=&quot;326&quot;/&gt;&lt;/object&gt;&lt;object type=&quot;3&quot; unique_id=&quot;10056&quot;&gt;&lt;property id=&quot;20148&quot; value=&quot;5&quot;/&gt;&lt;property id=&quot;20300&quot; value=&quot;Slide 53 - &amp;quot;Implementation Plan&amp;quot;&quot;/&gt;&lt;property id=&quot;20307&quot; value=&quot;327&quot;/&gt;&lt;/object&gt;&lt;object type=&quot;3&quot; unique_id=&quot;10057&quot;&gt;&lt;property id=&quot;20148&quot; value=&quot;5&quot;/&gt;&lt;property id=&quot;20300&quot; value=&quot;Slide 54 - &amp;quot;Potential Challenges&amp;quot;&quot;/&gt;&lt;property id=&quot;20307&quot; value=&quot;328&quot;/&gt;&lt;/object&gt;&lt;object type=&quot;3&quot; unique_id=&quot;10058&quot;&gt;&lt;property id=&quot;20148&quot; value=&quot;5&quot;/&gt;&lt;property id=&quot;20300&quot; value=&quot;Slide 55 - &amp;quot;Core skill training on utility topics&amp;quot;&quot;/&gt;&lt;property id=&quot;20307&quot; value=&quot;296&quot;/&gt;&lt;/object&gt;&lt;object type=&quot;3&quot; unique_id=&quot;10059&quot;&gt;&lt;property id=&quot;20148&quot; value=&quot;5&quot;/&gt;&lt;property id=&quot;20300&quot; value=&quot;Slide 56 - &amp;quot;Strategies to Encourage and Facilitate Utility Participation &amp;quot;&quot;/&gt;&lt;property id=&quot;20307&quot; value=&quot;329&quot;/&gt;&lt;/object&gt;&lt;object type=&quot;3&quot; unique_id=&quot;10060&quot;&gt;&lt;property id=&quot;20148&quot; value=&quot;5&quot;/&gt;&lt;property id=&quot;20300&quot; value=&quot;Slide 57 - &amp;quot;Training Needs&amp;quot;&quot;/&gt;&lt;property id=&quot;20307&quot; value=&quot;298&quot;/&gt;&lt;/object&gt;&lt;object type=&quot;3&quot; unique_id=&quot;10061&quot;&gt;&lt;property id=&quot;20148&quot; value=&quot;5&quot;/&gt;&lt;property id=&quot;20300&quot; value=&quot;Slide 58 - &amp;quot;Training Topics&amp;quot;&quot;/&gt;&lt;property id=&quot;20307&quot; value=&quot;299&quot;/&gt;&lt;/object&gt;&lt;object type=&quot;3&quot; unique_id=&quot;10062&quot;&gt;&lt;property id=&quot;20148&quot; value=&quot;5&quot;/&gt;&lt;property id=&quot;20300&quot; value=&quot;Slide 59 - &amp;quot;Training Topics&amp;quot;&quot;/&gt;&lt;property id=&quot;20307&quot; value=&quot;300&quot;/&gt;&lt;/object&gt;&lt;object type=&quot;3&quot; unique_id=&quot;10063&quot;&gt;&lt;property id=&quot;20148&quot; value=&quot;5&quot;/&gt;&lt;property id=&quot;20300&quot; value=&quot;Slide 60 - &amp;quot;Training Topics&amp;quot;&quot;/&gt;&lt;property id=&quot;20307&quot; value=&quot;301&quot;/&gt;&lt;/object&gt;&lt;object type=&quot;3&quot; unique_id=&quot;10064&quot;&gt;&lt;property id=&quot;20148&quot; value=&quot;5&quot;/&gt;&lt;property id=&quot;20300&quot; value=&quot;Slide 61 - &amp;quot;Implementation Plan&amp;quot;&quot;/&gt;&lt;property id=&quot;20307&quot; value=&quot;330&quot;/&gt;&lt;/object&gt;&lt;object type=&quot;3&quot; unique_id=&quot;10065&quot;&gt;&lt;property id=&quot;20148&quot; value=&quot;5&quot;/&gt;&lt;property id=&quot;20300&quot; value=&quot;Slide 62 - &amp;quot;Potential Challenges&amp;quot;&quot;/&gt;&lt;property id=&quot;20307&quot; value=&quot;331&quot;/&gt;&lt;/object&gt;&lt;/object&gt;&lt;/object&gt;&lt;/database&gt;"/>
  <p:tag name="SECTOMILLISECCONVERTED" val="1"/>
</p:tagLst>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2D2D8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6113</TotalTime>
  <Words>7802</Words>
  <Application>Microsoft Office PowerPoint</Application>
  <PresentationFormat>On-screen Show (4:3)</PresentationFormat>
  <Paragraphs>607</Paragraphs>
  <Slides>62</Slides>
  <Notes>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Arial Narrow</vt:lpstr>
      <vt:lpstr>Calibri</vt:lpstr>
      <vt:lpstr>Times New Roman</vt:lpstr>
      <vt:lpstr>Default Design</vt:lpstr>
      <vt:lpstr>Strategies for Utility Owner Participation</vt:lpstr>
      <vt:lpstr>Why is It Important?</vt:lpstr>
      <vt:lpstr>Research Project 0-6624 Deliverables</vt:lpstr>
      <vt:lpstr>Strategies to Encourage and Facilitate Utility Participation </vt:lpstr>
      <vt:lpstr>Modernization OF THE UTILITY PROCESS </vt:lpstr>
      <vt:lpstr>Current Utility Process</vt:lpstr>
      <vt:lpstr>Issues</vt:lpstr>
      <vt:lpstr>Updated Utility Process</vt:lpstr>
      <vt:lpstr>Project Development and Delivery Process</vt:lpstr>
      <vt:lpstr>Level 1 Model </vt:lpstr>
      <vt:lpstr>Level 2 Model</vt:lpstr>
      <vt:lpstr>Level 2 Model</vt:lpstr>
      <vt:lpstr>Level 2 Model Pools and Lanes</vt:lpstr>
      <vt:lpstr>Level 2 Model Pools and Lanes</vt:lpstr>
      <vt:lpstr>Level 3 Model </vt:lpstr>
      <vt:lpstr>Level 3 Model Pools and Lanes</vt:lpstr>
      <vt:lpstr>Strategy Implementation Plan</vt:lpstr>
      <vt:lpstr>Strategy Benefits</vt:lpstr>
      <vt:lpstr>Potential Challenges</vt:lpstr>
      <vt:lpstr>Utility Conflict Matrix Approach</vt:lpstr>
      <vt:lpstr>Strategies to Encourage and Facilitate Utility Participation </vt:lpstr>
      <vt:lpstr>Utility Conflict Matrices (UCMs)</vt:lpstr>
      <vt:lpstr>SHRP 2 R15-B Research Products</vt:lpstr>
      <vt:lpstr>Product 1: Utility Conflict Matrix</vt:lpstr>
      <vt:lpstr>Product 1: Cost Estimate Analysis</vt:lpstr>
      <vt:lpstr>Product 2: Data Model and Database</vt:lpstr>
      <vt:lpstr>Product 2: Example</vt:lpstr>
      <vt:lpstr>Product 2: Example</vt:lpstr>
      <vt:lpstr>Product 2: Other Potential Reports</vt:lpstr>
      <vt:lpstr>Utility Conflict Event Tracking</vt:lpstr>
      <vt:lpstr>One-Day UCM Training Course</vt:lpstr>
      <vt:lpstr>Hands-On Utility Conflict Analysis</vt:lpstr>
      <vt:lpstr>Implementation Plan</vt:lpstr>
      <vt:lpstr>Anticipated Value and Implementation Cost</vt:lpstr>
      <vt:lpstr>“So What” Questions</vt:lpstr>
      <vt:lpstr>Answers</vt:lpstr>
      <vt:lpstr>Potential Challenges</vt:lpstr>
      <vt:lpstr>Streamlining and Standardization of Utility Cost Data Submissions </vt:lpstr>
      <vt:lpstr>Strategies to Encourage and Facilitate Utility Participation </vt:lpstr>
      <vt:lpstr>Utility Cost Estimate Categories</vt:lpstr>
      <vt:lpstr>PowerPoint Presentation</vt:lpstr>
      <vt:lpstr>Issues with Current Practice</vt:lpstr>
      <vt:lpstr>Updated Framework for Developing Utility Cost Estimates</vt:lpstr>
      <vt:lpstr>Unit Costs vs. Cost Categories</vt:lpstr>
      <vt:lpstr>Cost Estimate Progression</vt:lpstr>
      <vt:lpstr>Prototype Utility Cost Estimate Submission Forms</vt:lpstr>
      <vt:lpstr>Items Worksheet</vt:lpstr>
      <vt:lpstr>Unit Cost Analysis Worksheet</vt:lpstr>
      <vt:lpstr>Items Worksheet (Example 2)</vt:lpstr>
      <vt:lpstr>Item Disaggregation Analysis Worksheet</vt:lpstr>
      <vt:lpstr>Cost Category Summary Worksheet</vt:lpstr>
      <vt:lpstr>PowerPoint Presentation</vt:lpstr>
      <vt:lpstr>Implementation Plan</vt:lpstr>
      <vt:lpstr>Potential Challenges</vt:lpstr>
      <vt:lpstr>Core skill training on utility topics</vt:lpstr>
      <vt:lpstr>Strategies to Encourage and Facilitate Utility Participation </vt:lpstr>
      <vt:lpstr>Training Needs</vt:lpstr>
      <vt:lpstr>Training Topics</vt:lpstr>
      <vt:lpstr>Training Topics</vt:lpstr>
      <vt:lpstr>Training Topics</vt:lpstr>
      <vt:lpstr>Implementation Plan</vt:lpstr>
      <vt:lpstr>Potential Challenges</vt:lpstr>
    </vt:vector>
  </TitlesOfParts>
  <Company>Ced-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London</dc:creator>
  <cp:lastModifiedBy>Gavin, Charlotte CTR (OST)</cp:lastModifiedBy>
  <cp:revision>160</cp:revision>
  <cp:lastPrinted>2012-09-17T16:19:32Z</cp:lastPrinted>
  <dcterms:created xsi:type="dcterms:W3CDTF">2005-02-11T23:04:37Z</dcterms:created>
  <dcterms:modified xsi:type="dcterms:W3CDTF">2018-12-31T18:25:02Z</dcterms:modified>
</cp:coreProperties>
</file>