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sigs" ContentType="application/vnd.openxmlformats-package.digital-signature-origin"/>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slideLayouts/slideLayout4.xml" ContentType="application/vnd.openxmlformats-officedocument.presentationml.slideLayout+xml"/>
  <Override PartName="/ppt/notesSlides/notesSlide23.xml" ContentType="application/vnd.openxmlformats-officedocument.presentationml.notesSlide+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_xmlsignatures/sig1.xml" ContentType="application/vnd.openxmlformats-package.digital-signature-xmlsignatur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package/2006/relationships/digital-signature/origin" Target="_xmlsignatures/origin.sig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2"/>
  </p:notesMasterIdLst>
  <p:sldIdLst>
    <p:sldId id="256" r:id="rId2"/>
    <p:sldId id="281" r:id="rId3"/>
    <p:sldId id="282" r:id="rId4"/>
    <p:sldId id="285" r:id="rId5"/>
    <p:sldId id="286" r:id="rId6"/>
    <p:sldId id="287" r:id="rId7"/>
    <p:sldId id="284" r:id="rId8"/>
    <p:sldId id="288" r:id="rId9"/>
    <p:sldId id="305" r:id="rId10"/>
    <p:sldId id="295" r:id="rId11"/>
    <p:sldId id="296" r:id="rId12"/>
    <p:sldId id="289" r:id="rId13"/>
    <p:sldId id="291" r:id="rId14"/>
    <p:sldId id="292" r:id="rId15"/>
    <p:sldId id="293" r:id="rId16"/>
    <p:sldId id="297" r:id="rId17"/>
    <p:sldId id="299" r:id="rId18"/>
    <p:sldId id="306" r:id="rId19"/>
    <p:sldId id="300" r:id="rId20"/>
    <p:sldId id="304" r:id="rId21"/>
    <p:sldId id="298" r:id="rId22"/>
    <p:sldId id="308" r:id="rId23"/>
    <p:sldId id="309" r:id="rId24"/>
    <p:sldId id="311" r:id="rId25"/>
    <p:sldId id="312" r:id="rId26"/>
    <p:sldId id="307" r:id="rId27"/>
    <p:sldId id="301" r:id="rId28"/>
    <p:sldId id="302" r:id="rId29"/>
    <p:sldId id="303" r:id="rId30"/>
    <p:sldId id="294" r:id="rId31"/>
  </p:sldIdLst>
  <p:sldSz cx="9144000" cy="5143500" type="screen16x9"/>
  <p:notesSz cx="6858000" cy="9144000"/>
  <p:embeddedFontLst>
    <p:embeddedFont>
      <p:font typeface="Robo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0" userDrawn="1">
          <p15:clr>
            <a:srgbClr val="A4A3A4"/>
          </p15:clr>
        </p15:guide>
        <p15:guide id="3" pos="144" userDrawn="1">
          <p15:clr>
            <a:srgbClr val="A4A3A4"/>
          </p15:clr>
        </p15:guide>
        <p15:guide id="4" pos="5616" userDrawn="1">
          <p15:clr>
            <a:srgbClr val="A4A3A4"/>
          </p15:clr>
        </p15:guide>
        <p15:guide id="5" pos="3024" userDrawn="1">
          <p15:clr>
            <a:srgbClr val="A4A3A4"/>
          </p15:clr>
        </p15:guide>
        <p15:guide id="6" pos="2736" userDrawn="1">
          <p15:clr>
            <a:srgbClr val="A4A3A4"/>
          </p15:clr>
        </p15:guide>
        <p15:guide id="7" pos="2880" userDrawn="1">
          <p15:clr>
            <a:srgbClr val="C35E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592" autoAdjust="0"/>
  </p:normalViewPr>
  <p:slideViewPr>
    <p:cSldViewPr snapToGrid="0">
      <p:cViewPr>
        <p:scale>
          <a:sx n="70" d="100"/>
          <a:sy n="70" d="100"/>
        </p:scale>
        <p:origin x="1758" y="144"/>
      </p:cViewPr>
      <p:guideLst>
        <p:guide orient="horz" pos="660"/>
        <p:guide pos="144"/>
        <p:guide pos="5616"/>
        <p:guide pos="3024"/>
        <p:guide pos="2736"/>
        <p:guide pos="288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i.org/10.21949/1506118"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doi.org/10.21949/1506103"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Slide Title: U.S. Open Science Policy Perspectives &amp; Transportation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Speaker text:</a:t>
            </a:r>
          </a:p>
          <a:p>
            <a:pPr marL="0" lvl="0" indent="0" algn="l" rtl="0">
              <a:spcBef>
                <a:spcPts val="0"/>
              </a:spcBef>
              <a:spcAft>
                <a:spcPts val="0"/>
              </a:spcAft>
              <a:buNone/>
            </a:pPr>
            <a:r>
              <a:rPr lang="en-US" dirty="0"/>
              <a:t>Thank you to</a:t>
            </a:r>
            <a:r>
              <a:rPr lang="en-US" baseline="0" dirty="0"/>
              <a:t> Caroline for the nice introduction, and to the workshop organizers for inviting me to speak to you today. It is an honor and pleasure to be part of this great panel.</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I will give a brief overview of Open Science policies and practices within the United States government. While most of my examples will come from the Department of Transportation, I will include some discussion of government-wide activities and resources, including data.gov.</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[Next slide] </a:t>
            </a:r>
          </a:p>
          <a:p>
            <a:pPr marL="0" lvl="0" indent="0" algn="l" rtl="0">
              <a:spcBef>
                <a:spcPts val="0"/>
              </a:spcBef>
              <a:spcAft>
                <a:spcPts val="0"/>
              </a:spcAft>
              <a:buNone/>
            </a:pPr>
            <a:endParaRPr lang="en-US" baseline="0" dirty="0"/>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[Slide text not presented orally:</a:t>
            </a:r>
          </a:p>
          <a:p>
            <a:pPr marL="0" lvl="0" indent="0" algn="l" rtl="0">
              <a:spcBef>
                <a:spcPts val="0"/>
              </a:spcBef>
              <a:spcAft>
                <a:spcPts val="0"/>
              </a:spcAft>
              <a:buNone/>
            </a:pPr>
            <a:r>
              <a:rPr lang="en-US" dirty="0"/>
              <a:t>Leighton Christiansen https://orcid.org/0000-0002-0543-4268</a:t>
            </a:r>
          </a:p>
          <a:p>
            <a:pPr marL="0" lvl="0" indent="0" algn="l" rtl="0">
              <a:spcBef>
                <a:spcPts val="0"/>
              </a:spcBef>
              <a:spcAft>
                <a:spcPts val="0"/>
              </a:spcAft>
              <a:buNone/>
            </a:pPr>
            <a:r>
              <a:rPr lang="en-US" dirty="0"/>
              <a:t>Data Curator, National Transportation Library, </a:t>
            </a:r>
          </a:p>
          <a:p>
            <a:pPr marL="0" lvl="0" indent="0" algn="l" rtl="0">
              <a:spcBef>
                <a:spcPts val="0"/>
              </a:spcBef>
              <a:spcAft>
                <a:spcPts val="0"/>
              </a:spcAft>
              <a:buNone/>
            </a:pPr>
            <a:r>
              <a:rPr lang="en-US" dirty="0"/>
              <a:t>Bureau of Transportation Statistics, U.S. Department of Transportation</a:t>
            </a:r>
          </a:p>
          <a:p>
            <a:pPr marL="0" lvl="0" indent="0" algn="l" rtl="0">
              <a:spcBef>
                <a:spcPts val="0"/>
              </a:spcBef>
              <a:spcAft>
                <a:spcPts val="0"/>
              </a:spcAft>
              <a:buNone/>
            </a:pPr>
            <a:r>
              <a:rPr lang="en-US" dirty="0"/>
              <a:t>leighton.christiansen@dot.gov</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Presented to: Transportation Research Board Annual Meeting 2021</a:t>
            </a:r>
          </a:p>
          <a:p>
            <a:pPr marL="0" lvl="0" indent="0" algn="l" rtl="0">
              <a:spcBef>
                <a:spcPts val="0"/>
              </a:spcBef>
              <a:spcAft>
                <a:spcPts val="0"/>
              </a:spcAft>
              <a:buNone/>
            </a:pPr>
            <a:r>
              <a:rPr lang="en-US" dirty="0"/>
              <a:t>1467 – Open Science in Transportation: Challenges and Opportunities in a COVID-19 Era</a:t>
            </a:r>
          </a:p>
          <a:p>
            <a:pPr marL="0" lvl="0" indent="0" algn="l" rtl="0">
              <a:spcBef>
                <a:spcPts val="0"/>
              </a:spcBef>
              <a:spcAft>
                <a:spcPts val="0"/>
              </a:spcAft>
              <a:buNone/>
            </a:pPr>
            <a:r>
              <a:rPr lang="en-US" dirty="0"/>
              <a:t>2021-01-21]</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digital object identifier for this</a:t>
            </a:r>
            <a:r>
              <a:rPr lang="en-US" baseline="0" dirty="0"/>
              <a:t> presentation is: </a:t>
            </a:r>
            <a:r>
              <a:rPr lang="en-US" baseline="0" dirty="0"/>
              <a:t>https://doi.org/10.21949/1520725</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NOTE: There are “Links to resources” slides at the end of the deck for those of you who would like to explore after the workshop. Further, each slide’s “speaker notes” section has the complete text of my prepared remarks for each slide. </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1989ce7e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1989ce7e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1400" dirty="0"/>
              <a:t>Slide Title: OSTP Subcommittee on Open Science Workplan 2020</a:t>
            </a:r>
          </a:p>
          <a:p>
            <a:pPr marL="0" indent="0">
              <a:buNone/>
            </a:pPr>
            <a:endParaRPr lang="en-US" sz="1400" dirty="0"/>
          </a:p>
          <a:p>
            <a:pPr marL="0" indent="0">
              <a:buNone/>
            </a:pPr>
            <a:r>
              <a:rPr lang="en-US" sz="1400" dirty="0"/>
              <a:t>Speaker</a:t>
            </a:r>
            <a:r>
              <a:rPr lang="en-US" sz="1400" baseline="0" dirty="0"/>
              <a:t> notes:</a:t>
            </a:r>
            <a:endParaRPr lang="en-US" sz="1400" dirty="0"/>
          </a:p>
          <a:p>
            <a:pPr marL="139700" indent="0">
              <a:buNone/>
            </a:pPr>
            <a:r>
              <a:rPr lang="en-US" sz="1400" b="0" i="0" u="none" strike="noStrike" cap="none" dirty="0">
                <a:solidFill>
                  <a:srgbClr val="000000"/>
                </a:solidFill>
                <a:effectLst/>
                <a:latin typeface="Arial"/>
                <a:ea typeface="Arial"/>
                <a:cs typeface="Arial"/>
                <a:sym typeface="Arial"/>
              </a:rPr>
              <a:t>The Subcommittee on Open Science (SOS) is working on federal implementation.</a:t>
            </a:r>
          </a:p>
          <a:p>
            <a:pPr marL="139700" indent="0">
              <a:buNone/>
            </a:pPr>
            <a:endParaRPr lang="en-US" sz="1400" b="0" i="0" u="none" strike="noStrike" cap="none" dirty="0">
              <a:solidFill>
                <a:srgbClr val="000000"/>
              </a:solidFill>
              <a:effectLst/>
              <a:latin typeface="Arial"/>
              <a:ea typeface="Arial"/>
              <a:cs typeface="Arial"/>
              <a:sym typeface="Arial"/>
            </a:endParaRPr>
          </a:p>
          <a:p>
            <a:pPr marL="139700" indent="0">
              <a:buNone/>
            </a:pPr>
            <a:r>
              <a:rPr lang="en-US" sz="1400" b="0" i="0" u="none" strike="noStrike" cap="none" dirty="0">
                <a:solidFill>
                  <a:srgbClr val="000000"/>
                </a:solidFill>
                <a:effectLst/>
                <a:latin typeface="Arial"/>
                <a:ea typeface="Arial"/>
                <a:cs typeface="Arial"/>
                <a:sym typeface="Arial"/>
              </a:rPr>
              <a:t>The Strategic Objectives boil down to:</a:t>
            </a:r>
          </a:p>
          <a:p>
            <a:pPr marL="139700" indent="0">
              <a:buNone/>
            </a:pPr>
            <a:r>
              <a:rPr lang="en-US" sz="1400" b="0" i="0" u="none" strike="noStrike" cap="none" dirty="0">
                <a:solidFill>
                  <a:srgbClr val="000000"/>
                </a:solidFill>
                <a:effectLst/>
                <a:latin typeface="Arial"/>
                <a:ea typeface="Arial"/>
                <a:cs typeface="Arial"/>
                <a:sym typeface="Arial"/>
              </a:rPr>
              <a:t>●</a:t>
            </a:r>
            <a:r>
              <a:rPr lang="en-US" sz="1400" b="0" i="0" u="none" strike="noStrike" cap="none" baseline="0" dirty="0">
                <a:solidFill>
                  <a:srgbClr val="000000"/>
                </a:solidFill>
                <a:effectLst/>
                <a:latin typeface="Arial"/>
                <a:ea typeface="Arial"/>
                <a:cs typeface="Arial"/>
                <a:sym typeface="Arial"/>
              </a:rPr>
              <a:t> </a:t>
            </a:r>
            <a:r>
              <a:rPr lang="en-US" sz="1400" b="0" i="0" u="none" strike="noStrike" cap="none" dirty="0">
                <a:solidFill>
                  <a:srgbClr val="000000"/>
                </a:solidFill>
                <a:effectLst/>
                <a:latin typeface="Arial"/>
                <a:ea typeface="Arial"/>
                <a:cs typeface="Arial"/>
                <a:sym typeface="Arial"/>
              </a:rPr>
              <a:t>Increase public access,</a:t>
            </a:r>
          </a:p>
          <a:p>
            <a:pPr marL="139700" indent="0">
              <a:buNone/>
            </a:pPr>
            <a:r>
              <a:rPr lang="en-US" sz="1400" b="0" i="0" u="none" strike="noStrike" cap="none" dirty="0">
                <a:solidFill>
                  <a:srgbClr val="000000"/>
                </a:solidFill>
                <a:effectLst/>
                <a:latin typeface="Arial"/>
                <a:ea typeface="Arial"/>
                <a:cs typeface="Arial"/>
                <a:sym typeface="Arial"/>
              </a:rPr>
              <a:t>●</a:t>
            </a:r>
            <a:r>
              <a:rPr lang="en-US" sz="1400" b="0" i="0" u="none" strike="noStrike" cap="none" baseline="0" dirty="0">
                <a:solidFill>
                  <a:srgbClr val="000000"/>
                </a:solidFill>
                <a:effectLst/>
                <a:latin typeface="Arial"/>
                <a:ea typeface="Arial"/>
                <a:cs typeface="Arial"/>
                <a:sym typeface="Arial"/>
              </a:rPr>
              <a:t> </a:t>
            </a:r>
            <a:r>
              <a:rPr lang="en-US" sz="1400" b="0" i="0" u="none" strike="noStrike" cap="none" dirty="0">
                <a:solidFill>
                  <a:srgbClr val="000000"/>
                </a:solidFill>
                <a:effectLst/>
                <a:latin typeface="Arial"/>
                <a:ea typeface="Arial"/>
                <a:cs typeface="Arial"/>
                <a:sym typeface="Arial"/>
              </a:rPr>
              <a:t>Data is Machine-readable, </a:t>
            </a:r>
          </a:p>
          <a:p>
            <a:pPr marL="139700" indent="0">
              <a:buNone/>
            </a:pPr>
            <a:r>
              <a:rPr lang="en-US" sz="1400" b="0" i="0" u="none" strike="noStrike" cap="none" dirty="0">
                <a:solidFill>
                  <a:srgbClr val="000000"/>
                </a:solidFill>
                <a:effectLst/>
                <a:latin typeface="Arial"/>
                <a:ea typeface="Arial"/>
                <a:cs typeface="Arial"/>
                <a:sym typeface="Arial"/>
              </a:rPr>
              <a:t>●</a:t>
            </a:r>
            <a:r>
              <a:rPr lang="en-US" sz="1400" b="0" i="0" u="none" strike="noStrike" cap="none" baseline="0" dirty="0">
                <a:solidFill>
                  <a:srgbClr val="000000"/>
                </a:solidFill>
                <a:effectLst/>
                <a:latin typeface="Arial"/>
                <a:ea typeface="Arial"/>
                <a:cs typeface="Arial"/>
                <a:sym typeface="Arial"/>
              </a:rPr>
              <a:t> </a:t>
            </a:r>
            <a:r>
              <a:rPr lang="en-US" sz="1400" b="0" i="0" u="none" strike="noStrike" cap="none" dirty="0">
                <a:solidFill>
                  <a:srgbClr val="000000"/>
                </a:solidFill>
                <a:effectLst/>
                <a:latin typeface="Arial"/>
                <a:ea typeface="Arial"/>
                <a:cs typeface="Arial"/>
                <a:sym typeface="Arial"/>
              </a:rPr>
              <a:t>Align with FAIR principles,</a:t>
            </a:r>
          </a:p>
          <a:p>
            <a:pPr marL="139700" indent="0">
              <a:buNone/>
            </a:pPr>
            <a:r>
              <a:rPr lang="en-US" sz="1400" b="0" i="0" u="none" strike="noStrike" cap="none" dirty="0">
                <a:solidFill>
                  <a:srgbClr val="000000"/>
                </a:solidFill>
                <a:effectLst/>
                <a:latin typeface="Arial"/>
                <a:ea typeface="Arial"/>
                <a:cs typeface="Arial"/>
                <a:sym typeface="Arial"/>
              </a:rPr>
              <a:t>●</a:t>
            </a:r>
            <a:r>
              <a:rPr lang="en-US" sz="1400" b="0" i="0" u="none" strike="noStrike" cap="none" baseline="0" dirty="0">
                <a:solidFill>
                  <a:srgbClr val="000000"/>
                </a:solidFill>
                <a:effectLst/>
                <a:latin typeface="Arial"/>
                <a:ea typeface="Arial"/>
                <a:cs typeface="Arial"/>
                <a:sym typeface="Arial"/>
              </a:rPr>
              <a:t> </a:t>
            </a:r>
            <a:r>
              <a:rPr lang="en-US" sz="1400" b="0" i="0" u="none" strike="noStrike" cap="none" dirty="0">
                <a:solidFill>
                  <a:srgbClr val="000000"/>
                </a:solidFill>
                <a:effectLst/>
                <a:latin typeface="Arial"/>
                <a:ea typeface="Arial"/>
                <a:cs typeface="Arial"/>
                <a:sym typeface="Arial"/>
              </a:rPr>
              <a:t>Manage risks,</a:t>
            </a:r>
          </a:p>
          <a:p>
            <a:pPr marL="139700" indent="0">
              <a:buNone/>
            </a:pPr>
            <a:r>
              <a:rPr lang="en-US" sz="1400" b="0" i="0" u="none" strike="noStrike" cap="none" dirty="0">
                <a:solidFill>
                  <a:srgbClr val="000000"/>
                </a:solidFill>
                <a:effectLst/>
                <a:latin typeface="Arial"/>
                <a:ea typeface="Arial"/>
                <a:cs typeface="Arial"/>
                <a:sym typeface="Arial"/>
              </a:rPr>
              <a:t>●</a:t>
            </a:r>
            <a:r>
              <a:rPr lang="en-US" sz="1400" b="0" i="0" u="none" strike="noStrike" cap="none" baseline="0" dirty="0">
                <a:solidFill>
                  <a:srgbClr val="000000"/>
                </a:solidFill>
                <a:effectLst/>
                <a:latin typeface="Arial"/>
                <a:ea typeface="Arial"/>
                <a:cs typeface="Arial"/>
                <a:sym typeface="Arial"/>
              </a:rPr>
              <a:t> </a:t>
            </a:r>
            <a:r>
              <a:rPr lang="en-US" sz="1400" b="0" i="0" u="none" strike="noStrike" cap="none" dirty="0">
                <a:solidFill>
                  <a:srgbClr val="000000"/>
                </a:solidFill>
                <a:effectLst/>
                <a:latin typeface="Arial"/>
                <a:ea typeface="Arial"/>
                <a:cs typeface="Arial"/>
                <a:sym typeface="Arial"/>
              </a:rPr>
              <a:t>And Collaborate with stakeholders.</a:t>
            </a:r>
          </a:p>
          <a:p>
            <a:pPr marL="139700" indent="0">
              <a:buNone/>
            </a:pPr>
            <a:endParaRPr lang="en-US" sz="1400" b="0" i="0" u="none" strike="noStrike" cap="none" dirty="0">
              <a:solidFill>
                <a:srgbClr val="000000"/>
              </a:solidFill>
              <a:effectLst/>
              <a:latin typeface="Arial"/>
              <a:ea typeface="Arial"/>
              <a:cs typeface="Arial"/>
              <a:sym typeface="Arial"/>
            </a:endParaRPr>
          </a:p>
          <a:p>
            <a:pPr marL="139700" indent="0">
              <a:buNone/>
            </a:pPr>
            <a:r>
              <a:rPr lang="en-US" sz="1400" b="0" i="0" u="none" strike="noStrike" cap="none" dirty="0">
                <a:solidFill>
                  <a:srgbClr val="000000"/>
                </a:solidFill>
                <a:effectLst/>
                <a:latin typeface="Arial"/>
                <a:ea typeface="Arial"/>
                <a:cs typeface="Arial"/>
                <a:sym typeface="Arial"/>
              </a:rPr>
              <a:t>In SOS we come create tools to aid open science. One is a list of basic data management plan sections, so that researchers funded by more than one agency will satisfy all with a single DMP.</a:t>
            </a:r>
          </a:p>
          <a:p>
            <a:pPr marL="139700" indent="0">
              <a:buNone/>
            </a:pPr>
            <a:endParaRPr lang="en-US" sz="1400" b="0" i="0" u="none" strike="noStrike" cap="none" dirty="0">
              <a:solidFill>
                <a:srgbClr val="000000"/>
              </a:solidFill>
              <a:effectLst/>
              <a:latin typeface="Arial"/>
              <a:ea typeface="Arial"/>
              <a:cs typeface="Arial"/>
              <a:sym typeface="Arial"/>
            </a:endParaRPr>
          </a:p>
          <a:p>
            <a:pPr marL="139700" indent="0">
              <a:buNone/>
            </a:pPr>
            <a:r>
              <a:rPr lang="en-US" sz="1400" b="0" i="0" u="none" strike="noStrike" cap="none" dirty="0">
                <a:solidFill>
                  <a:srgbClr val="000000"/>
                </a:solidFill>
                <a:effectLst/>
                <a:latin typeface="Arial"/>
                <a:ea typeface="Arial"/>
                <a:cs typeface="Arial"/>
                <a:sym typeface="Arial"/>
              </a:rPr>
              <a:t>DOT representatives serve in SOS, and DOT practice and policy are informed by this work.</a:t>
            </a:r>
          </a:p>
          <a:p>
            <a:pPr marL="139700" indent="0">
              <a:buNone/>
            </a:pPr>
            <a:endParaRPr lang="en-US" sz="1400" b="0" i="0" u="none" strike="noStrike" cap="none" dirty="0">
              <a:solidFill>
                <a:srgbClr val="000000"/>
              </a:solidFill>
              <a:effectLst/>
              <a:latin typeface="Arial"/>
              <a:ea typeface="Arial"/>
              <a:cs typeface="Arial"/>
              <a:sym typeface="Arial"/>
            </a:endParaRPr>
          </a:p>
          <a:p>
            <a:pPr marL="139700" indent="0">
              <a:buNone/>
            </a:pPr>
            <a:r>
              <a:rPr lang="en-US" sz="1400" b="0" i="0" u="none" strike="noStrike" cap="none" dirty="0">
                <a:solidFill>
                  <a:srgbClr val="000000"/>
                </a:solidFill>
                <a:effectLst/>
                <a:latin typeface="Arial"/>
                <a:ea typeface="Arial"/>
                <a:cs typeface="Arial"/>
                <a:sym typeface="Arial"/>
              </a:rPr>
              <a:t>For example:</a:t>
            </a:r>
          </a:p>
          <a:p>
            <a:pPr marL="139700" indent="0">
              <a:buNone/>
            </a:pPr>
            <a:endParaRPr lang="en-US" sz="1400" b="0" i="0" u="none" strike="noStrike" cap="none" baseline="0" dirty="0">
              <a:solidFill>
                <a:srgbClr val="000000"/>
              </a:solidFill>
              <a:effectLst/>
              <a:latin typeface="Arial"/>
              <a:ea typeface="Arial"/>
              <a:cs typeface="Arial"/>
              <a:sym typeface="Arial"/>
            </a:endParaRPr>
          </a:p>
          <a:p>
            <a:pPr marL="139700" indent="0">
              <a:buNone/>
            </a:pPr>
            <a:r>
              <a:rPr lang="en-US" sz="1400" b="0" i="0" u="none" strike="noStrike" cap="none" baseline="0" dirty="0">
                <a:solidFill>
                  <a:srgbClr val="000000"/>
                </a:solidFill>
                <a:effectLst/>
                <a:latin typeface="Arial"/>
                <a:ea typeface="Arial"/>
                <a:cs typeface="Arial"/>
                <a:sym typeface="Arial"/>
              </a:rPr>
              <a:t>[Next slide]</a:t>
            </a:r>
            <a:endParaRPr lang="en-US" sz="14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sz="1200" dirty="0">
              <a:latin typeface="+mj-lt"/>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[Text of slide not presented orally:</a:t>
            </a:r>
          </a:p>
          <a:p>
            <a:pPr marL="139700" indent="0">
              <a:buNone/>
            </a:pPr>
            <a:r>
              <a:rPr lang="en-US" sz="1200" b="0" i="0" u="none" strike="noStrike" cap="none" dirty="0">
                <a:solidFill>
                  <a:srgbClr val="000000"/>
                </a:solidFill>
                <a:effectLst/>
                <a:latin typeface="Arial"/>
                <a:ea typeface="Arial"/>
                <a:cs typeface="Arial"/>
                <a:sym typeface="Arial"/>
              </a:rPr>
              <a:t>The 2020 SOS Strategic Objectives were: </a:t>
            </a:r>
          </a:p>
          <a:p>
            <a:pPr marL="457200" indent="-317500"/>
            <a:r>
              <a:rPr lang="en-US" sz="1200" b="0" i="0" u="none" strike="noStrike" cap="none" dirty="0">
                <a:solidFill>
                  <a:srgbClr val="000000"/>
                </a:solidFill>
                <a:effectLst/>
                <a:latin typeface="Arial"/>
                <a:ea typeface="Arial"/>
                <a:cs typeface="Arial"/>
                <a:sym typeface="Arial"/>
              </a:rPr>
              <a:t>Increase the impact and benefit from federally funded scientific research products by making them more accessible to the public, machine-readable, and aligned with FAIR (findable, accessible, interoperable, and reusable) principles.</a:t>
            </a:r>
          </a:p>
          <a:p>
            <a:pPr marL="457200" indent="-317500"/>
            <a:r>
              <a:rPr lang="en-US" sz="1200" b="0" i="0" u="none" strike="noStrike" cap="none" dirty="0">
                <a:solidFill>
                  <a:srgbClr val="000000"/>
                </a:solidFill>
                <a:effectLst/>
                <a:latin typeface="Arial"/>
                <a:ea typeface="Arial"/>
                <a:cs typeface="Arial"/>
                <a:sym typeface="Arial"/>
              </a:rPr>
              <a:t>Assess opportunities to increase access to scientific research products while managing associated risks. </a:t>
            </a:r>
          </a:p>
          <a:p>
            <a:pPr marL="457200" indent="-317500"/>
            <a:r>
              <a:rPr lang="en-US" sz="1200" b="0" i="0" u="none" strike="noStrike" cap="none" dirty="0">
                <a:solidFill>
                  <a:srgbClr val="000000"/>
                </a:solidFill>
                <a:effectLst/>
                <a:latin typeface="Arial"/>
                <a:ea typeface="Arial"/>
                <a:cs typeface="Arial"/>
                <a:sym typeface="Arial"/>
              </a:rPr>
              <a:t>Collaborate with academia, research communities, and industry to achieve open science objectives in ways that are efficient, effective, and advance national science and engineering priorities. Engage international partners to strengthen open science objectives. </a:t>
            </a:r>
          </a:p>
          <a:p>
            <a:pPr marL="457200" indent="-317500"/>
            <a:endParaRPr lang="en-US" sz="1200" b="0" i="0" u="none" strike="noStrike" cap="none" dirty="0">
              <a:solidFill>
                <a:srgbClr val="000000"/>
              </a:solidFill>
              <a:effectLst/>
              <a:latin typeface="Arial"/>
              <a:ea typeface="Arial"/>
              <a:cs typeface="Arial"/>
              <a:sym typeface="Arial"/>
            </a:endParaRPr>
          </a:p>
          <a:p>
            <a:pPr marL="139700" indent="0">
              <a:buNone/>
            </a:pPr>
            <a:r>
              <a:rPr lang="en-US" sz="1200" b="0" i="0" u="none" strike="noStrike" cap="none" dirty="0">
                <a:solidFill>
                  <a:srgbClr val="000000"/>
                </a:solidFill>
                <a:effectLst/>
                <a:latin typeface="Arial"/>
                <a:ea typeface="Arial"/>
                <a:cs typeface="Arial"/>
                <a:sym typeface="Arial"/>
              </a:rPr>
              <a:t>To achieve these</a:t>
            </a:r>
            <a:r>
              <a:rPr lang="en-US" sz="1200" b="0" i="0" u="none" strike="noStrike" cap="none" baseline="0" dirty="0">
                <a:solidFill>
                  <a:srgbClr val="000000"/>
                </a:solidFill>
                <a:effectLst/>
                <a:latin typeface="Arial"/>
                <a:ea typeface="Arial"/>
                <a:cs typeface="Arial"/>
                <a:sym typeface="Arial"/>
              </a:rPr>
              <a:t> objectives, the </a:t>
            </a:r>
            <a:r>
              <a:rPr lang="en-US" sz="1200" b="0" i="0" u="none" strike="noStrike" cap="none" dirty="0">
                <a:solidFill>
                  <a:srgbClr val="000000"/>
                </a:solidFill>
                <a:effectLst/>
                <a:latin typeface="Arial"/>
                <a:ea typeface="Arial"/>
                <a:cs typeface="Arial"/>
                <a:sym typeface="Arial"/>
              </a:rPr>
              <a:t>SOS is divided in to 6 Working Groups. For 2020 these were: </a:t>
            </a:r>
          </a:p>
          <a:p>
            <a:pPr marL="457200" indent="-317500"/>
            <a:r>
              <a:rPr lang="en-US" sz="1200" b="0" i="0" u="none" strike="noStrike" cap="none" dirty="0">
                <a:solidFill>
                  <a:srgbClr val="000000"/>
                </a:solidFill>
                <a:effectLst/>
                <a:latin typeface="Arial"/>
                <a:ea typeface="Arial"/>
                <a:cs typeface="Arial"/>
                <a:sym typeface="Arial"/>
              </a:rPr>
              <a:t>Data Management &amp; Repositories</a:t>
            </a:r>
          </a:p>
          <a:p>
            <a:pPr marL="457200" indent="-317500"/>
            <a:r>
              <a:rPr lang="en-US" sz="1200" b="0" i="0" u="none" strike="noStrike" cap="none" dirty="0">
                <a:solidFill>
                  <a:srgbClr val="000000"/>
                </a:solidFill>
                <a:effectLst/>
                <a:latin typeface="Arial"/>
                <a:ea typeface="Arial"/>
                <a:cs typeface="Arial"/>
                <a:sym typeface="Arial"/>
              </a:rPr>
              <a:t>Data Dictionaries</a:t>
            </a:r>
          </a:p>
          <a:p>
            <a:pPr marL="457200" indent="-317500"/>
            <a:r>
              <a:rPr lang="en-US" sz="1200" b="0" i="0" u="none" strike="noStrike" cap="none" dirty="0">
                <a:solidFill>
                  <a:srgbClr val="000000"/>
                </a:solidFill>
                <a:effectLst/>
                <a:latin typeface="Arial"/>
                <a:ea typeface="Arial"/>
                <a:cs typeface="Arial"/>
                <a:sym typeface="Arial"/>
              </a:rPr>
              <a:t>Persistent Identifiers</a:t>
            </a:r>
          </a:p>
          <a:p>
            <a:pPr marL="457200" indent="-317500"/>
            <a:r>
              <a:rPr lang="en-US" sz="1200" b="0" i="0" u="none" strike="noStrike" cap="none" dirty="0">
                <a:solidFill>
                  <a:srgbClr val="000000"/>
                </a:solidFill>
                <a:effectLst/>
                <a:latin typeface="Arial"/>
                <a:ea typeface="Arial"/>
                <a:cs typeface="Arial"/>
                <a:sym typeface="Arial"/>
              </a:rPr>
              <a:t>Publications</a:t>
            </a:r>
          </a:p>
          <a:p>
            <a:pPr marL="457200" indent="-317500"/>
            <a:r>
              <a:rPr lang="en-US" sz="1200" b="0" i="0" u="none" strike="noStrike" cap="none" dirty="0">
                <a:solidFill>
                  <a:srgbClr val="000000"/>
                </a:solidFill>
                <a:effectLst/>
                <a:latin typeface="Arial"/>
                <a:ea typeface="Arial"/>
                <a:cs typeface="Arial"/>
                <a:sym typeface="Arial"/>
              </a:rPr>
              <a:t>Access Risks </a:t>
            </a:r>
          </a:p>
          <a:p>
            <a:pPr marL="457200" indent="-317500"/>
            <a:r>
              <a:rPr lang="en-US" sz="1200" b="0" i="0" u="none" strike="noStrike" cap="none" dirty="0">
                <a:solidFill>
                  <a:srgbClr val="000000"/>
                </a:solidFill>
                <a:effectLst/>
                <a:latin typeface="Arial"/>
                <a:ea typeface="Arial"/>
                <a:cs typeface="Arial"/>
                <a:sym typeface="Arial"/>
              </a:rPr>
              <a:t>Collaboration</a:t>
            </a:r>
          </a:p>
          <a:p>
            <a:pPr marL="457200" indent="-317500"/>
            <a:endParaRPr lang="en-US" sz="1200" b="0" i="0" u="none" strike="noStrike" cap="none" dirty="0">
              <a:solidFill>
                <a:srgbClr val="000000"/>
              </a:solidFill>
              <a:effectLst/>
              <a:latin typeface="Arial"/>
              <a:ea typeface="Arial"/>
              <a:cs typeface="Arial"/>
              <a:sym typeface="Arial"/>
            </a:endParaRPr>
          </a:p>
          <a:p>
            <a:pPr marL="139700" indent="0">
              <a:buNone/>
            </a:pPr>
            <a:r>
              <a:rPr lang="en-US" sz="1200" b="0" i="0" u="none" strike="noStrike" cap="none" dirty="0">
                <a:solidFill>
                  <a:srgbClr val="000000"/>
                </a:solidFill>
                <a:effectLst/>
                <a:latin typeface="Arial"/>
                <a:ea typeface="Arial"/>
                <a:cs typeface="Arial"/>
                <a:sym typeface="Arial"/>
              </a:rPr>
              <a:t>The SOS</a:t>
            </a:r>
            <a:r>
              <a:rPr lang="en-US" sz="1200" b="0" i="0" u="none" strike="noStrike" cap="none" baseline="0" dirty="0">
                <a:solidFill>
                  <a:srgbClr val="000000"/>
                </a:solidFill>
                <a:effectLst/>
                <a:latin typeface="Arial"/>
                <a:ea typeface="Arial"/>
                <a:cs typeface="Arial"/>
                <a:sym typeface="Arial"/>
              </a:rPr>
              <a:t> is made of many folks who either had a handing in writing their agency public access plans, or are now responsible for implementing those plans. We often refer to Public Access and Open Science in our discussions. We try to come up with tools and recommendations that make it easier to implement public access and open science. </a:t>
            </a:r>
          </a:p>
          <a:p>
            <a:pPr marL="139700" indent="0">
              <a:buNone/>
            </a:pPr>
            <a:r>
              <a:rPr lang="en-US" sz="1200" b="0" i="0" u="none" strike="noStrike" cap="none" baseline="0" dirty="0">
                <a:solidFill>
                  <a:srgbClr val="000000"/>
                </a:solidFill>
                <a:effectLst/>
                <a:latin typeface="Arial"/>
                <a:ea typeface="Arial"/>
                <a:cs typeface="Arial"/>
                <a:sym typeface="Arial"/>
              </a:rPr>
              <a:t>One recent outputs have included</a:t>
            </a:r>
          </a:p>
          <a:p>
            <a:pPr marL="457200" indent="-317500"/>
            <a:r>
              <a:rPr lang="en-US" sz="1200" b="0" i="0" u="none" strike="noStrike" cap="none" baseline="0" dirty="0">
                <a:solidFill>
                  <a:srgbClr val="000000"/>
                </a:solidFill>
                <a:effectLst/>
                <a:latin typeface="Arial"/>
                <a:ea typeface="Arial"/>
                <a:cs typeface="Arial"/>
                <a:sym typeface="Arial"/>
              </a:rPr>
              <a:t>A publication describing the desirable characteristics of repositories that may be used to preserve and share government data;</a:t>
            </a:r>
          </a:p>
          <a:p>
            <a:pPr marL="457200" indent="-317500"/>
            <a:r>
              <a:rPr lang="en-US" sz="1200" b="0" i="0" u="none" strike="noStrike" cap="none" baseline="0" dirty="0">
                <a:solidFill>
                  <a:srgbClr val="000000"/>
                </a:solidFill>
                <a:effectLst/>
                <a:latin typeface="Arial"/>
                <a:ea typeface="Arial"/>
                <a:cs typeface="Arial"/>
                <a:sym typeface="Arial"/>
              </a:rPr>
              <a:t>A harmonized list of basic data management plan sections, so that researchers funded by more than one agency will satisfy all with a single DMP; and,</a:t>
            </a:r>
          </a:p>
          <a:p>
            <a:pPr marL="457200" indent="-317500"/>
            <a:r>
              <a:rPr lang="en-US" sz="1200" b="0" i="0" u="none" strike="noStrike" cap="none" baseline="0" dirty="0">
                <a:solidFill>
                  <a:srgbClr val="000000"/>
                </a:solidFill>
                <a:effectLst/>
                <a:latin typeface="Arial"/>
                <a:ea typeface="Arial"/>
                <a:cs typeface="Arial"/>
                <a:sym typeface="Arial"/>
              </a:rPr>
              <a:t>A survey of agency Persistent Identifier usage and future implementation plans. ]</a:t>
            </a:r>
          </a:p>
          <a:p>
            <a:pPr marL="457200" indent="-317500"/>
            <a:endParaRPr lang="en-US" sz="1200" b="0" i="0" u="none" strike="noStrike" cap="none" baseline="0" dirty="0">
              <a:solidFill>
                <a:srgbClr val="000000"/>
              </a:solidFill>
              <a:effectLst/>
              <a:latin typeface="Arial"/>
              <a:ea typeface="Arial"/>
              <a:cs typeface="Arial"/>
              <a:sym typeface="Arial"/>
            </a:endParaRPr>
          </a:p>
          <a:p>
            <a:pPr marL="139700" indent="0">
              <a:buNone/>
            </a:pPr>
            <a:endParaRPr lang="en-US" sz="1200" b="0" i="0" u="none" strike="noStrike" cap="none" baseline="0" dirty="0">
              <a:solidFill>
                <a:srgbClr val="000000"/>
              </a:solidFill>
              <a:effectLst/>
              <a:latin typeface="Arial"/>
              <a:ea typeface="Arial"/>
              <a:cs typeface="Arial"/>
              <a:sym typeface="Arial"/>
            </a:endParaRPr>
          </a:p>
          <a:p>
            <a:pPr marL="139700" indent="0">
              <a:buNone/>
            </a:pPr>
            <a:r>
              <a:rPr lang="en-US" sz="1200" b="0" i="0" u="none" strike="noStrike" cap="none" baseline="0" dirty="0">
                <a:solidFill>
                  <a:srgbClr val="000000"/>
                </a:solidFill>
                <a:effectLst/>
                <a:latin typeface="Arial"/>
                <a:ea typeface="Arial"/>
                <a:cs typeface="Arial"/>
                <a:sym typeface="Arial"/>
              </a:rPr>
              <a:t>[Expanded background text:</a:t>
            </a:r>
          </a:p>
          <a:p>
            <a:pPr marL="139700" indent="0">
              <a:buNone/>
            </a:pPr>
            <a:r>
              <a:rPr lang="en-US" sz="1200" b="0" i="0" u="none" strike="noStrike" cap="none" dirty="0">
                <a:solidFill>
                  <a:srgbClr val="000000"/>
                </a:solidFill>
                <a:effectLst/>
                <a:latin typeface="Arial"/>
                <a:ea typeface="Arial"/>
                <a:cs typeface="Arial"/>
                <a:sym typeface="Arial"/>
              </a:rPr>
              <a:t>One federal-wide group</a:t>
            </a:r>
            <a:r>
              <a:rPr lang="en-US" sz="1200" b="0" i="0" u="none" strike="noStrike" cap="none" baseline="0" dirty="0">
                <a:solidFill>
                  <a:srgbClr val="000000"/>
                </a:solidFill>
                <a:effectLst/>
                <a:latin typeface="Arial"/>
                <a:ea typeface="Arial"/>
                <a:cs typeface="Arial"/>
                <a:sym typeface="Arial"/>
              </a:rPr>
              <a:t> working on open science implementation</a:t>
            </a:r>
            <a:r>
              <a:rPr lang="en-US" sz="1200" b="0" i="0" u="none" strike="noStrike" cap="none" dirty="0">
                <a:solidFill>
                  <a:srgbClr val="000000"/>
                </a:solidFill>
                <a:effectLst/>
                <a:latin typeface="Arial"/>
                <a:ea typeface="Arial"/>
                <a:cs typeface="Arial"/>
                <a:sym typeface="Arial"/>
              </a:rPr>
              <a:t> is the White House Office of Science and Technology Policy</a:t>
            </a:r>
            <a:r>
              <a:rPr lang="en-US" sz="1200" b="0" i="0" u="none" strike="noStrike" cap="none" baseline="0" dirty="0">
                <a:solidFill>
                  <a:srgbClr val="000000"/>
                </a:solidFill>
                <a:effectLst/>
                <a:latin typeface="Arial"/>
                <a:ea typeface="Arial"/>
                <a:cs typeface="Arial"/>
                <a:sym typeface="Arial"/>
              </a:rPr>
              <a:t> (OSTP)</a:t>
            </a:r>
            <a:r>
              <a:rPr lang="en-US" sz="1200" b="0" i="0" u="none" strike="noStrike" cap="none" dirty="0">
                <a:solidFill>
                  <a:srgbClr val="000000"/>
                </a:solidFill>
                <a:effectLst/>
                <a:latin typeface="Arial"/>
                <a:ea typeface="Arial"/>
                <a:cs typeface="Arial"/>
                <a:sym typeface="Arial"/>
              </a:rPr>
              <a:t> Subcommittee on Open Science (SOS), which has</a:t>
            </a:r>
            <a:r>
              <a:rPr lang="en-US" sz="1200" b="0" i="0" u="none" strike="noStrike" cap="none" baseline="0" dirty="0">
                <a:solidFill>
                  <a:srgbClr val="000000"/>
                </a:solidFill>
                <a:effectLst/>
                <a:latin typeface="Arial"/>
                <a:ea typeface="Arial"/>
                <a:cs typeface="Arial"/>
                <a:sym typeface="Arial"/>
              </a:rPr>
              <a:t> been in operation for a few years now.</a:t>
            </a:r>
          </a:p>
          <a:p>
            <a:pPr marL="139700" indent="0">
              <a:buNone/>
            </a:pPr>
            <a:endParaRPr lang="en-US" sz="1200" b="0" i="0" u="none" strike="noStrike" cap="none" baseline="0" dirty="0">
              <a:solidFill>
                <a:srgbClr val="000000"/>
              </a:solidFill>
              <a:effectLst/>
              <a:latin typeface="Arial"/>
              <a:ea typeface="Arial"/>
              <a:cs typeface="Arial"/>
              <a:sym typeface="Arial"/>
            </a:endParaRPr>
          </a:p>
          <a:p>
            <a:pPr marL="139700" indent="0">
              <a:buNone/>
            </a:pPr>
            <a:r>
              <a:rPr lang="en-US" sz="1200" b="0" i="0" u="none" strike="noStrike" cap="none" dirty="0">
                <a:solidFill>
                  <a:srgbClr val="000000"/>
                </a:solidFill>
                <a:effectLst/>
                <a:latin typeface="Arial"/>
                <a:ea typeface="Arial"/>
                <a:cs typeface="Arial"/>
                <a:sym typeface="Arial"/>
              </a:rPr>
              <a:t>The 2020 SOS Strategic Objectives were: </a:t>
            </a:r>
          </a:p>
          <a:p>
            <a:pPr marL="457200" indent="-317500"/>
            <a:r>
              <a:rPr lang="en-US" sz="1200" b="0" i="0" u="none" strike="noStrike" cap="none" dirty="0">
                <a:solidFill>
                  <a:srgbClr val="000000"/>
                </a:solidFill>
                <a:effectLst/>
                <a:latin typeface="Arial"/>
                <a:ea typeface="Arial"/>
                <a:cs typeface="Arial"/>
                <a:sym typeface="Arial"/>
              </a:rPr>
              <a:t>Increase the impact and benefit from federally funded scientific research products by making them more accessible to the public, machine-readable, and aligned with FAIR (findable, accessible, interoperable, and reusable) principles.</a:t>
            </a:r>
          </a:p>
          <a:p>
            <a:pPr marL="457200" indent="-317500"/>
            <a:r>
              <a:rPr lang="en-US" sz="1200" b="0" i="0" u="none" strike="noStrike" cap="none" dirty="0">
                <a:solidFill>
                  <a:srgbClr val="000000"/>
                </a:solidFill>
                <a:effectLst/>
                <a:latin typeface="Arial"/>
                <a:ea typeface="Arial"/>
                <a:cs typeface="Arial"/>
                <a:sym typeface="Arial"/>
              </a:rPr>
              <a:t>Assess opportunities to increase access to scientific research products while managing associated risks. </a:t>
            </a:r>
          </a:p>
          <a:p>
            <a:pPr marL="457200" indent="-317500"/>
            <a:r>
              <a:rPr lang="en-US" sz="1200" b="0" i="0" u="none" strike="noStrike" cap="none" dirty="0">
                <a:solidFill>
                  <a:srgbClr val="000000"/>
                </a:solidFill>
                <a:effectLst/>
                <a:latin typeface="Arial"/>
                <a:ea typeface="Arial"/>
                <a:cs typeface="Arial"/>
                <a:sym typeface="Arial"/>
              </a:rPr>
              <a:t>Collaborate with academia, research communities, and industry to achieve open science objectives in ways that are efficient, effective, and advance national science and engineering priorities. Engage international partners to strengthen open science objectives. </a:t>
            </a:r>
          </a:p>
          <a:p>
            <a:pPr marL="457200" indent="-317500"/>
            <a:endParaRPr lang="en-US" sz="1200" b="0" i="0" u="none" strike="noStrike" cap="none" dirty="0">
              <a:solidFill>
                <a:srgbClr val="000000"/>
              </a:solidFill>
              <a:effectLst/>
              <a:latin typeface="Arial"/>
              <a:ea typeface="Arial"/>
              <a:cs typeface="Arial"/>
              <a:sym typeface="Arial"/>
            </a:endParaRPr>
          </a:p>
          <a:p>
            <a:pPr marL="139700" indent="0">
              <a:buNone/>
            </a:pPr>
            <a:r>
              <a:rPr lang="en-US" sz="1200" b="0" i="0" u="none" strike="noStrike" cap="none" dirty="0">
                <a:solidFill>
                  <a:srgbClr val="000000"/>
                </a:solidFill>
                <a:effectLst/>
                <a:latin typeface="Arial"/>
                <a:ea typeface="Arial"/>
                <a:cs typeface="Arial"/>
                <a:sym typeface="Arial"/>
              </a:rPr>
              <a:t>To achieve these</a:t>
            </a:r>
            <a:r>
              <a:rPr lang="en-US" sz="1200" b="0" i="0" u="none" strike="noStrike" cap="none" baseline="0" dirty="0">
                <a:solidFill>
                  <a:srgbClr val="000000"/>
                </a:solidFill>
                <a:effectLst/>
                <a:latin typeface="Arial"/>
                <a:ea typeface="Arial"/>
                <a:cs typeface="Arial"/>
                <a:sym typeface="Arial"/>
              </a:rPr>
              <a:t> objectives, the </a:t>
            </a:r>
            <a:r>
              <a:rPr lang="en-US" sz="1200" b="0" i="0" u="none" strike="noStrike" cap="none" dirty="0">
                <a:solidFill>
                  <a:srgbClr val="000000"/>
                </a:solidFill>
                <a:effectLst/>
                <a:latin typeface="Arial"/>
                <a:ea typeface="Arial"/>
                <a:cs typeface="Arial"/>
                <a:sym typeface="Arial"/>
              </a:rPr>
              <a:t>SOS Working Groups for 2020 were: </a:t>
            </a:r>
          </a:p>
          <a:p>
            <a:pPr marL="457200" indent="-317500"/>
            <a:r>
              <a:rPr lang="en-US" sz="1200" b="0" i="0" u="none" strike="noStrike" cap="none" dirty="0">
                <a:solidFill>
                  <a:srgbClr val="000000"/>
                </a:solidFill>
                <a:effectLst/>
                <a:latin typeface="Arial"/>
                <a:ea typeface="Arial"/>
                <a:cs typeface="Arial"/>
                <a:sym typeface="Arial"/>
              </a:rPr>
              <a:t>Data Management &amp; Repositories</a:t>
            </a:r>
          </a:p>
          <a:p>
            <a:pPr marL="457200" indent="-317500"/>
            <a:r>
              <a:rPr lang="en-US" sz="1200" b="0" i="0" u="none" strike="noStrike" cap="none" dirty="0">
                <a:solidFill>
                  <a:srgbClr val="000000"/>
                </a:solidFill>
                <a:effectLst/>
                <a:latin typeface="Arial"/>
                <a:ea typeface="Arial"/>
                <a:cs typeface="Arial"/>
                <a:sym typeface="Arial"/>
              </a:rPr>
              <a:t>Data Dictionary</a:t>
            </a:r>
          </a:p>
          <a:p>
            <a:pPr marL="457200" indent="-317500"/>
            <a:r>
              <a:rPr lang="en-US" sz="1200" b="0" i="0" u="none" strike="noStrike" cap="none" dirty="0">
                <a:solidFill>
                  <a:srgbClr val="000000"/>
                </a:solidFill>
                <a:effectLst/>
                <a:latin typeface="Arial"/>
                <a:ea typeface="Arial"/>
                <a:cs typeface="Arial"/>
                <a:sym typeface="Arial"/>
              </a:rPr>
              <a:t>Persistent Identifiers</a:t>
            </a:r>
          </a:p>
          <a:p>
            <a:pPr marL="457200" indent="-317500"/>
            <a:r>
              <a:rPr lang="en-US" sz="1200" b="0" i="0" u="none" strike="noStrike" cap="none" dirty="0">
                <a:solidFill>
                  <a:srgbClr val="000000"/>
                </a:solidFill>
                <a:effectLst/>
                <a:latin typeface="Arial"/>
                <a:ea typeface="Arial"/>
                <a:cs typeface="Arial"/>
                <a:sym typeface="Arial"/>
              </a:rPr>
              <a:t>Publications</a:t>
            </a:r>
          </a:p>
          <a:p>
            <a:pPr marL="457200" indent="-317500"/>
            <a:r>
              <a:rPr lang="en-US" sz="1200" b="0" i="0" u="none" strike="noStrike" cap="none" dirty="0">
                <a:solidFill>
                  <a:srgbClr val="000000"/>
                </a:solidFill>
                <a:effectLst/>
                <a:latin typeface="Arial"/>
                <a:ea typeface="Arial"/>
                <a:cs typeface="Arial"/>
                <a:sym typeface="Arial"/>
              </a:rPr>
              <a:t>Access Risks </a:t>
            </a:r>
          </a:p>
          <a:p>
            <a:pPr marL="457200" indent="-317500"/>
            <a:r>
              <a:rPr lang="en-US" sz="1200" b="0" i="0" u="none" strike="noStrike" cap="none" dirty="0">
                <a:solidFill>
                  <a:srgbClr val="000000"/>
                </a:solidFill>
                <a:effectLst/>
                <a:latin typeface="Arial"/>
                <a:ea typeface="Arial"/>
                <a:cs typeface="Arial"/>
                <a:sym typeface="Arial"/>
              </a:rPr>
              <a:t>Collaboration</a:t>
            </a:r>
          </a:p>
          <a:p>
            <a:pPr marL="139700" indent="0">
              <a:buNone/>
            </a:pPr>
            <a:endParaRPr lang="en-US" sz="1200" b="0" i="0" u="none" strike="noStrike" cap="none" dirty="0">
              <a:solidFill>
                <a:srgbClr val="000000"/>
              </a:solidFill>
              <a:effectLst/>
              <a:latin typeface="Arial"/>
              <a:ea typeface="Arial"/>
              <a:cs typeface="Arial"/>
              <a:sym typeface="Arial"/>
            </a:endParaRPr>
          </a:p>
          <a:p>
            <a:pPr marL="139700" indent="0">
              <a:buNone/>
            </a:pPr>
            <a:r>
              <a:rPr lang="en-US" sz="1200" b="0" i="0" u="none" strike="noStrike" cap="none" dirty="0">
                <a:solidFill>
                  <a:srgbClr val="000000"/>
                </a:solidFill>
                <a:effectLst/>
                <a:latin typeface="Arial"/>
                <a:ea typeface="Arial"/>
                <a:cs typeface="Arial"/>
                <a:sym typeface="Arial"/>
              </a:rPr>
              <a:t>The SOS</a:t>
            </a:r>
            <a:r>
              <a:rPr lang="en-US" sz="1200" b="0" i="0" u="none" strike="noStrike" cap="none" baseline="0" dirty="0">
                <a:solidFill>
                  <a:srgbClr val="000000"/>
                </a:solidFill>
                <a:effectLst/>
                <a:latin typeface="Arial"/>
                <a:ea typeface="Arial"/>
                <a:cs typeface="Arial"/>
                <a:sym typeface="Arial"/>
              </a:rPr>
              <a:t> is made of many folks who either had a handing in writing their agency public access plans, or are now responsible for implementing those plans. We often refer to Public Access in our discussions. We try to come up with tools and recommendations that make it easier to implement public access. </a:t>
            </a:r>
          </a:p>
          <a:p>
            <a:pPr marL="139700" indent="0">
              <a:buNone/>
            </a:pPr>
            <a:r>
              <a:rPr lang="en-US" sz="1200" b="0" i="0" u="none" strike="noStrike" cap="none" baseline="0" dirty="0">
                <a:solidFill>
                  <a:srgbClr val="000000"/>
                </a:solidFill>
                <a:effectLst/>
                <a:latin typeface="Arial"/>
                <a:ea typeface="Arial"/>
                <a:cs typeface="Arial"/>
                <a:sym typeface="Arial"/>
              </a:rPr>
              <a:t>Some recent outputs have included</a:t>
            </a:r>
          </a:p>
          <a:p>
            <a:pPr marL="457200" indent="-317500"/>
            <a:r>
              <a:rPr lang="en-US" sz="1200" b="0" i="0" u="none" strike="noStrike" cap="none" baseline="0" dirty="0">
                <a:solidFill>
                  <a:srgbClr val="000000"/>
                </a:solidFill>
                <a:effectLst/>
                <a:latin typeface="Arial"/>
                <a:ea typeface="Arial"/>
                <a:cs typeface="Arial"/>
                <a:sym typeface="Arial"/>
              </a:rPr>
              <a:t>A publication describing the desirable characteristics of repositories that may be used to preserve and share government data;</a:t>
            </a:r>
          </a:p>
          <a:p>
            <a:pPr marL="457200" indent="-317500"/>
            <a:r>
              <a:rPr lang="en-US" sz="1200" b="0" i="0" u="none" strike="noStrike" cap="none" baseline="0" dirty="0">
                <a:solidFill>
                  <a:srgbClr val="000000"/>
                </a:solidFill>
                <a:effectLst/>
                <a:latin typeface="Arial"/>
                <a:ea typeface="Arial"/>
                <a:cs typeface="Arial"/>
                <a:sym typeface="Arial"/>
              </a:rPr>
              <a:t>A harmonized list of basic data management plan sections, so that researchers funded by more than one agency will satisfy all with a single DMP; and,</a:t>
            </a:r>
          </a:p>
          <a:p>
            <a:pPr marL="457200" indent="-317500"/>
            <a:r>
              <a:rPr lang="en-US" sz="1200" b="0" i="0" u="none" strike="noStrike" cap="none" baseline="0" dirty="0">
                <a:solidFill>
                  <a:srgbClr val="000000"/>
                </a:solidFill>
                <a:effectLst/>
                <a:latin typeface="Arial"/>
                <a:ea typeface="Arial"/>
                <a:cs typeface="Arial"/>
                <a:sym typeface="Arial"/>
              </a:rPr>
              <a:t>A survey of agency Persistent Identifier usage and future implementation plans.</a:t>
            </a:r>
            <a:endParaRPr lang="en-US" sz="1200" b="0" i="0" u="none" strike="noStrike" cap="none" dirty="0">
              <a:solidFill>
                <a:srgbClr val="000000"/>
              </a:solidFill>
              <a:effectLst/>
              <a:latin typeface="Arial"/>
              <a:ea typeface="Arial"/>
              <a:cs typeface="Arial"/>
              <a:sym typeface="Arial"/>
            </a:endParaRPr>
          </a:p>
          <a:p>
            <a:pPr marL="139700" indent="0">
              <a:buNone/>
            </a:pPr>
            <a:endParaRPr lang="en-US" sz="1200" b="0" i="0" u="none" strike="noStrike" cap="none" dirty="0">
              <a:solidFill>
                <a:srgbClr val="000000"/>
              </a:solidFill>
              <a:effectLst/>
              <a:latin typeface="Arial"/>
              <a:ea typeface="Arial"/>
              <a:cs typeface="Arial"/>
              <a:sym typeface="Arial"/>
            </a:endParaRPr>
          </a:p>
          <a:p>
            <a:pPr marL="139700" indent="0">
              <a:buNone/>
            </a:pPr>
            <a:r>
              <a:rPr lang="en-US" sz="1200" b="0" i="0" u="none" strike="noStrike" cap="none" dirty="0">
                <a:solidFill>
                  <a:srgbClr val="000000"/>
                </a:solidFill>
                <a:effectLst/>
                <a:latin typeface="Arial"/>
                <a:ea typeface="Arial"/>
                <a:cs typeface="Arial"/>
                <a:sym typeface="Arial"/>
              </a:rPr>
              <a:t>DOT representatives serve on</a:t>
            </a:r>
            <a:r>
              <a:rPr lang="en-US" sz="1200" b="0" i="0" u="none" strike="noStrike" cap="none" baseline="0" dirty="0">
                <a:solidFill>
                  <a:srgbClr val="000000"/>
                </a:solidFill>
                <a:effectLst/>
                <a:latin typeface="Arial"/>
                <a:ea typeface="Arial"/>
                <a:cs typeface="Arial"/>
                <a:sym typeface="Arial"/>
              </a:rPr>
              <a:t> most of these working groups. DOT actions and policy reviews are informed by this effort to standardize federally-funded research.]</a:t>
            </a:r>
          </a:p>
          <a:p>
            <a:pPr marL="139700" indent="0">
              <a:buNone/>
            </a:pPr>
            <a:endParaRPr lang="en-US" sz="1200" b="0" i="0" u="none" strike="noStrike" cap="none" baseline="0" dirty="0">
              <a:solidFill>
                <a:srgbClr val="000000"/>
              </a:solidFill>
              <a:effectLst/>
              <a:latin typeface="Arial"/>
              <a:ea typeface="Arial"/>
              <a:cs typeface="Arial"/>
              <a:sym typeface="Arial"/>
            </a:endParaRPr>
          </a:p>
          <a:p>
            <a:pPr marL="139700" indent="0">
              <a:buNone/>
            </a:pPr>
            <a:endParaRPr lang="en-US" sz="12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sz="1200" dirty="0">
              <a:latin typeface="+mj-lt"/>
              <a:ea typeface="Roboto"/>
              <a:cs typeface="Roboto"/>
              <a:sym typeface="Roboto"/>
            </a:endParaRPr>
          </a:p>
        </p:txBody>
      </p:sp>
    </p:spTree>
    <p:extLst>
      <p:ext uri="{BB962C8B-B14F-4D97-AF65-F5344CB8AC3E}">
        <p14:creationId xmlns:p14="http://schemas.microsoft.com/office/powerpoint/2010/main" val="570360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1989ce7e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1989ce7e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1200" b="0" i="0" u="none" strike="noStrike" cap="none" dirty="0">
                <a:solidFill>
                  <a:srgbClr val="000000"/>
                </a:solidFill>
                <a:latin typeface="Arial"/>
                <a:ea typeface="Arial"/>
                <a:cs typeface="Arial"/>
                <a:sym typeface="Arial"/>
              </a:rPr>
              <a:t>Slide Title: Public Access Implementation Working Group (PAIWG)</a:t>
            </a:r>
          </a:p>
          <a:p>
            <a:pPr marL="0" indent="0">
              <a:buNone/>
            </a:pPr>
            <a:endParaRPr lang="en-US" sz="1200" b="0" i="0" u="none" strike="noStrike" cap="none" dirty="0">
              <a:solidFill>
                <a:srgbClr val="000000"/>
              </a:solidFill>
              <a:latin typeface="Arial"/>
              <a:ea typeface="Arial"/>
              <a:cs typeface="Arial"/>
              <a:sym typeface="Arial"/>
            </a:endParaRPr>
          </a:p>
          <a:p>
            <a:pPr marL="0" indent="0">
              <a:buNone/>
            </a:pPr>
            <a:r>
              <a:rPr lang="en-US" sz="1200" b="0" i="0" u="none" strike="noStrike" cap="none" dirty="0">
                <a:solidFill>
                  <a:srgbClr val="000000"/>
                </a:solidFill>
                <a:latin typeface="Arial"/>
                <a:ea typeface="Arial"/>
                <a:cs typeface="Arial"/>
                <a:sym typeface="Arial"/>
              </a:rPr>
              <a:t>Speaker</a:t>
            </a:r>
            <a:r>
              <a:rPr lang="en-US" sz="1200" b="0" i="0" u="none" strike="noStrike" cap="none" baseline="0" dirty="0">
                <a:solidFill>
                  <a:srgbClr val="000000"/>
                </a:solidFill>
                <a:latin typeface="Arial"/>
                <a:ea typeface="Arial"/>
                <a:cs typeface="Arial"/>
                <a:sym typeface="Arial"/>
              </a:rPr>
              <a:t> notes: </a:t>
            </a:r>
          </a:p>
          <a:p>
            <a:pPr marL="0" indent="0">
              <a:buNone/>
            </a:pPr>
            <a:r>
              <a:rPr lang="en-US" sz="1200" b="0" i="0" u="none" strike="noStrike" cap="none" baseline="0" dirty="0">
                <a:solidFill>
                  <a:srgbClr val="000000"/>
                </a:solidFill>
                <a:latin typeface="Arial"/>
                <a:ea typeface="Arial"/>
                <a:cs typeface="Arial"/>
                <a:sym typeface="Arial"/>
              </a:rPr>
              <a:t>The US DOT’s Public Access Implementation Working Group harnesses the energy and talents of about 60 people to ensure the best possible public access to USDOT scientific research through implementation of the DOT Public Access Plan, common best practices, and shared resources.</a:t>
            </a:r>
          </a:p>
          <a:p>
            <a:pPr marL="0" indent="0">
              <a:buNone/>
            </a:pPr>
            <a:endParaRPr lang="en-US" sz="1200" b="0" i="0" u="none" strike="noStrike" cap="none" baseline="0" dirty="0">
              <a:solidFill>
                <a:srgbClr val="000000"/>
              </a:solidFill>
              <a:latin typeface="Arial"/>
              <a:ea typeface="Arial"/>
              <a:cs typeface="Arial"/>
              <a:sym typeface="Arial"/>
            </a:endParaRPr>
          </a:p>
          <a:p>
            <a:pPr marL="0" indent="0">
              <a:buNone/>
            </a:pPr>
            <a:r>
              <a:rPr lang="en-US" sz="1200" b="0" i="0" u="none" strike="noStrike" cap="none" baseline="0" dirty="0">
                <a:solidFill>
                  <a:srgbClr val="000000"/>
                </a:solidFill>
                <a:latin typeface="Arial"/>
                <a:ea typeface="Arial"/>
                <a:cs typeface="Arial"/>
                <a:sym typeface="Arial"/>
              </a:rPr>
              <a:t>Let us leave the policy and practice realm, and take a look at technologies. </a:t>
            </a:r>
          </a:p>
          <a:p>
            <a:pPr marL="0" indent="0">
              <a:buNone/>
            </a:pPr>
            <a:endParaRPr lang="en-US" sz="1200" b="0" i="0" u="none" strike="noStrike" cap="none" dirty="0">
              <a:solidFill>
                <a:srgbClr val="000000"/>
              </a:solidFill>
              <a:latin typeface="Arial"/>
              <a:ea typeface="Roboto"/>
              <a:cs typeface="Roboto"/>
              <a:sym typeface="Roboto"/>
            </a:endParaRPr>
          </a:p>
          <a:p>
            <a:pPr marL="0" indent="0">
              <a:buNone/>
            </a:pPr>
            <a:r>
              <a:rPr lang="en-US" sz="1200" b="0" i="0" u="none" strike="noStrike" cap="none" dirty="0">
                <a:solidFill>
                  <a:srgbClr val="000000"/>
                </a:solidFill>
                <a:latin typeface="Arial"/>
                <a:ea typeface="Roboto"/>
                <a:cs typeface="Roboto"/>
                <a:sym typeface="Roboto"/>
              </a:rPr>
              <a:t>[Next slide]</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[Slide text not presented orally:</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Mission: Enable cross-modal collaboration to ensure the best possible public access to USDOT scientific research through implementation of the DOT Public Access Plan, common best practices, and shared resources.</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171450" indent="-171450"/>
            <a:r>
              <a:rPr lang="en-US" sz="1200" b="0" i="0" u="none" strike="noStrike" cap="none" dirty="0">
                <a:solidFill>
                  <a:srgbClr val="000000"/>
                </a:solidFill>
                <a:latin typeface="Arial"/>
                <a:ea typeface="Roboto"/>
                <a:cs typeface="Roboto"/>
                <a:sym typeface="Roboto"/>
              </a:rPr>
              <a:t>Scope The Public Access Implementation Working Group (PAIWG):</a:t>
            </a:r>
          </a:p>
          <a:p>
            <a:pPr marL="628650" lvl="1" indent="-171450"/>
            <a:r>
              <a:rPr lang="en-US" sz="1200" b="0" i="0" u="none" strike="noStrike" cap="none" dirty="0">
                <a:solidFill>
                  <a:srgbClr val="000000"/>
                </a:solidFill>
                <a:latin typeface="Arial"/>
                <a:ea typeface="Roboto"/>
                <a:cs typeface="Roboto"/>
                <a:sym typeface="Roboto"/>
              </a:rPr>
              <a:t>Owns USDOT Public Access Plan development, implementation, and compliance monitoring across all categories of public access outputs, including consistent-facing communications and inputs to implementation support resources;</a:t>
            </a:r>
          </a:p>
          <a:p>
            <a:pPr marL="628650" lvl="1" indent="-171450"/>
            <a:r>
              <a:rPr lang="en-US" sz="1200" b="0" i="0" u="none" strike="noStrike" cap="none" dirty="0">
                <a:solidFill>
                  <a:srgbClr val="000000"/>
                </a:solidFill>
                <a:latin typeface="Arial"/>
                <a:ea typeface="Roboto"/>
                <a:cs typeface="Roboto"/>
                <a:sym typeface="Roboto"/>
              </a:rPr>
              <a:t>Charters time-limited implementation task forces with modal and OST experts;</a:t>
            </a:r>
          </a:p>
          <a:p>
            <a:pPr marL="628650" lvl="1" indent="-171450"/>
            <a:r>
              <a:rPr lang="en-US" sz="1200" b="0" i="0" u="none" strike="noStrike" cap="none" dirty="0">
                <a:solidFill>
                  <a:srgbClr val="000000"/>
                </a:solidFill>
                <a:latin typeface="Arial"/>
                <a:ea typeface="Roboto"/>
                <a:cs typeface="Roboto"/>
                <a:sym typeface="Roboto"/>
              </a:rPr>
              <a:t>Reports Public Access Plan progress and obstacles to the RD&amp;T Planning Team, including Operating Administration compliance monitoring once the revised plan is implemented; and</a:t>
            </a:r>
          </a:p>
          <a:p>
            <a:pPr marL="628650" lvl="1" indent="-171450"/>
            <a:r>
              <a:rPr lang="en-US" sz="1200" b="0" i="0" u="none" strike="noStrike" cap="none" dirty="0">
                <a:solidFill>
                  <a:srgbClr val="000000"/>
                </a:solidFill>
                <a:latin typeface="Arial"/>
                <a:ea typeface="Roboto"/>
                <a:cs typeface="Roboto"/>
                <a:sym typeface="Roboto"/>
              </a:rPr>
              <a:t>Coordinates U.S. DOT participation in U.S. Federal, domestic and international Public Access, Open Science, and Data Strategy efforts and activities, and enables knowledge sharing of these activities with the Department.]</a:t>
            </a: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[Expanded background text:</a:t>
            </a:r>
          </a:p>
          <a:p>
            <a:pPr marL="0" indent="0">
              <a:buNone/>
            </a:pPr>
            <a:r>
              <a:rPr lang="en-US" sz="1200" b="0" i="0" u="none" strike="noStrike" cap="none" baseline="0" dirty="0">
                <a:solidFill>
                  <a:srgbClr val="000000"/>
                </a:solidFill>
                <a:latin typeface="Arial"/>
                <a:ea typeface="Arial"/>
                <a:cs typeface="Arial"/>
                <a:sym typeface="Arial"/>
              </a:rPr>
              <a:t>In mid-December 2015, the U.S. DOT published its </a:t>
            </a:r>
            <a:r>
              <a:rPr lang="en-US" sz="1200" b="0" i="0" u="none" strike="noStrike" cap="none" baseline="0" dirty="0">
                <a:solidFill>
                  <a:srgbClr val="000000"/>
                </a:solidFill>
                <a:latin typeface="Arial"/>
                <a:ea typeface="Roboto"/>
                <a:cs typeface="Roboto"/>
                <a:sym typeface="Roboto"/>
              </a:rPr>
              <a:t>“Plan to Increase Public Access to the Results of Federally-Funded Scientific Research,” or “Public Access Plan.”</a:t>
            </a:r>
          </a:p>
          <a:p>
            <a:pPr marL="0" indent="0">
              <a:buNone/>
            </a:pPr>
            <a:endParaRPr lang="en-US" sz="1200" b="0" i="0" u="none" strike="noStrike" cap="none" baseline="0" dirty="0">
              <a:solidFill>
                <a:srgbClr val="000000"/>
              </a:solidFill>
              <a:latin typeface="Arial"/>
              <a:ea typeface="Roboto"/>
              <a:cs typeface="Roboto"/>
              <a:sym typeface="Roboto"/>
            </a:endParaRPr>
          </a:p>
          <a:p>
            <a:pPr marL="0" indent="0">
              <a:buNone/>
            </a:pPr>
            <a:r>
              <a:rPr lang="en-US" sz="1200" b="0" i="0" u="none" strike="noStrike" cap="none" baseline="0" dirty="0">
                <a:solidFill>
                  <a:srgbClr val="000000"/>
                </a:solidFill>
                <a:latin typeface="Arial"/>
                <a:ea typeface="Roboto"/>
                <a:cs typeface="Roboto"/>
                <a:sym typeface="Roboto"/>
              </a:rPr>
              <a:t>Plan language states that “Public Access” to Publications and Digital Data Sets, will mean:</a:t>
            </a:r>
          </a:p>
          <a:p>
            <a:pPr marL="171450" indent="-171450"/>
            <a:r>
              <a:rPr lang="en-US" sz="1200" b="0" i="0" u="none" strike="noStrike" cap="none" baseline="0" dirty="0">
                <a:solidFill>
                  <a:srgbClr val="000000"/>
                </a:solidFill>
                <a:latin typeface="Arial"/>
                <a:ea typeface="Roboto"/>
                <a:cs typeface="Roboto"/>
                <a:sym typeface="Roboto"/>
              </a:rPr>
              <a:t>The Public is aware of the Digital Data Set holdings and/or the Digital Data Sets generated, fully or partially, through federally funded Scientific Research;</a:t>
            </a:r>
          </a:p>
          <a:p>
            <a:pPr marL="171450" indent="-171450"/>
            <a:r>
              <a:rPr lang="en-US" sz="1200" b="0" i="0" u="none" strike="noStrike" cap="none" baseline="0" dirty="0">
                <a:solidFill>
                  <a:srgbClr val="000000"/>
                </a:solidFill>
                <a:latin typeface="Arial"/>
                <a:ea typeface="Roboto"/>
                <a:cs typeface="Roboto"/>
                <a:sym typeface="Roboto"/>
              </a:rPr>
              <a:t>The Public is able to download and analyze unclassified Publications and/or Digital Data Sets unless specifically precluded by privacy, confidentiality or National/Homeland security concerns; </a:t>
            </a:r>
            <a:endParaRPr lang="en-US" sz="1200" b="0" i="0" u="none" strike="noStrike" cap="none" baseline="0" dirty="0">
              <a:solidFill>
                <a:srgbClr val="000000"/>
              </a:solidFill>
              <a:latin typeface="Arial"/>
              <a:ea typeface="Arial"/>
              <a:cs typeface="Arial"/>
              <a:sym typeface="Arial"/>
            </a:endParaRPr>
          </a:p>
          <a:p>
            <a:pPr marL="0" indent="0">
              <a:buNone/>
            </a:pPr>
            <a:endParaRPr lang="en-US" sz="1200" b="0" i="0" u="none" strike="noStrike" cap="none" baseline="0" dirty="0">
              <a:solidFill>
                <a:srgbClr val="000000"/>
              </a:solidFill>
              <a:latin typeface="Arial"/>
              <a:ea typeface="Arial"/>
              <a:cs typeface="Arial"/>
              <a:sym typeface="Arial"/>
            </a:endParaRPr>
          </a:p>
          <a:p>
            <a:pPr marL="0" indent="0">
              <a:buNone/>
            </a:pPr>
            <a:r>
              <a:rPr lang="en-US" sz="1200" b="0" i="0" u="none" strike="noStrike" cap="none" baseline="0" dirty="0">
                <a:solidFill>
                  <a:srgbClr val="000000"/>
                </a:solidFill>
                <a:latin typeface="Arial"/>
                <a:ea typeface="Arial"/>
                <a:cs typeface="Arial"/>
                <a:sym typeface="Arial"/>
              </a:rPr>
              <a:t>For the next couple of years implementation of the plan was lead by an ad hoc group chaired by the DOT Office of the Assistant Secretary of Transportation for Research &amp; Technology and the National Transportation Library. In 2018, the Public Access Implementation Working Group (PAIWG) was formally organized to harmonize public access and open science activities across DOT. Then in 2020, PAWIG became a working group of the DOT Research, Development &amp; Technology Planning Team. There are now about 60 DOT employee engaged in the effort to fulfill the PAIWG mission of:</a:t>
            </a:r>
            <a:r>
              <a:rPr lang="en-US" sz="1200" b="0" i="0" u="none" strike="noStrike" cap="none" dirty="0">
                <a:solidFill>
                  <a:srgbClr val="000000"/>
                </a:solidFill>
                <a:latin typeface="Arial"/>
                <a:ea typeface="Roboto"/>
                <a:cs typeface="Roboto"/>
                <a:sym typeface="Roboto"/>
              </a:rPr>
              <a:t> enabling cross-modal collaboration to ensure the best possible public access to USDOT scientific research through implementation of the DOT Public Access Plan, common best practices, and shared resources.]</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sz="1200" dirty="0">
              <a:latin typeface="+mj-lt"/>
              <a:ea typeface="Roboto"/>
              <a:cs typeface="Roboto"/>
              <a:sym typeface="Roboto"/>
            </a:endParaRPr>
          </a:p>
          <a:p>
            <a:pPr marL="0" lvl="0" indent="0" algn="l" rtl="0">
              <a:spcBef>
                <a:spcPts val="0"/>
              </a:spcBef>
              <a:spcAft>
                <a:spcPts val="0"/>
              </a:spcAft>
              <a:buNone/>
            </a:pPr>
            <a:endParaRPr sz="1200" dirty="0">
              <a:latin typeface="+mj-lt"/>
              <a:ea typeface="Roboto"/>
              <a:cs typeface="Roboto"/>
              <a:sym typeface="Roboto"/>
            </a:endParaRPr>
          </a:p>
        </p:txBody>
      </p:sp>
    </p:spTree>
    <p:extLst>
      <p:ext uri="{BB962C8B-B14F-4D97-AF65-F5344CB8AC3E}">
        <p14:creationId xmlns:p14="http://schemas.microsoft.com/office/powerpoint/2010/main" val="2528841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1989ce7e6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1989ce7e6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Title: </a:t>
            </a:r>
            <a:r>
              <a:rPr lang="en" dirty="0"/>
              <a:t>Opening U.S. Government-Funded Science: Technology:</a:t>
            </a:r>
            <a:r>
              <a:rPr lang="en" baseline="0" dirty="0"/>
              <a:t> Data.gov</a:t>
            </a:r>
            <a:endParaRPr lang="en-US" sz="1100" b="0" i="0" u="none" strike="noStrike" cap="none" dirty="0">
              <a:solidFill>
                <a:srgbClr val="000000"/>
              </a:solidFill>
              <a:latin typeface="Arial"/>
              <a:ea typeface="Roboto"/>
              <a:cs typeface="Roboto"/>
              <a:sym typeface="Roboto"/>
            </a:endParaRPr>
          </a:p>
          <a:p>
            <a:pPr marL="139700" indent="0">
              <a:buNone/>
            </a:pPr>
            <a:endParaRPr lang="en-US" sz="1100" baseline="0" dirty="0">
              <a:latin typeface="Times New Roman" panose="02020603050405020304" pitchFamily="18" charset="0"/>
              <a:cs typeface="Times New Roman" panose="02020603050405020304" pitchFamily="18" charset="0"/>
            </a:endParaRPr>
          </a:p>
          <a:p>
            <a:pPr marL="139700" indent="0">
              <a:buNone/>
            </a:pPr>
            <a:r>
              <a:rPr lang="en-US" sz="1100" baseline="0" dirty="0">
                <a:latin typeface="Times New Roman" panose="02020603050405020304" pitchFamily="18" charset="0"/>
                <a:cs typeface="Times New Roman" panose="02020603050405020304" pitchFamily="18" charset="0"/>
              </a:rPr>
              <a:t>Speakers notes;</a:t>
            </a: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As U.S. agencies open their data, we have seen a number of new technologies deployed, including data portals such as DATA.gov, in May 2009. Data.gov harvests its information from agency data inventories, giving the public a “one-stop federal-shop.” </a:t>
            </a: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As of January 2021, it indexed more than 217,000 datasets. </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As of January 6, data.gov is linking to more than 32,000 COVID-19-related datasets. </a:t>
            </a:r>
          </a:p>
          <a:p>
            <a:pPr marL="171450" lvl="0"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Of these, more than 23,000 were federal government data. </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A couple of notes about </a:t>
            </a:r>
            <a:r>
              <a:rPr lang="en-US" sz="1100" b="0" i="0" u="none" strike="noStrike" cap="none" dirty="0" err="1">
                <a:solidFill>
                  <a:srgbClr val="000000"/>
                </a:solidFill>
                <a:latin typeface="Arial"/>
                <a:ea typeface="Roboto"/>
                <a:cs typeface="Roboto"/>
                <a:sym typeface="Roboto"/>
              </a:rPr>
              <a:t>Data.gov’s</a:t>
            </a:r>
            <a:r>
              <a:rPr lang="en-US" sz="1100" b="0" i="0" u="none" strike="noStrike" cap="none" dirty="0">
                <a:solidFill>
                  <a:srgbClr val="000000"/>
                </a:solidFill>
                <a:latin typeface="Arial"/>
                <a:ea typeface="Roboto"/>
                <a:cs typeface="Roboto"/>
                <a:sym typeface="Roboto"/>
              </a:rPr>
              <a:t> holdings:</a:t>
            </a:r>
          </a:p>
          <a:p>
            <a:pPr marL="171450" lvl="0"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Not all 217,000 records link to machine-readable datasets.</a:t>
            </a:r>
          </a:p>
          <a:p>
            <a:pPr marL="628650" lvl="1"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Some of the “datasets” are PDFs of data tables</a:t>
            </a:r>
          </a:p>
          <a:p>
            <a:pPr marL="171450" lvl="0"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Not all data indexed by Data.gov is publicly accessible.</a:t>
            </a:r>
          </a:p>
          <a:p>
            <a:pPr marL="628650" lvl="1"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Data’s metadata is discoverable, but access may be limited for privacy or security concerns. </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And if you want to search just the U.S. DOT datasets in data.gov, you can use this specific link https://catalog.data.gov/organization/dot-gov</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Speaking of DOT data, let’s now take a quick look at DOT’s data inventory</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[Next slide]</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[Expanded background text:</a:t>
            </a:r>
          </a:p>
          <a:p>
            <a:r>
              <a:rPr lang="en-US" sz="1100" baseline="0" dirty="0">
                <a:latin typeface="Times New Roman" panose="02020603050405020304" pitchFamily="18" charset="0"/>
                <a:cs typeface="Times New Roman" panose="02020603050405020304" pitchFamily="18" charset="0"/>
              </a:rPr>
              <a:t>As U.S. agencies, following policy leads we just reviewed, have been moving forward towards data openness, and we have seen a number of new technologies deployed, including data portals such as DATA.gov. Data.gov was launched in May 2009 in order to increase public access to data across all federal agencies. Data.gov harvests its information from all governmental agency enterprise data inventories, </a:t>
            </a:r>
            <a:r>
              <a:rPr lang="en-US" sz="1100" b="0" i="0" u="none" strike="noStrike" kern="1200" cap="none" dirty="0">
                <a:solidFill>
                  <a:schemeClr val="tx1"/>
                </a:solidFill>
                <a:effectLst/>
                <a:latin typeface="Times New Roman" panose="02020603050405020304" pitchFamily="18" charset="0"/>
                <a:ea typeface="Arial"/>
                <a:cs typeface="Times New Roman" panose="02020603050405020304" pitchFamily="18" charset="0"/>
                <a:sym typeface="Arial"/>
              </a:rPr>
              <a:t>giving the public a “one-stop shop” for government data. As of January 2021, Data.gov lists more</a:t>
            </a:r>
            <a:r>
              <a:rPr lang="en-US" sz="1100" b="0" i="0" u="none" strike="noStrike" kern="1200" cap="none" baseline="0" dirty="0">
                <a:solidFill>
                  <a:schemeClr val="tx1"/>
                </a:solidFill>
                <a:effectLst/>
                <a:latin typeface="Times New Roman" panose="02020603050405020304" pitchFamily="18" charset="0"/>
                <a:ea typeface="Arial"/>
                <a:cs typeface="Times New Roman" panose="02020603050405020304" pitchFamily="18" charset="0"/>
                <a:sym typeface="Arial"/>
              </a:rPr>
              <a:t> than 217,000 datasets.</a:t>
            </a:r>
            <a:r>
              <a:rPr lang="en-US" sz="1100" b="0" i="0" u="none" strike="noStrike" kern="1200" cap="none" dirty="0">
                <a:solidFill>
                  <a:schemeClr val="tx1"/>
                </a:solidFill>
                <a:effectLst/>
                <a:latin typeface="Times New Roman" panose="02020603050405020304" pitchFamily="18" charset="0"/>
                <a:ea typeface="Arial"/>
                <a:cs typeface="Times New Roman" panose="02020603050405020304" pitchFamily="18" charset="0"/>
                <a:sym typeface="Arial"/>
              </a:rPr>
              <a:t> </a:t>
            </a:r>
          </a:p>
          <a:p>
            <a:r>
              <a:rPr lang="en-US" sz="1100" b="0" i="0" u="none" strike="noStrike" kern="1200" cap="none" dirty="0">
                <a:solidFill>
                  <a:schemeClr val="tx1"/>
                </a:solidFill>
                <a:effectLst/>
                <a:latin typeface="Times New Roman" panose="02020603050405020304" pitchFamily="18" charset="0"/>
                <a:ea typeface="Arial"/>
                <a:cs typeface="Times New Roman" panose="02020603050405020304" pitchFamily="18" charset="0"/>
                <a:sym typeface="Arial"/>
              </a:rPr>
              <a:t>As</a:t>
            </a:r>
            <a:r>
              <a:rPr lang="en-US" sz="1100" b="0" i="0" u="none" strike="noStrike" kern="1200" cap="none" baseline="0" dirty="0">
                <a:solidFill>
                  <a:schemeClr val="tx1"/>
                </a:solidFill>
                <a:effectLst/>
                <a:latin typeface="Times New Roman" panose="02020603050405020304" pitchFamily="18" charset="0"/>
                <a:ea typeface="Arial"/>
                <a:cs typeface="Times New Roman" panose="02020603050405020304" pitchFamily="18" charset="0"/>
                <a:sym typeface="Arial"/>
              </a:rPr>
              <a:t> of January 6, 2021, data.gov is linking to more than 32,000 COVID-19-related datasets. </a:t>
            </a:r>
          </a:p>
          <a:p>
            <a:pPr lvl="1"/>
            <a:r>
              <a:rPr lang="en-US" sz="1100" b="0" i="0" u="none" strike="noStrike" kern="1200" cap="none" baseline="0" dirty="0">
                <a:solidFill>
                  <a:schemeClr val="tx1"/>
                </a:solidFill>
                <a:effectLst/>
                <a:latin typeface="Times New Roman" panose="02020603050405020304" pitchFamily="18" charset="0"/>
                <a:ea typeface="Arial"/>
                <a:cs typeface="Times New Roman" panose="02020603050405020304" pitchFamily="18" charset="0"/>
                <a:sym typeface="Arial"/>
              </a:rPr>
              <a:t>Of these, more than 23,000 were federal government data, nearly 5,000 from U.S. states, and more than 2300 from city governments . </a:t>
            </a:r>
          </a:p>
          <a:p>
            <a:pPr lvl="1"/>
            <a:r>
              <a:rPr lang="en-US" sz="1100" b="0" i="0" u="none" strike="noStrike" kern="1200" cap="none" baseline="0" dirty="0">
                <a:solidFill>
                  <a:schemeClr val="tx1"/>
                </a:solidFill>
                <a:effectLst/>
                <a:latin typeface="Times New Roman" panose="02020603050405020304" pitchFamily="18" charset="0"/>
                <a:ea typeface="Arial"/>
                <a:cs typeface="Times New Roman" panose="02020603050405020304" pitchFamily="18" charset="0"/>
                <a:sym typeface="Arial"/>
              </a:rPr>
              <a:t>7 of the U.S. DOT datasets have data related to COVID-19, coronavirus, or pandemic, by search term. There are likely many more, but they may not have metadata that indicates data during the COVID-19 period.</a:t>
            </a:r>
          </a:p>
          <a:p>
            <a:r>
              <a:rPr lang="en-US" sz="1100" b="0" i="0" u="none" strike="noStrike" kern="1200" cap="none" baseline="0" dirty="0">
                <a:solidFill>
                  <a:schemeClr val="tx1"/>
                </a:solidFill>
                <a:effectLst/>
                <a:latin typeface="Times New Roman" panose="02020603050405020304" pitchFamily="18" charset="0"/>
                <a:ea typeface="Arial"/>
                <a:cs typeface="Times New Roman" panose="02020603050405020304" pitchFamily="18" charset="0"/>
                <a:sym typeface="Arial"/>
              </a:rPr>
              <a:t>A couple of notes about </a:t>
            </a:r>
            <a:r>
              <a:rPr lang="en-US" sz="1100" b="0" i="0" u="none" strike="noStrike" kern="1200" cap="none" baseline="0" dirty="0" err="1">
                <a:solidFill>
                  <a:schemeClr val="tx1"/>
                </a:solidFill>
                <a:effectLst/>
                <a:latin typeface="Times New Roman" panose="02020603050405020304" pitchFamily="18" charset="0"/>
                <a:ea typeface="Arial"/>
                <a:cs typeface="Times New Roman" panose="02020603050405020304" pitchFamily="18" charset="0"/>
                <a:sym typeface="Arial"/>
              </a:rPr>
              <a:t>Data.gov’s</a:t>
            </a:r>
            <a:r>
              <a:rPr lang="en-US" sz="1100" b="0" i="0" u="none" strike="noStrike" kern="1200" cap="none" baseline="0" dirty="0">
                <a:solidFill>
                  <a:schemeClr val="tx1"/>
                </a:solidFill>
                <a:effectLst/>
                <a:latin typeface="Times New Roman" panose="02020603050405020304" pitchFamily="18" charset="0"/>
                <a:ea typeface="Arial"/>
                <a:cs typeface="Times New Roman" panose="02020603050405020304" pitchFamily="18" charset="0"/>
                <a:sym typeface="Arial"/>
              </a:rPr>
              <a:t> holdings:</a:t>
            </a:r>
          </a:p>
          <a:p>
            <a:pPr lvl="1"/>
            <a:r>
              <a:rPr lang="en-US" sz="1100" b="0" i="0" u="none" strike="noStrike" kern="1200" cap="none" baseline="0" dirty="0">
                <a:solidFill>
                  <a:schemeClr val="tx1"/>
                </a:solidFill>
                <a:effectLst/>
                <a:latin typeface="Times New Roman" panose="02020603050405020304" pitchFamily="18" charset="0"/>
                <a:ea typeface="Arial"/>
                <a:cs typeface="Times New Roman" panose="02020603050405020304" pitchFamily="18" charset="0"/>
                <a:sym typeface="Arial"/>
              </a:rPr>
              <a:t>Not all 217,000 records link to machine-readable datasets.</a:t>
            </a:r>
          </a:p>
          <a:p>
            <a:pPr lvl="2"/>
            <a:r>
              <a:rPr lang="en-US" sz="1100" b="0" i="0" u="none" strike="noStrike" kern="1200" cap="none" baseline="0" dirty="0">
                <a:solidFill>
                  <a:schemeClr val="tx1"/>
                </a:solidFill>
                <a:effectLst/>
                <a:latin typeface="Times New Roman" panose="02020603050405020304" pitchFamily="18" charset="0"/>
                <a:ea typeface="Arial"/>
                <a:cs typeface="Times New Roman" panose="02020603050405020304" pitchFamily="18" charset="0"/>
                <a:sym typeface="Arial"/>
              </a:rPr>
              <a:t>Some of the “datasets” are PDFs of data tables</a:t>
            </a:r>
          </a:p>
          <a:p>
            <a:pPr lvl="1"/>
            <a:r>
              <a:rPr lang="en-US" sz="1100" b="0" i="0" u="none" strike="noStrike" kern="1200" cap="none" baseline="0" dirty="0">
                <a:solidFill>
                  <a:schemeClr val="tx1"/>
                </a:solidFill>
                <a:effectLst/>
                <a:latin typeface="Times New Roman" panose="02020603050405020304" pitchFamily="18" charset="0"/>
                <a:ea typeface="Arial"/>
                <a:cs typeface="Times New Roman" panose="02020603050405020304" pitchFamily="18" charset="0"/>
                <a:sym typeface="Arial"/>
              </a:rPr>
              <a:t>Not all data indexed by Data.gov is publicly accessible.</a:t>
            </a:r>
          </a:p>
          <a:p>
            <a:pPr lvl="2"/>
            <a:r>
              <a:rPr lang="en-US" sz="1100" b="0" i="0" u="none" strike="noStrike" kern="1200" cap="none" baseline="0" dirty="0">
                <a:solidFill>
                  <a:schemeClr val="tx1"/>
                </a:solidFill>
                <a:effectLst/>
                <a:latin typeface="Times New Roman" panose="02020603050405020304" pitchFamily="18" charset="0"/>
                <a:ea typeface="Arial"/>
                <a:cs typeface="Times New Roman" panose="02020603050405020304" pitchFamily="18" charset="0"/>
                <a:sym typeface="Arial"/>
              </a:rPr>
              <a:t>U.S. law requires that citizens are able to discover the metadata about federal data. However, access may be limited for personal and business privacy or national security concerns. </a:t>
            </a:r>
          </a:p>
          <a:p>
            <a:pPr lvl="1"/>
            <a:r>
              <a:rPr lang="en-US" sz="1100" b="0" i="0" u="none" strike="noStrike" kern="1200" cap="none" baseline="0" dirty="0">
                <a:solidFill>
                  <a:schemeClr val="tx1"/>
                </a:solidFill>
                <a:effectLst/>
                <a:latin typeface="Times New Roman" panose="02020603050405020304" pitchFamily="18" charset="0"/>
                <a:ea typeface="Arial"/>
                <a:cs typeface="Times New Roman" panose="02020603050405020304" pitchFamily="18" charset="0"/>
                <a:sym typeface="Arial"/>
              </a:rPr>
              <a:t>And if you want to search just the U.S. DOT datasets in data.gov, you can use this specific link https://catalog.data.gov/organization/dot-gov</a:t>
            </a:r>
            <a:endParaRPr lang="en-US" sz="1100" b="0" i="0" u="none" strike="noStrike" kern="1200" cap="none" dirty="0">
              <a:solidFill>
                <a:schemeClr val="tx1"/>
              </a:solidFill>
              <a:effectLst/>
              <a:latin typeface="Times New Roman" panose="02020603050405020304" pitchFamily="18" charset="0"/>
              <a:ea typeface="Arial"/>
              <a:cs typeface="Times New Roman" panose="02020603050405020304" pitchFamily="18" charset="0"/>
              <a:sym typeface="Arial"/>
            </a:endParaRPr>
          </a:p>
          <a:p>
            <a:endParaRPr lang="en-US" sz="1100" b="0" i="0" u="none" strike="noStrike" kern="1200" cap="none" dirty="0">
              <a:solidFill>
                <a:schemeClr val="tx1"/>
              </a:solidFill>
              <a:effectLst/>
              <a:latin typeface="Times New Roman" panose="02020603050405020304" pitchFamily="18" charset="0"/>
              <a:ea typeface="Arial"/>
              <a:cs typeface="Times New Roman" panose="02020603050405020304" pitchFamily="18" charset="0"/>
              <a:sym typeface="Arial"/>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As I mentioned, Data.gov</a:t>
            </a:r>
            <a:r>
              <a:rPr lang="en-US" sz="1100" b="0" i="0" u="none" strike="noStrike" cap="none" baseline="0" dirty="0">
                <a:solidFill>
                  <a:srgbClr val="000000"/>
                </a:solidFill>
                <a:latin typeface="Arial"/>
                <a:ea typeface="Roboto"/>
                <a:cs typeface="Roboto"/>
                <a:sym typeface="Roboto"/>
              </a:rPr>
              <a:t> harvests metadata and indexes federal data inventories. So let’s now take a quick look at DOT’s data.transportation.gov.]</a:t>
            </a: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72777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1989ce7e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1989ce7e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Slide Title: U.S. DOT’s Open</a:t>
            </a:r>
            <a:r>
              <a:rPr lang="en-US" sz="1200" b="0" i="0" u="none" strike="noStrike" cap="none" baseline="0" dirty="0">
                <a:solidFill>
                  <a:srgbClr val="000000"/>
                </a:solidFill>
                <a:latin typeface="Arial"/>
                <a:ea typeface="Roboto"/>
                <a:cs typeface="Roboto"/>
                <a:sym typeface="Roboto"/>
              </a:rPr>
              <a:t> Data: Data.transportation.gov</a:t>
            </a: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Speaker notes: </a:t>
            </a:r>
            <a:endParaRPr lang="en-US" sz="1200" b="0" i="0" u="none" strike="noStrike" kern="1200" cap="none" dirty="0">
              <a:solidFill>
                <a:schemeClr val="tx1"/>
              </a:solidFill>
              <a:effectLst/>
              <a:latin typeface="Times New Roman" panose="02020603050405020304" pitchFamily="18" charset="0"/>
              <a:ea typeface="Arial"/>
              <a:cs typeface="Times New Roman" panose="02020603050405020304" pitchFamily="18" charset="0"/>
              <a:sym typeface="Arial"/>
            </a:endParaRPr>
          </a:p>
          <a:p>
            <a:pPr marL="0" lvl="0" indent="0" algn="l" rtl="0">
              <a:spcBef>
                <a:spcPts val="0"/>
              </a:spcBef>
              <a:spcAft>
                <a:spcPts val="0"/>
              </a:spcAft>
              <a:buNone/>
            </a:pPr>
            <a:r>
              <a:rPr lang="en-US" sz="1200" b="0" i="0" u="none" strike="noStrike" kern="1200" cap="none" dirty="0">
                <a:solidFill>
                  <a:schemeClr val="tx1"/>
                </a:solidFill>
                <a:effectLst/>
                <a:latin typeface="Times New Roman" panose="02020603050405020304" pitchFamily="18" charset="0"/>
                <a:ea typeface="Roboto"/>
                <a:cs typeface="Times New Roman" panose="02020603050405020304" pitchFamily="18" charset="0"/>
                <a:sym typeface="Arial"/>
              </a:rPr>
              <a:t>Data.gov harvests metadata from DOT’s DATA.TRANSPORTATION.gov, a data catalog, warehouse, and visualization suite.  </a:t>
            </a:r>
          </a:p>
          <a:p>
            <a:pPr marL="0" lvl="0" indent="0" algn="l" rtl="0">
              <a:spcBef>
                <a:spcPts val="0"/>
              </a:spcBef>
              <a:spcAft>
                <a:spcPts val="0"/>
              </a:spcAft>
              <a:buNone/>
            </a:pPr>
            <a:r>
              <a:rPr lang="en-US" sz="1200" b="0" i="0" u="none" strike="noStrike" kern="1200" cap="none" dirty="0">
                <a:solidFill>
                  <a:schemeClr val="tx1"/>
                </a:solidFill>
                <a:effectLst/>
                <a:latin typeface="Times New Roman" panose="02020603050405020304" pitchFamily="18" charset="0"/>
                <a:ea typeface="Roboto"/>
                <a:cs typeface="Times New Roman" panose="02020603050405020304" pitchFamily="18" charset="0"/>
                <a:sym typeface="Arial"/>
              </a:rPr>
              <a:t>Most of the 4000-plus datasets are available for public download. </a:t>
            </a:r>
          </a:p>
          <a:p>
            <a:pPr marL="0" lvl="0" indent="0" algn="l" rtl="0">
              <a:spcBef>
                <a:spcPts val="0"/>
              </a:spcBef>
              <a:spcAft>
                <a:spcPts val="0"/>
              </a:spcAft>
              <a:buNone/>
            </a:pPr>
            <a:endParaRPr lang="en-US" sz="1200" b="0" i="0" u="none" strike="noStrike" kern="1200" cap="none" dirty="0">
              <a:solidFill>
                <a:schemeClr val="tx1"/>
              </a:solidFill>
              <a:effectLst/>
              <a:latin typeface="Times New Roman" panose="02020603050405020304" pitchFamily="18" charset="0"/>
              <a:ea typeface="Roboto"/>
              <a:cs typeface="Times New Roman" panose="02020603050405020304" pitchFamily="18" charset="0"/>
              <a:sym typeface="Arial"/>
            </a:endParaRPr>
          </a:p>
          <a:p>
            <a:pPr marL="0" lvl="0" indent="0" algn="l" rtl="0">
              <a:spcBef>
                <a:spcPts val="0"/>
              </a:spcBef>
              <a:spcAft>
                <a:spcPts val="0"/>
              </a:spcAft>
              <a:buNone/>
            </a:pPr>
            <a:r>
              <a:rPr lang="en-US" sz="1200" b="0" i="0" u="none" strike="noStrike" kern="1200" cap="none" dirty="0">
                <a:solidFill>
                  <a:schemeClr val="tx1"/>
                </a:solidFill>
                <a:effectLst/>
                <a:latin typeface="Times New Roman" panose="02020603050405020304" pitchFamily="18" charset="0"/>
                <a:ea typeface="Roboto"/>
                <a:cs typeface="Times New Roman" panose="02020603050405020304" pitchFamily="18" charset="0"/>
                <a:sym typeface="Arial"/>
              </a:rPr>
              <a:t>Some of the highlights include:</a:t>
            </a:r>
          </a:p>
          <a:p>
            <a:pPr marL="0" lvl="0" indent="0" algn="l" rtl="0">
              <a:spcBef>
                <a:spcPts val="0"/>
              </a:spcBef>
              <a:spcAft>
                <a:spcPts val="0"/>
              </a:spcAft>
              <a:buNone/>
            </a:pPr>
            <a:r>
              <a:rPr lang="en-US" sz="1200" b="0" i="0" u="none" strike="noStrike" kern="1200" cap="none" dirty="0">
                <a:solidFill>
                  <a:schemeClr val="tx1"/>
                </a:solidFill>
                <a:effectLst/>
                <a:latin typeface="Times New Roman" panose="02020603050405020304" pitchFamily="18" charset="0"/>
                <a:ea typeface="Roboto"/>
                <a:cs typeface="Times New Roman" panose="02020603050405020304" pitchFamily="18" charset="0"/>
                <a:sym typeface="Arial"/>
              </a:rPr>
              <a:t>●</a:t>
            </a:r>
            <a:r>
              <a:rPr lang="en-US" sz="1200" b="0" i="0" u="none" strike="noStrike" kern="1200" cap="none" baseline="0" dirty="0">
                <a:solidFill>
                  <a:schemeClr val="tx1"/>
                </a:solidFill>
                <a:effectLst/>
                <a:latin typeface="Times New Roman" panose="02020603050405020304" pitchFamily="18" charset="0"/>
                <a:ea typeface="Roboto"/>
                <a:cs typeface="Times New Roman" panose="02020603050405020304" pitchFamily="18" charset="0"/>
                <a:sym typeface="Arial"/>
              </a:rPr>
              <a:t> </a:t>
            </a:r>
            <a:r>
              <a:rPr lang="en-US" sz="1200" b="0" i="0" u="none" strike="noStrike" kern="1200" cap="none" dirty="0">
                <a:solidFill>
                  <a:schemeClr val="tx1"/>
                </a:solidFill>
                <a:effectLst/>
                <a:latin typeface="Times New Roman" panose="02020603050405020304" pitchFamily="18" charset="0"/>
                <a:ea typeface="Roboto"/>
                <a:cs typeface="Times New Roman" panose="02020603050405020304" pitchFamily="18" charset="0"/>
                <a:sym typeface="Arial"/>
              </a:rPr>
              <a:t>All transportation modes are represented</a:t>
            </a:r>
          </a:p>
          <a:p>
            <a:pPr marL="0" lvl="0" indent="0" algn="l" rtl="0">
              <a:spcBef>
                <a:spcPts val="0"/>
              </a:spcBef>
              <a:spcAft>
                <a:spcPts val="0"/>
              </a:spcAft>
              <a:buNone/>
            </a:pPr>
            <a:r>
              <a:rPr lang="en-US" sz="1200" b="0" i="0" u="none" strike="noStrike" kern="1200" cap="none" dirty="0">
                <a:solidFill>
                  <a:schemeClr val="tx1"/>
                </a:solidFill>
                <a:effectLst/>
                <a:latin typeface="Times New Roman" panose="02020603050405020304" pitchFamily="18" charset="0"/>
                <a:ea typeface="Roboto"/>
                <a:cs typeface="Times New Roman" panose="02020603050405020304" pitchFamily="18" charset="0"/>
                <a:sym typeface="Arial"/>
              </a:rPr>
              <a:t>●</a:t>
            </a:r>
            <a:r>
              <a:rPr lang="en-US" sz="1200" b="0" i="0" u="none" strike="noStrike" kern="1200" cap="none" baseline="0" dirty="0">
                <a:solidFill>
                  <a:schemeClr val="tx1"/>
                </a:solidFill>
                <a:effectLst/>
                <a:latin typeface="Times New Roman" panose="02020603050405020304" pitchFamily="18" charset="0"/>
                <a:ea typeface="Roboto"/>
                <a:cs typeface="Times New Roman" panose="02020603050405020304" pitchFamily="18" charset="0"/>
                <a:sym typeface="Arial"/>
              </a:rPr>
              <a:t> </a:t>
            </a:r>
            <a:r>
              <a:rPr lang="en-US" sz="1200" b="0" i="0" u="none" strike="noStrike" kern="1200" cap="none" dirty="0">
                <a:solidFill>
                  <a:schemeClr val="tx1"/>
                </a:solidFill>
                <a:effectLst/>
                <a:latin typeface="Times New Roman" panose="02020603050405020304" pitchFamily="18" charset="0"/>
                <a:ea typeface="Roboto"/>
                <a:cs typeface="Times New Roman" panose="02020603050405020304" pitchFamily="18" charset="0"/>
                <a:sym typeface="Arial"/>
              </a:rPr>
              <a:t>Data visualization tools are built in</a:t>
            </a:r>
          </a:p>
          <a:p>
            <a:pPr marL="0" lvl="0" indent="0" algn="l" rtl="0">
              <a:spcBef>
                <a:spcPts val="0"/>
              </a:spcBef>
              <a:spcAft>
                <a:spcPts val="0"/>
              </a:spcAft>
              <a:buNone/>
            </a:pPr>
            <a:endParaRPr lang="en-US" sz="1200" b="0" i="0" u="none" strike="noStrike" kern="1200" cap="none" dirty="0">
              <a:solidFill>
                <a:schemeClr val="tx1"/>
              </a:solidFill>
              <a:effectLst/>
              <a:latin typeface="Times New Roman" panose="02020603050405020304" pitchFamily="18" charset="0"/>
              <a:ea typeface="Roboto"/>
              <a:cs typeface="Times New Roman" panose="02020603050405020304" pitchFamily="18" charset="0"/>
              <a:sym typeface="Arial"/>
            </a:endParaRPr>
          </a:p>
          <a:p>
            <a:pPr marL="0" lvl="0" indent="0" algn="l" rtl="0">
              <a:spcBef>
                <a:spcPts val="0"/>
              </a:spcBef>
              <a:spcAft>
                <a:spcPts val="0"/>
              </a:spcAft>
              <a:buNone/>
            </a:pPr>
            <a:r>
              <a:rPr lang="en-US" sz="1200" b="0" i="0" u="none" strike="noStrike" kern="1200" cap="none" dirty="0">
                <a:solidFill>
                  <a:schemeClr val="tx1"/>
                </a:solidFill>
                <a:effectLst/>
                <a:latin typeface="Times New Roman" panose="02020603050405020304" pitchFamily="18" charset="0"/>
                <a:ea typeface="Roboto"/>
                <a:cs typeface="Times New Roman" panose="02020603050405020304" pitchFamily="18" charset="0"/>
                <a:sym typeface="Arial"/>
              </a:rPr>
              <a:t>We should now visit DOT’s open scientific research report portal.</a:t>
            </a: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[Next slide]</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[Slide text presented orally: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Be sure to visit https://data.transportation.gov</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List of data.transportation.gov</a:t>
            </a:r>
            <a:r>
              <a:rPr lang="en-US" sz="1200" b="0" i="0" u="none" strike="noStrike" cap="none" baseline="0" dirty="0">
                <a:solidFill>
                  <a:srgbClr val="000000"/>
                </a:solidFill>
                <a:latin typeface="Arial"/>
                <a:ea typeface="Roboto"/>
                <a:cs typeface="Roboto"/>
                <a:sym typeface="Roboto"/>
              </a:rPr>
              <a:t> highlights</a:t>
            </a: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dirty="0">
                <a:latin typeface="+mn-lt"/>
                <a:ea typeface="Roboto" panose="020B0604020202020204" charset="0"/>
                <a:cs typeface="Roboto"/>
                <a:sym typeface="Roboto"/>
              </a:rPr>
              <a:t>Highlights:</a:t>
            </a:r>
          </a:p>
          <a:p>
            <a:pPr marL="171450" lvl="0" indent="-171450" algn="l" rtl="0">
              <a:spcBef>
                <a:spcPts val="0"/>
              </a:spcBef>
              <a:spcAft>
                <a:spcPts val="0"/>
              </a:spcAft>
            </a:pPr>
            <a:r>
              <a:rPr lang="en-US" sz="1200" dirty="0">
                <a:latin typeface="+mn-lt"/>
                <a:ea typeface="Roboto" panose="020B0604020202020204" charset="0"/>
                <a:cs typeface="Roboto"/>
                <a:sym typeface="Roboto"/>
              </a:rPr>
              <a:t>4000+ datasets</a:t>
            </a:r>
          </a:p>
          <a:p>
            <a:pPr marL="171450" lvl="0" indent="-171450" algn="l" rtl="0">
              <a:spcBef>
                <a:spcPts val="0"/>
              </a:spcBef>
              <a:spcAft>
                <a:spcPts val="0"/>
              </a:spcAft>
            </a:pPr>
            <a:r>
              <a:rPr lang="en-US" sz="1200" dirty="0">
                <a:latin typeface="+mn-lt"/>
                <a:ea typeface="Roboto" panose="020B0604020202020204" charset="0"/>
                <a:cs typeface="Roboto"/>
                <a:sym typeface="Roboto"/>
              </a:rPr>
              <a:t>All transport modes</a:t>
            </a:r>
          </a:p>
          <a:p>
            <a:pPr marL="171450" lvl="0" indent="-171450" algn="l" rtl="0">
              <a:spcBef>
                <a:spcPts val="0"/>
              </a:spcBef>
              <a:spcAft>
                <a:spcPts val="0"/>
              </a:spcAft>
            </a:pPr>
            <a:r>
              <a:rPr lang="en-US" sz="1200" dirty="0">
                <a:latin typeface="+mn-lt"/>
                <a:ea typeface="Roboto" panose="020B0604020202020204" charset="0"/>
                <a:cs typeface="Roboto"/>
                <a:sym typeface="Roboto"/>
              </a:rPr>
              <a:t>Visualization tools</a:t>
            </a:r>
          </a:p>
          <a:p>
            <a:pPr marL="171450" lvl="0" indent="-171450" algn="l" rtl="0">
              <a:spcBef>
                <a:spcPts val="0"/>
              </a:spcBef>
              <a:spcAft>
                <a:spcPts val="0"/>
              </a:spcAft>
            </a:pPr>
            <a:r>
              <a:rPr lang="en-US" sz="1200" dirty="0">
                <a:latin typeface="+mn-lt"/>
                <a:ea typeface="Roboto" panose="020B0604020202020204" charset="0"/>
                <a:cs typeface="Roboto"/>
                <a:sym typeface="Roboto"/>
              </a:rPr>
              <a:t>Data management best practices: </a:t>
            </a:r>
          </a:p>
          <a:p>
            <a:pPr marL="628650" lvl="1" indent="-171450" algn="l" rtl="0">
              <a:spcBef>
                <a:spcPts val="0"/>
              </a:spcBef>
              <a:spcAft>
                <a:spcPts val="0"/>
              </a:spcAft>
            </a:pPr>
            <a:r>
              <a:rPr lang="en-US" sz="1200" dirty="0">
                <a:latin typeface="+mn-lt"/>
                <a:ea typeface="Roboto" panose="020B0604020202020204" charset="0"/>
                <a:cs typeface="Roboto"/>
                <a:sym typeface="Roboto"/>
              </a:rPr>
              <a:t>Machine-readable datasets and subsets</a:t>
            </a:r>
          </a:p>
          <a:p>
            <a:pPr marL="628650" lvl="1" indent="-171450" algn="l" rtl="0">
              <a:spcBef>
                <a:spcPts val="0"/>
              </a:spcBef>
              <a:spcAft>
                <a:spcPts val="0"/>
              </a:spcAft>
            </a:pPr>
            <a:r>
              <a:rPr lang="en-US" sz="1200" dirty="0">
                <a:latin typeface="+mn-lt"/>
                <a:ea typeface="Roboto" panose="020B0604020202020204" charset="0"/>
                <a:cs typeface="Roboto"/>
                <a:sym typeface="Roboto"/>
              </a:rPr>
              <a:t>Open formats</a:t>
            </a:r>
          </a:p>
          <a:p>
            <a:pPr marL="628650" lvl="1" indent="-171450" algn="l" rtl="0">
              <a:spcBef>
                <a:spcPts val="0"/>
              </a:spcBef>
              <a:spcAft>
                <a:spcPts val="0"/>
              </a:spcAft>
            </a:pPr>
            <a:r>
              <a:rPr lang="en-US" sz="1200" dirty="0">
                <a:latin typeface="+mn-lt"/>
                <a:ea typeface="Roboto" panose="020B0604020202020204" charset="0"/>
                <a:cs typeface="Roboto"/>
                <a:sym typeface="Roboto"/>
              </a:rPr>
              <a:t>API access]</a:t>
            </a:r>
          </a:p>
          <a:p>
            <a:pPr marL="628650" lvl="1" indent="-171450" algn="l" rtl="0">
              <a:spcBef>
                <a:spcPts val="0"/>
              </a:spcBef>
              <a:spcAft>
                <a:spcPts val="0"/>
              </a:spcAft>
            </a:pPr>
            <a:endParaRPr lang="en-US" sz="1200" dirty="0">
              <a:latin typeface="+mn-lt"/>
              <a:ea typeface="Roboto" panose="020B0604020202020204" charset="0"/>
              <a:cs typeface="Roboto"/>
              <a:sym typeface="Roboto"/>
            </a:endParaRPr>
          </a:p>
          <a:p>
            <a:pPr marL="0" lvl="0" indent="0" algn="l" rtl="0">
              <a:spcBef>
                <a:spcPts val="0"/>
              </a:spcBef>
              <a:spcAft>
                <a:spcPts val="0"/>
              </a:spcAft>
              <a:buNone/>
            </a:pPr>
            <a:r>
              <a:rPr lang="en-US" sz="1200" dirty="0">
                <a:latin typeface="+mn-lt"/>
                <a:ea typeface="Roboto" panose="020B0604020202020204" charset="0"/>
                <a:cs typeface="Roboto"/>
                <a:sym typeface="Roboto"/>
              </a:rPr>
              <a:t>[Expanded background text: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kern="1200" cap="none" dirty="0">
                <a:solidFill>
                  <a:schemeClr val="tx1"/>
                </a:solidFill>
                <a:effectLst/>
                <a:latin typeface="Times New Roman" panose="02020603050405020304" pitchFamily="18" charset="0"/>
                <a:ea typeface="Arial"/>
                <a:cs typeface="Times New Roman" panose="02020603050405020304" pitchFamily="18" charset="0"/>
                <a:sym typeface="Arial"/>
              </a:rPr>
              <a:t>The U.S. DOT data catalog from which data.gov pulls is called DATA.TRANSPORTATION.gov, a data</a:t>
            </a:r>
            <a:r>
              <a:rPr lang="en-US" sz="1200" b="0" i="0" u="none" strike="noStrike" kern="1200" cap="none" baseline="0" dirty="0">
                <a:solidFill>
                  <a:schemeClr val="tx1"/>
                </a:solidFill>
                <a:effectLst/>
                <a:latin typeface="Times New Roman" panose="02020603050405020304" pitchFamily="18" charset="0"/>
                <a:ea typeface="Arial"/>
                <a:cs typeface="Times New Roman" panose="02020603050405020304" pitchFamily="18" charset="0"/>
                <a:sym typeface="Arial"/>
              </a:rPr>
              <a:t> catalog, data</a:t>
            </a:r>
            <a:r>
              <a:rPr lang="en-US" sz="1200" b="0" i="0" u="none" strike="noStrike" kern="1200" cap="none" dirty="0">
                <a:solidFill>
                  <a:schemeClr val="tx1"/>
                </a:solidFill>
                <a:effectLst/>
                <a:latin typeface="Times New Roman" panose="02020603050405020304" pitchFamily="18" charset="0"/>
                <a:ea typeface="Arial"/>
                <a:cs typeface="Times New Roman" panose="02020603050405020304" pitchFamily="18" charset="0"/>
                <a:sym typeface="Arial"/>
              </a:rPr>
              <a:t> warehouse, and data visualization suite. </a:t>
            </a:r>
            <a:r>
              <a:rPr lang="en-US" sz="1200" b="0" i="0" u="none" strike="noStrike" cap="none" dirty="0">
                <a:solidFill>
                  <a:srgbClr val="000000"/>
                </a:solidFill>
                <a:latin typeface="Arial"/>
                <a:ea typeface="Roboto"/>
                <a:cs typeface="Roboto"/>
                <a:sym typeface="Roboto"/>
              </a:rPr>
              <a:t> U.S. DOT</a:t>
            </a:r>
            <a:r>
              <a:rPr lang="en-US" sz="1200" b="0" i="0" u="none" strike="noStrike" cap="none" baseline="0" dirty="0">
                <a:solidFill>
                  <a:srgbClr val="000000"/>
                </a:solidFill>
                <a:latin typeface="Arial"/>
                <a:ea typeface="Roboto"/>
                <a:cs typeface="Roboto"/>
                <a:sym typeface="Roboto"/>
              </a:rPr>
              <a:t> launched its first data inventory in September 2010. Data.transportation.gov now utilizes the data visualization platform Socrata. </a:t>
            </a:r>
            <a:r>
              <a:rPr lang="en-US" sz="1200" b="0" i="0" u="none" strike="noStrike" kern="1200" cap="none" dirty="0">
                <a:solidFill>
                  <a:schemeClr val="tx1"/>
                </a:solidFill>
                <a:effectLst/>
                <a:latin typeface="Times New Roman" panose="02020603050405020304" pitchFamily="18" charset="0"/>
                <a:ea typeface="Arial"/>
                <a:cs typeface="Times New Roman" panose="02020603050405020304" pitchFamily="18" charset="0"/>
                <a:sym typeface="Arial"/>
              </a:rPr>
              <a:t>As of January</a:t>
            </a:r>
            <a:r>
              <a:rPr lang="en-US" sz="1200" b="0" i="0" u="none" strike="noStrike" kern="1200" cap="none" baseline="0" dirty="0">
                <a:solidFill>
                  <a:schemeClr val="tx1"/>
                </a:solidFill>
                <a:effectLst/>
                <a:latin typeface="Times New Roman" panose="02020603050405020304" pitchFamily="18" charset="0"/>
                <a:ea typeface="Arial"/>
                <a:cs typeface="Times New Roman" panose="02020603050405020304" pitchFamily="18" charset="0"/>
                <a:sym typeface="Arial"/>
              </a:rPr>
              <a:t> 2021</a:t>
            </a:r>
            <a:r>
              <a:rPr lang="en-US" sz="1200" b="0" i="0" u="none" strike="noStrike" kern="1200" cap="none" dirty="0">
                <a:solidFill>
                  <a:schemeClr val="tx1"/>
                </a:solidFill>
                <a:effectLst/>
                <a:latin typeface="Times New Roman" panose="02020603050405020304" pitchFamily="18" charset="0"/>
                <a:ea typeface="Arial"/>
                <a:cs typeface="Times New Roman" panose="02020603050405020304" pitchFamily="18" charset="0"/>
                <a:sym typeface="Arial"/>
              </a:rPr>
              <a:t>, Data.transportation.gov contains records of more than 4000 datasets. Most of these are</a:t>
            </a:r>
            <a:r>
              <a:rPr lang="en-US" sz="1200" b="0" i="0" u="none" strike="noStrike" kern="1200" cap="none" baseline="0" dirty="0">
                <a:solidFill>
                  <a:schemeClr val="tx1"/>
                </a:solidFill>
                <a:effectLst/>
                <a:latin typeface="Times New Roman" panose="02020603050405020304" pitchFamily="18" charset="0"/>
                <a:ea typeface="Arial"/>
                <a:cs typeface="Times New Roman" panose="02020603050405020304" pitchFamily="18" charset="0"/>
                <a:sym typeface="Arial"/>
              </a:rPr>
              <a:t> available to the public for download.</a:t>
            </a:r>
            <a:r>
              <a:rPr lang="en-US" sz="1200" b="0" i="0" u="none" strike="noStrike" kern="1200" cap="none" dirty="0">
                <a:solidFill>
                  <a:schemeClr val="tx1"/>
                </a:solidFill>
                <a:effectLst/>
                <a:latin typeface="Times New Roman" panose="02020603050405020304" pitchFamily="18" charset="0"/>
                <a:ea typeface="Arial"/>
                <a:cs typeface="Times New Roman" panose="02020603050405020304" pitchFamily="18"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kern="1200" cap="none" dirty="0">
              <a:solidFill>
                <a:schemeClr val="tx1"/>
              </a:solidFill>
              <a:effectLst/>
              <a:latin typeface="Times New Roman" panose="02020603050405020304" pitchFamily="18" charset="0"/>
              <a:ea typeface="Arial"/>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kern="1200" cap="none" dirty="0">
                <a:solidFill>
                  <a:schemeClr val="tx1"/>
                </a:solidFill>
                <a:effectLst/>
                <a:latin typeface="Times New Roman" panose="02020603050405020304" pitchFamily="18" charset="0"/>
                <a:ea typeface="Arial"/>
                <a:cs typeface="Times New Roman" panose="02020603050405020304" pitchFamily="18" charset="0"/>
                <a:sym typeface="Arial"/>
              </a:rPr>
              <a:t>Some of the highlights of data.transportation.gov</a:t>
            </a:r>
            <a:r>
              <a:rPr lang="en-US" sz="1200" b="0" i="0" u="none" strike="noStrike" kern="1200" cap="none" baseline="0" dirty="0">
                <a:solidFill>
                  <a:schemeClr val="tx1"/>
                </a:solidFill>
                <a:effectLst/>
                <a:latin typeface="Times New Roman" panose="02020603050405020304" pitchFamily="18" charset="0"/>
                <a:ea typeface="Arial"/>
                <a:cs typeface="Times New Roman" panose="02020603050405020304" pitchFamily="18" charset="0"/>
                <a:sym typeface="Arial"/>
              </a:rPr>
              <a:t> include:</a:t>
            </a:r>
          </a:p>
          <a:p>
            <a:r>
              <a:rPr lang="en-US" sz="1400" dirty="0"/>
              <a:t>There are currently over 4000 datasets</a:t>
            </a:r>
          </a:p>
          <a:p>
            <a:r>
              <a:rPr lang="en-US" sz="1400" dirty="0"/>
              <a:t>All transportation</a:t>
            </a:r>
            <a:r>
              <a:rPr lang="en-US" sz="1400" baseline="0" dirty="0"/>
              <a:t> </a:t>
            </a:r>
            <a:r>
              <a:rPr lang="en-US" sz="1400" dirty="0"/>
              <a:t>modes are represented</a:t>
            </a:r>
          </a:p>
          <a:p>
            <a:r>
              <a:rPr lang="en-US" sz="1400" dirty="0"/>
              <a:t>Data visualization tools are built into</a:t>
            </a:r>
            <a:r>
              <a:rPr lang="en-US" sz="1400" baseline="0" dirty="0"/>
              <a:t> the user interface</a:t>
            </a:r>
            <a:endParaRPr lang="en-US" sz="1400" dirty="0"/>
          </a:p>
          <a:p>
            <a:r>
              <a:rPr lang="en-US" sz="1400" dirty="0"/>
              <a:t>The new system meets several</a:t>
            </a:r>
            <a:r>
              <a:rPr lang="en-US" sz="1400" baseline="0" dirty="0"/>
              <a:t> d</a:t>
            </a:r>
            <a:r>
              <a:rPr lang="en-US" sz="1400" dirty="0"/>
              <a:t>ata management best practices including: </a:t>
            </a:r>
          </a:p>
          <a:p>
            <a:pPr marL="548640" lvl="1">
              <a:spcBef>
                <a:spcPts val="0"/>
              </a:spcBef>
            </a:pPr>
            <a:r>
              <a:rPr lang="en-US" sz="1400" dirty="0"/>
              <a:t>Allowing users to download Machine-readable datasets</a:t>
            </a:r>
            <a:r>
              <a:rPr lang="en-US" sz="1400" baseline="0" dirty="0"/>
              <a:t> and </a:t>
            </a:r>
            <a:r>
              <a:rPr lang="en-US" sz="1400" dirty="0"/>
              <a:t>subsets</a:t>
            </a:r>
          </a:p>
          <a:p>
            <a:pPr marL="548640" lvl="1">
              <a:spcBef>
                <a:spcPts val="0"/>
              </a:spcBef>
            </a:pPr>
            <a:r>
              <a:rPr lang="en-US" sz="1400" dirty="0"/>
              <a:t>Downloaded data is in open formats</a:t>
            </a:r>
          </a:p>
          <a:p>
            <a:pPr marL="548640" lvl="1">
              <a:spcBef>
                <a:spcPts val="0"/>
              </a:spcBef>
            </a:pPr>
            <a:r>
              <a:rPr lang="en-US" sz="1400" dirty="0"/>
              <a:t>The interface also allows for API access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kern="1200" cap="none" dirty="0">
              <a:solidFill>
                <a:schemeClr val="tx1"/>
              </a:solidFill>
              <a:effectLst/>
              <a:latin typeface="Times New Roman" panose="02020603050405020304" pitchFamily="18" charset="0"/>
              <a:ea typeface="Arial"/>
              <a:cs typeface="Times New Roman" panose="02020603050405020304" pitchFamily="18" charset="0"/>
              <a:sym typeface="Arial"/>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Be sure to visit https://data.transportation.gov</a:t>
            </a:r>
            <a:r>
              <a:rPr lang="en-US" sz="1200" b="0" i="0" u="none" strike="noStrike" cap="none" baseline="0" dirty="0">
                <a:solidFill>
                  <a:srgbClr val="000000"/>
                </a:solidFill>
                <a:latin typeface="Arial"/>
                <a:ea typeface="Roboto"/>
                <a:cs typeface="Roboto"/>
                <a:sym typeface="Roboto"/>
              </a:rPr>
              <a:t> ]</a:t>
            </a:r>
            <a:endParaRPr lang="en-US" sz="1200" dirty="0">
              <a:latin typeface="+mn-lt"/>
              <a:ea typeface="Roboto" panose="020B0604020202020204" charset="0"/>
              <a:cs typeface="Roboto"/>
              <a:sym typeface="Roboto"/>
            </a:endParaRPr>
          </a:p>
          <a:p>
            <a:pPr marL="0" lvl="0" indent="0" algn="l" rtl="0">
              <a:spcBef>
                <a:spcPts val="0"/>
              </a:spcBef>
              <a:spcAft>
                <a:spcPts val="0"/>
              </a:spcAft>
              <a:buNone/>
            </a:pPr>
            <a:endParaRPr sz="1200" dirty="0">
              <a:latin typeface="+mn-lt"/>
              <a:ea typeface="Roboto" panose="020B0604020202020204" charset="0"/>
              <a:cs typeface="Roboto"/>
              <a:sym typeface="Roboto"/>
            </a:endParaRPr>
          </a:p>
        </p:txBody>
      </p:sp>
    </p:spTree>
    <p:extLst>
      <p:ext uri="{BB962C8B-B14F-4D97-AF65-F5344CB8AC3E}">
        <p14:creationId xmlns:p14="http://schemas.microsoft.com/office/powerpoint/2010/main" val="2945968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1989ce7e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1989ce7e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Slide Title: Repository</a:t>
            </a:r>
            <a:r>
              <a:rPr lang="en-US" sz="1200" b="0" i="0" u="none" strike="noStrike" cap="none" baseline="0" dirty="0">
                <a:solidFill>
                  <a:srgbClr val="000000"/>
                </a:solidFill>
                <a:latin typeface="Arial"/>
                <a:ea typeface="Roboto"/>
                <a:cs typeface="Roboto"/>
                <a:sym typeface="Roboto"/>
              </a:rPr>
              <a:t> &amp; Open Science Access Portal (ROSA P)</a:t>
            </a: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Speaker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a:solidFill>
                  <a:srgbClr val="000000"/>
                </a:solidFill>
                <a:latin typeface="Arial"/>
                <a:ea typeface="Roboto"/>
                <a:sym typeface="Roboto"/>
              </a:rPr>
              <a:t>The Repository &amp; Open Science Access Portal, or ROSA P is operated by the National Transportation Library (NTL), and serves as the central repository for DOT research outputs, now numbering in the tens of thousands.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a:solidFill>
                <a:srgbClr val="000000"/>
              </a:solidFill>
              <a:latin typeface="Arial"/>
              <a:ea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a:solidFill>
                  <a:srgbClr val="000000"/>
                </a:solidFill>
                <a:latin typeface="Arial"/>
                <a:ea typeface="Roboto"/>
                <a:sym typeface="Roboto"/>
              </a:rPr>
              <a:t>And there are already 6 research outputs that deal specifically with COVID-19.</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a:solidFill>
                <a:srgbClr val="000000"/>
              </a:solidFill>
              <a:latin typeface="Arial"/>
              <a:ea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a:solidFill>
                  <a:srgbClr val="000000"/>
                </a:solidFill>
                <a:latin typeface="Arial"/>
                <a:ea typeface="Roboto"/>
                <a:sym typeface="Roboto"/>
              </a:rPr>
              <a:t>But what if you up-to-date info on how COVID is impacting transportation? </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[Next slide]</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[Slide text</a:t>
            </a:r>
            <a:r>
              <a:rPr lang="en-US" sz="1200" b="0" i="0" u="none" strike="noStrike" cap="none" baseline="0" dirty="0">
                <a:solidFill>
                  <a:srgbClr val="000000"/>
                </a:solidFill>
                <a:latin typeface="Arial"/>
                <a:ea typeface="Roboto"/>
                <a:cs typeface="Roboto"/>
                <a:sym typeface="Roboto"/>
              </a:rPr>
              <a:t> </a:t>
            </a:r>
            <a:r>
              <a:rPr lang="en-US" sz="1200" b="0" i="0" u="none" strike="noStrike" cap="none" dirty="0">
                <a:solidFill>
                  <a:srgbClr val="000000"/>
                </a:solidFill>
                <a:latin typeface="Arial"/>
                <a:ea typeface="Roboto"/>
                <a:cs typeface="Roboto"/>
                <a:sym typeface="Roboto"/>
              </a:rPr>
              <a:t>not presented orally: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ROSA P is the National Transportation Library's Repository and Open Science Access Portal. The name ROSA P was chosen to honor the role public transportation played in the civil rights movement, along with one of the important figures, Rosa Parks.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Visit ROSA P at: https://rosap.ntl.bts.gov/welcome</a:t>
            </a:r>
            <a:r>
              <a:rPr lang="en-US" sz="1200" b="0" i="0" u="none" strike="noStrike" cap="none" baseline="0" dirty="0">
                <a:solidFill>
                  <a:srgbClr val="000000"/>
                </a:solidFill>
                <a:latin typeface="Arial"/>
                <a:ea typeface="Roboto"/>
                <a:cs typeface="Roboto"/>
                <a:sym typeface="Roboto"/>
              </a:rPr>
              <a:t> ]</a:t>
            </a: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[Expanded</a:t>
            </a:r>
            <a:r>
              <a:rPr lang="en-US" sz="1200" b="0" i="0" u="none" strike="noStrike" cap="none" baseline="0" dirty="0">
                <a:solidFill>
                  <a:srgbClr val="000000"/>
                </a:solidFill>
                <a:latin typeface="Arial"/>
                <a:ea typeface="Roboto"/>
                <a:cs typeface="Roboto"/>
                <a:sym typeface="Roboto"/>
              </a:rPr>
              <a:t> background text:</a:t>
            </a: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The Repository</a:t>
            </a:r>
            <a:r>
              <a:rPr lang="en-US" sz="1200" b="0" i="0" u="none" strike="noStrike" cap="none" baseline="0" dirty="0">
                <a:solidFill>
                  <a:srgbClr val="000000"/>
                </a:solidFill>
                <a:latin typeface="Arial"/>
                <a:ea typeface="Roboto"/>
                <a:cs typeface="Roboto"/>
                <a:sym typeface="Roboto"/>
              </a:rPr>
              <a:t> &amp; Open Science Access Portal, or </a:t>
            </a:r>
            <a:r>
              <a:rPr lang="en-US" sz="1200" i="1" dirty="0"/>
              <a:t>ROSA P</a:t>
            </a:r>
            <a:r>
              <a:rPr lang="en-US" sz="1200" dirty="0"/>
              <a:t>. </a:t>
            </a:r>
            <a:r>
              <a:rPr lang="en-US" sz="1200" baseline="0" dirty="0"/>
              <a:t>is managed and maintained by my coworkers and I at the National Transportation Library (NTL). The 2012 law, “Moving Ahead for Progress in the 21st Century Act (MAP-21),” requires that NTL’s repository “Serve as the central repository for DOT research results and technical publications; and, Serve as the central clearinghouse for transportation data and information of the Federal Government.”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aseline="0" dirty="0"/>
              <a:t>Further, U.S.’s DOT 2015 Public Access Policy requires that a copy of all DOT-funded research reports, and a metadata record for all DOT-funded research datasets, be available to the public through the NTL repository.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aseline="0" dirty="0"/>
              <a:t>ROSA P is the repository and archive for tens of thousands of DOT-produced or DOT-funded research reports, going back, as we have seen, decades.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aseline="0" dirty="0"/>
              <a:t>And there are already about 6 reports, statistical publications, or other research outputs that deal specifically with COVID-19. ]</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sz="1200" dirty="0">
              <a:latin typeface="+mn-lt"/>
              <a:ea typeface="Roboto" panose="020B0604020202020204" charset="0"/>
              <a:cs typeface="Roboto"/>
              <a:sym typeface="Roboto"/>
            </a:endParaRPr>
          </a:p>
        </p:txBody>
      </p:sp>
    </p:spTree>
    <p:extLst>
      <p:ext uri="{BB962C8B-B14F-4D97-AF65-F5344CB8AC3E}">
        <p14:creationId xmlns:p14="http://schemas.microsoft.com/office/powerpoint/2010/main" val="2863512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1989ce7e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1989ce7e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Slide Title: COVID-19</a:t>
            </a:r>
            <a:r>
              <a:rPr lang="en-US" sz="1200" b="0" i="0" u="none" strike="noStrike" cap="none" baseline="0" dirty="0">
                <a:solidFill>
                  <a:srgbClr val="000000"/>
                </a:solidFill>
                <a:latin typeface="Arial"/>
                <a:ea typeface="Roboto"/>
                <a:cs typeface="Roboto"/>
                <a:sym typeface="Roboto"/>
              </a:rPr>
              <a:t> Transportation Statistics from BTS</a:t>
            </a: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Speaker notes: The Bureau of Transportation Statistics</a:t>
            </a:r>
            <a:r>
              <a:rPr lang="en-US" sz="1200" b="0" i="0" u="none" strike="noStrike" cap="none" baseline="0" dirty="0">
                <a:solidFill>
                  <a:srgbClr val="000000"/>
                </a:solidFill>
                <a:latin typeface="Arial"/>
                <a:ea typeface="Roboto"/>
                <a:cs typeface="Roboto"/>
                <a:sym typeface="Roboto"/>
              </a:rPr>
              <a:t> (BTS) publishes stats on aviation, freight activity, and transportation economics, as well the effects of COVID-19 on travel and shipping, including:</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Travel Behavior by Income Groups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Bikeshare and E-Scooter Operations</a:t>
            </a:r>
          </a:p>
          <a:p>
            <a:pPr marL="0" lvl="0" indent="0" algn="l" rtl="0">
              <a:spcBef>
                <a:spcPts val="0"/>
              </a:spcBef>
              <a:spcAft>
                <a:spcPts val="0"/>
              </a:spcAft>
              <a:buNone/>
            </a:pPr>
            <a:endParaRPr lang="en-US" sz="1200" b="0" i="0" u="none" strike="noStrike" cap="none" baseline="0"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baseline="0" dirty="0">
                <a:solidFill>
                  <a:srgbClr val="000000"/>
                </a:solidFill>
                <a:latin typeface="Arial"/>
                <a:ea typeface="Roboto"/>
                <a:cs typeface="Roboto"/>
                <a:sym typeface="Roboto"/>
              </a:rPr>
              <a:t>Let us next turn our attention to federal Open Science resources.</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[Next slide]</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dirty="0">
                <a:latin typeface="+mj-lt"/>
                <a:ea typeface="Roboto"/>
                <a:cs typeface="Roboto"/>
                <a:sym typeface="Roboto"/>
              </a:rPr>
              <a:t>[Slide text not presented orally:</a:t>
            </a:r>
          </a:p>
          <a:p>
            <a:pPr marL="0" lvl="0" indent="0" algn="l" rtl="0">
              <a:spcBef>
                <a:spcPts val="0"/>
              </a:spcBef>
              <a:spcAft>
                <a:spcPts val="0"/>
              </a:spcAft>
              <a:buNone/>
            </a:pPr>
            <a:r>
              <a:rPr lang="en-US" sz="1200" b="0" i="0" u="none" strike="noStrike" cap="none" baseline="0" dirty="0">
                <a:solidFill>
                  <a:srgbClr val="000000"/>
                </a:solidFill>
                <a:latin typeface="Arial"/>
                <a:ea typeface="Roboto"/>
                <a:cs typeface="Roboto"/>
                <a:sym typeface="Roboto"/>
              </a:rPr>
              <a:t>COVID-19 Related Statistics: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Daily Travel During the COVID-19 Public Health Emergency</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Mobility Over Time by State and By Trip Distance</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The Week in Transportation: Selected Measures During COVID-19</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Monthly Transportation Statistics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County Transportation Profiles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Daily Vehicle Travel</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Effects of COVID-19 On Travel Behavior</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Effects of COVID-19 On Travel Behavior by Income Groups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Effects of COVID-19 On Bikeshare and E-Scooter Operations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Docked Bikeshare Ridership: COVID-19 Effects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Ferry Operators Status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Ferry Routes for Top Ten Operators</a:t>
            </a:r>
          </a:p>
          <a:p>
            <a:pPr marL="171450" lvl="0" indent="-171450" algn="l" rtl="0">
              <a:spcBef>
                <a:spcPts val="0"/>
              </a:spcBef>
              <a:spcAft>
                <a:spcPts val="0"/>
              </a:spcAft>
            </a:pPr>
            <a:endParaRPr lang="en-US" sz="1200" b="0" i="0" u="none" strike="noStrike" cap="none" baseline="0"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baseline="0" dirty="0">
                <a:solidFill>
                  <a:srgbClr val="000000"/>
                </a:solidFill>
                <a:latin typeface="Arial"/>
                <a:ea typeface="Roboto"/>
                <a:cs typeface="Roboto"/>
                <a:sym typeface="Roboto"/>
              </a:rPr>
              <a:t>https://www.bts.dot.gov/covid-19 ]</a:t>
            </a:r>
          </a:p>
          <a:p>
            <a:pPr marL="0" lvl="0" indent="0" algn="l" rtl="0">
              <a:spcBef>
                <a:spcPts val="0"/>
              </a:spcBef>
              <a:spcAft>
                <a:spcPts val="0"/>
              </a:spcAft>
              <a:buNone/>
            </a:pPr>
            <a:endParaRPr lang="en-US" sz="1200" b="0" i="0" u="none" strike="noStrike" cap="none" baseline="0" dirty="0">
              <a:solidFill>
                <a:srgbClr val="000000"/>
              </a:solidFill>
              <a:latin typeface="Arial"/>
              <a:ea typeface="Roboto"/>
              <a:cs typeface="Roboto"/>
              <a:sym typeface="Roboto"/>
            </a:endParaRPr>
          </a:p>
          <a:p>
            <a:pPr marL="0" lvl="0" indent="0" algn="l" rtl="0">
              <a:spcBef>
                <a:spcPts val="0"/>
              </a:spcBef>
              <a:spcAft>
                <a:spcPts val="0"/>
              </a:spcAft>
              <a:buNone/>
            </a:pPr>
            <a:r>
              <a:rPr lang="en-US" sz="1200" dirty="0">
                <a:latin typeface="+mj-lt"/>
                <a:ea typeface="Roboto"/>
                <a:cs typeface="Roboto"/>
                <a:sym typeface="Roboto"/>
              </a:rPr>
              <a:t>[Expanded</a:t>
            </a:r>
            <a:r>
              <a:rPr lang="en-US" sz="1200" baseline="0" dirty="0">
                <a:latin typeface="+mj-lt"/>
                <a:ea typeface="Roboto"/>
                <a:cs typeface="Roboto"/>
                <a:sym typeface="Roboto"/>
              </a:rPr>
              <a:t> background text:</a:t>
            </a: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The Bureau of Transportation Statistics</a:t>
            </a:r>
            <a:r>
              <a:rPr lang="en-US" sz="1200" b="0" i="0" u="none" strike="noStrike" cap="none" baseline="0" dirty="0">
                <a:solidFill>
                  <a:srgbClr val="000000"/>
                </a:solidFill>
                <a:latin typeface="Arial"/>
                <a:ea typeface="Roboto"/>
                <a:cs typeface="Roboto"/>
                <a:sym typeface="Roboto"/>
              </a:rPr>
              <a:t> (BTS) is one of the 13 principle federal statistical agencies. BTS is the preeminent source of statistics on commercial aviation, multimodal freight activity, and transportation economics, and provides context to decision makers and the public for understanding statistics on transportation. </a:t>
            </a:r>
          </a:p>
          <a:p>
            <a:pPr marL="0" lvl="0" indent="0" algn="l" rtl="0">
              <a:spcBef>
                <a:spcPts val="0"/>
              </a:spcBef>
              <a:spcAft>
                <a:spcPts val="0"/>
              </a:spcAft>
              <a:buNone/>
            </a:pPr>
            <a:endParaRPr lang="en-US" sz="1200" b="0" i="0" u="none" strike="noStrike" cap="none" baseline="0"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Responding to interest in the most recent coronavirus-related data, BTS has created web pages of transportation statistics allowing comparison of pre-COVID-19 and current numbers for passenger travel and freight shipments.</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These pages present a wide range of data on all transportation modes from various sources.</a:t>
            </a:r>
            <a:r>
              <a:rPr lang="en-US" sz="1200" b="0" i="0" u="none" strike="noStrike" cap="none" baseline="0" dirty="0">
                <a:solidFill>
                  <a:srgbClr val="000000"/>
                </a:solidFill>
                <a:latin typeface="Arial"/>
                <a:ea typeface="Roboto"/>
                <a:cs typeface="Roboto"/>
                <a:sym typeface="Roboto"/>
              </a:rPr>
              <a:t> Some of these pages are update daily, weekly, or as data becomes available from the numerous providers BTS works with. To visit the COVID-19 related pages, go to https://www.bts.dot.gov/covid-19</a:t>
            </a:r>
          </a:p>
          <a:p>
            <a:pPr marL="0" lvl="0" indent="0" algn="l" rtl="0">
              <a:spcBef>
                <a:spcPts val="0"/>
              </a:spcBef>
              <a:spcAft>
                <a:spcPts val="0"/>
              </a:spcAft>
              <a:buNone/>
            </a:pPr>
            <a:endParaRPr lang="en-US" sz="1200" b="0" i="0" u="none" strike="noStrike" cap="none" baseline="0"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baseline="0" dirty="0">
                <a:solidFill>
                  <a:srgbClr val="000000"/>
                </a:solidFill>
                <a:latin typeface="Arial"/>
                <a:ea typeface="Roboto"/>
                <a:cs typeface="Roboto"/>
                <a:sym typeface="Roboto"/>
              </a:rPr>
              <a:t>Among the list of regularly updated pages of COVID-19 Related Statistics, are: (see list above)]</a:t>
            </a:r>
          </a:p>
          <a:p>
            <a:pPr marL="0" lvl="0" indent="0" algn="l" rtl="0">
              <a:spcBef>
                <a:spcPts val="0"/>
              </a:spcBef>
              <a:spcAft>
                <a:spcPts val="0"/>
              </a:spcAft>
              <a:buNone/>
            </a:pPr>
            <a:endParaRPr sz="1200" dirty="0">
              <a:latin typeface="+mj-lt"/>
              <a:ea typeface="Roboto"/>
              <a:cs typeface="Roboto"/>
              <a:sym typeface="Roboto"/>
            </a:endParaRPr>
          </a:p>
          <a:p>
            <a:pPr marL="0" lvl="0" indent="0" algn="l" rtl="0">
              <a:spcBef>
                <a:spcPts val="0"/>
              </a:spcBef>
              <a:spcAft>
                <a:spcPts val="0"/>
              </a:spcAft>
              <a:buNone/>
            </a:pPr>
            <a:endParaRPr sz="1200" dirty="0">
              <a:latin typeface="+mj-lt"/>
              <a:ea typeface="Roboto"/>
              <a:cs typeface="Roboto"/>
              <a:sym typeface="Roboto"/>
            </a:endParaRPr>
          </a:p>
        </p:txBody>
      </p:sp>
    </p:spTree>
    <p:extLst>
      <p:ext uri="{BB962C8B-B14F-4D97-AF65-F5344CB8AC3E}">
        <p14:creationId xmlns:p14="http://schemas.microsoft.com/office/powerpoint/2010/main" val="356200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1989ce7e6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1989ce7e6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Title: Opening U.S. Government-Funded Science: Resources.data.gov</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Speaker notes: Resources.data.gov is a repository of policies, tools, case studies, and</a:t>
            </a:r>
            <a:r>
              <a:rPr lang="en-US" sz="1100" b="0" i="0" u="none" strike="noStrike" cap="none" baseline="0" dirty="0">
                <a:solidFill>
                  <a:srgbClr val="000000"/>
                </a:solidFill>
                <a:latin typeface="Arial"/>
                <a:ea typeface="Roboto"/>
                <a:cs typeface="Roboto"/>
                <a:sym typeface="Roboto"/>
              </a:rPr>
              <a:t> </a:t>
            </a:r>
            <a:r>
              <a:rPr lang="en-US" sz="1100" b="0" i="0" u="none" strike="noStrike" cap="none" dirty="0">
                <a:solidFill>
                  <a:srgbClr val="000000"/>
                </a:solidFill>
                <a:latin typeface="Arial"/>
                <a:ea typeface="Roboto"/>
                <a:cs typeface="Roboto"/>
                <a:sym typeface="Roboto"/>
              </a:rPr>
              <a:t>resources to support data governance, management, and use throughout the U.S. government. </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Some of the available resources include:</a:t>
            </a:r>
          </a:p>
          <a:p>
            <a:pPr marL="171450" lvl="0"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The DCAT-US Schema v1.1</a:t>
            </a:r>
          </a:p>
          <a:p>
            <a:pPr marL="171450" lvl="0"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The</a:t>
            </a:r>
            <a:r>
              <a:rPr lang="en-US" sz="1100" b="0" i="0" u="none" strike="noStrike" cap="none" baseline="0" dirty="0">
                <a:solidFill>
                  <a:srgbClr val="000000"/>
                </a:solidFill>
                <a:latin typeface="Arial"/>
                <a:ea typeface="Roboto"/>
                <a:cs typeface="Roboto"/>
                <a:sym typeface="Roboto"/>
              </a:rPr>
              <a:t> </a:t>
            </a:r>
            <a:r>
              <a:rPr lang="en-US" sz="1100" b="0" i="0" u="none" strike="noStrike" cap="none" dirty="0">
                <a:solidFill>
                  <a:srgbClr val="000000"/>
                </a:solidFill>
                <a:latin typeface="Arial"/>
                <a:ea typeface="Roboto"/>
                <a:cs typeface="Roboto"/>
                <a:sym typeface="Roboto"/>
              </a:rPr>
              <a:t>Data Ethics Framework</a:t>
            </a:r>
          </a:p>
          <a:p>
            <a:pPr marL="171450" lvl="0"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And Case studies &amp; examples </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As</a:t>
            </a:r>
            <a:r>
              <a:rPr lang="en-US" sz="1100" b="0" i="0" u="none" strike="noStrike" cap="none" baseline="0" dirty="0">
                <a:solidFill>
                  <a:srgbClr val="000000"/>
                </a:solidFill>
                <a:latin typeface="Arial"/>
                <a:ea typeface="Roboto"/>
                <a:cs typeface="Roboto"/>
                <a:sym typeface="Roboto"/>
              </a:rPr>
              <a:t> we near the end of this trip, lets turn to the challenges we face around open science.</a:t>
            </a: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[Next slide]</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text not presented orally:</a:t>
            </a: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Some of the available resources include:</a:t>
            </a:r>
          </a:p>
          <a:p>
            <a:pPr marL="171450" lvl="0"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The DCAT-US Schema v1.1 (Project Open Data Metadata Schema)</a:t>
            </a:r>
          </a:p>
          <a:p>
            <a:pPr marL="171450" lvl="0"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The</a:t>
            </a:r>
            <a:r>
              <a:rPr lang="en-US" sz="1100" b="0" i="0" u="none" strike="noStrike" cap="none" baseline="0" dirty="0">
                <a:solidFill>
                  <a:srgbClr val="000000"/>
                </a:solidFill>
                <a:latin typeface="Arial"/>
                <a:ea typeface="Roboto"/>
                <a:cs typeface="Roboto"/>
                <a:sym typeface="Roboto"/>
              </a:rPr>
              <a:t> </a:t>
            </a:r>
            <a:r>
              <a:rPr lang="en-US" sz="1100" b="0" i="0" u="none" strike="noStrike" cap="none" dirty="0">
                <a:solidFill>
                  <a:srgbClr val="000000"/>
                </a:solidFill>
                <a:latin typeface="Arial"/>
                <a:ea typeface="Roboto"/>
                <a:cs typeface="Roboto"/>
                <a:sym typeface="Roboto"/>
              </a:rPr>
              <a:t>Principles of Open Government Data</a:t>
            </a:r>
          </a:p>
          <a:p>
            <a:pPr marL="171450" lvl="0"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The</a:t>
            </a:r>
            <a:r>
              <a:rPr lang="en-US" sz="1100" b="0" i="0" u="none" strike="noStrike" cap="none" baseline="0" dirty="0">
                <a:solidFill>
                  <a:srgbClr val="000000"/>
                </a:solidFill>
                <a:latin typeface="Arial"/>
                <a:ea typeface="Roboto"/>
                <a:cs typeface="Roboto"/>
                <a:sym typeface="Roboto"/>
              </a:rPr>
              <a:t> </a:t>
            </a:r>
            <a:r>
              <a:rPr lang="en-US" sz="1100" b="0" i="0" u="none" strike="noStrike" cap="none" dirty="0">
                <a:solidFill>
                  <a:srgbClr val="000000"/>
                </a:solidFill>
                <a:latin typeface="Arial"/>
                <a:ea typeface="Roboto"/>
                <a:cs typeface="Roboto"/>
                <a:sym typeface="Roboto"/>
              </a:rPr>
              <a:t>Data Ethics Framework</a:t>
            </a:r>
          </a:p>
          <a:p>
            <a:pPr marL="171450" lvl="0"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A Geoportal Server</a:t>
            </a:r>
          </a:p>
          <a:p>
            <a:pPr marL="171450" lvl="0"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A JSON Validator</a:t>
            </a:r>
          </a:p>
          <a:p>
            <a:pPr marL="171450" lvl="0"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Digital Analytics Program (DAP) for measuring</a:t>
            </a:r>
            <a:r>
              <a:rPr lang="en-US" sz="1100" b="0" i="0" u="none" strike="noStrike" cap="none" baseline="0" dirty="0">
                <a:solidFill>
                  <a:srgbClr val="000000"/>
                </a:solidFill>
                <a:latin typeface="Arial"/>
                <a:ea typeface="Roboto"/>
                <a:cs typeface="Roboto"/>
                <a:sym typeface="Roboto"/>
              </a:rPr>
              <a:t> use metrics</a:t>
            </a:r>
            <a:endParaRPr lang="en-US" sz="1100" b="0" i="0" u="none" strike="noStrike" cap="none" dirty="0">
              <a:solidFill>
                <a:srgbClr val="000000"/>
              </a:solidFill>
              <a:latin typeface="Arial"/>
              <a:ea typeface="Roboto"/>
              <a:cs typeface="Roboto"/>
              <a:sym typeface="Roboto"/>
            </a:endParaRPr>
          </a:p>
          <a:p>
            <a:pPr marL="171450" lvl="0"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An Improving Agency Data Skills Playbook</a:t>
            </a:r>
          </a:p>
          <a:p>
            <a:pPr marL="171450" lvl="0"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And Case studies &amp; examples</a:t>
            </a:r>
          </a:p>
          <a:p>
            <a:pPr marL="171450" lvl="0" indent="-171450" algn="l" rtl="0">
              <a:spcBef>
                <a:spcPts val="0"/>
              </a:spcBef>
              <a:spcAft>
                <a:spcPts val="0"/>
              </a:spcAft>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https://resources.data.gov/</a:t>
            </a:r>
            <a:r>
              <a:rPr lang="en-US" sz="1100" b="0" i="0" u="none" strike="noStrike" cap="none" baseline="0" dirty="0">
                <a:solidFill>
                  <a:srgbClr val="000000"/>
                </a:solidFill>
                <a:latin typeface="Arial"/>
                <a:ea typeface="Roboto"/>
                <a:cs typeface="Roboto"/>
                <a:sym typeface="Roboto"/>
              </a:rPr>
              <a:t>  </a:t>
            </a:r>
            <a:r>
              <a:rPr lang="en-US" sz="1100" b="0" i="0" u="none" strike="noStrike" cap="none" dirty="0">
                <a:solidFill>
                  <a:srgbClr val="000000"/>
                </a:solidFill>
                <a:latin typeface="Arial"/>
                <a:ea typeface="Roboto"/>
                <a:cs typeface="Roboto"/>
                <a:sym typeface="Roboto"/>
              </a:rPr>
              <a:t>]</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03049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1989ce7e6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1989ce7e6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Title: Opening U.S. Government-Funded Science: Challenges</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Speaker notes:</a:t>
            </a: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Most of the presentation paints a rosy picture of U.S. Government progress towards Open Science.</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But we should take a moment to outline the challenges we face. On the slide, I have sketched some of the challenges among the four broad themes I discussed, and within the context of COVID-19.</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But for sake of time, I will discuss only a handful.</a:t>
            </a: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Under Policy Challenges</a:t>
            </a:r>
            <a:r>
              <a:rPr lang="en-US" sz="1100" b="0" i="0" u="none" strike="noStrike" cap="none" baseline="0" dirty="0">
                <a:solidFill>
                  <a:srgbClr val="000000"/>
                </a:solidFill>
                <a:latin typeface="Arial"/>
                <a:ea typeface="Roboto"/>
                <a:cs typeface="Roboto"/>
                <a:sym typeface="Roboto"/>
              </a:rPr>
              <a:t> we should note that</a:t>
            </a:r>
            <a:r>
              <a:rPr lang="en-US" sz="1100" b="0" i="0" u="none" strike="noStrike" cap="none" dirty="0">
                <a:solidFill>
                  <a:srgbClr val="000000"/>
                </a:solidFill>
                <a:latin typeface="Arial"/>
                <a:ea typeface="Roboto"/>
                <a:cs typeface="Roboto"/>
                <a:sym typeface="Roboto"/>
              </a:rPr>
              <a:t> socialization and implementation of new open science policies can be uneven within departments and across government, as we have seen as DOT, and we are working hard to bring each research office into compliance.</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Under Practice Challenges I want to acknowledge that Culture change is hard. New practices challenge existing workflows, and integrating Open Science practices can seem like a lot of work for little pay-off.</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Under Resource Challenges I want to remind folks that open science and the data skills needed for open science is new work. However, there can be bureaucratic resistance to creating the new positions needed to support open science.</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So what have these challenges meant during COVID-19?</a:t>
            </a:r>
          </a:p>
          <a:p>
            <a:pPr marL="171450" lvl="0"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There are great examples of U.S. agencies moving quickly to open access to COVID-19 research. For instance, in March 2020, the National Library of Medicine (NLM) worked with publishers and scholarly societies to open up access to coronavirus research through PubMed Central. </a:t>
            </a:r>
          </a:p>
          <a:p>
            <a:pPr marL="171450" lvl="0"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On the other hand, COVID-19 has also showed many departments our shortcomings in relationship to our vision of opening U.S. science. I think we will need to take a hard look at the COVID-19 experience, and shift resources so that we can prepare for the next time. And there will be a next time. We live on an active planet, in a dynamic universe, building fragile infrastructures. </a:t>
            </a:r>
          </a:p>
          <a:p>
            <a:pPr marL="628650" lvl="1"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I hope that one way we use all of the COVID-19 data we collect , in every discipline, will be to make the changes needed to avoid or mitigate the levels of suffering we have seen this time.</a:t>
            </a:r>
          </a:p>
          <a:p>
            <a:pPr marL="0" marR="0" lvl="0" indent="0" algn="l" defTabSz="914400" rtl="0" eaLnBrk="1" fontAlgn="auto" latinLnBrk="0" hangingPunct="1">
              <a:lnSpc>
                <a:spcPct val="115000"/>
              </a:lnSpc>
              <a:spcBef>
                <a:spcPts val="0"/>
              </a:spcBef>
              <a:spcAft>
                <a:spcPts val="0"/>
              </a:spcAft>
              <a:buClr>
                <a:srgbClr val="737373"/>
              </a:buClr>
              <a:buSzPts val="1400"/>
              <a:buNone/>
              <a:tabLst/>
              <a:defRPr/>
            </a:pPr>
            <a:endParaRPr lang="en-US" sz="1100" b="0" i="0" u="none" strike="noStrike" cap="none" baseline="0" dirty="0">
              <a:solidFill>
                <a:srgbClr val="000000"/>
              </a:solidFill>
              <a:latin typeface="Arial"/>
              <a:ea typeface="Roboto"/>
              <a:cs typeface="Roboto"/>
              <a:sym typeface="Roboto"/>
            </a:endParaRPr>
          </a:p>
          <a:p>
            <a:pPr marL="0" marR="0" lvl="0" indent="0" algn="l" defTabSz="914400" rtl="0" eaLnBrk="1" fontAlgn="auto" latinLnBrk="0" hangingPunct="1">
              <a:lnSpc>
                <a:spcPct val="115000"/>
              </a:lnSpc>
              <a:spcBef>
                <a:spcPts val="0"/>
              </a:spcBef>
              <a:spcAft>
                <a:spcPts val="0"/>
              </a:spcAft>
              <a:buClr>
                <a:srgbClr val="737373"/>
              </a:buClr>
              <a:buSzPts val="1400"/>
              <a:buNone/>
              <a:tabLst/>
              <a:defRPr/>
            </a:pPr>
            <a:r>
              <a:rPr lang="en-US" sz="1100" b="0" i="0" u="none" strike="noStrike" cap="none" dirty="0">
                <a:solidFill>
                  <a:srgbClr val="000000"/>
                </a:solidFill>
                <a:latin typeface="Arial"/>
                <a:ea typeface="Roboto"/>
                <a:cs typeface="Roboto"/>
                <a:sym typeface="Roboto"/>
              </a:rPr>
              <a:t>On that note,</a:t>
            </a:r>
            <a:r>
              <a:rPr lang="en-US" sz="1100" b="0" i="0" u="none" strike="noStrike" cap="none" baseline="0" dirty="0">
                <a:solidFill>
                  <a:srgbClr val="000000"/>
                </a:solidFill>
                <a:latin typeface="Arial"/>
                <a:ea typeface="Roboto"/>
                <a:cs typeface="Roboto"/>
                <a:sym typeface="Roboto"/>
              </a:rPr>
              <a:t> let me wrap up.</a:t>
            </a: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[Next slide]</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text not presented orally:</a:t>
            </a: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Full list of challenges:</a:t>
            </a:r>
          </a:p>
          <a:p>
            <a:pPr marL="0" marR="0" lvl="0" indent="0" algn="l" defTabSz="914400" rtl="0" eaLnBrk="1" fontAlgn="auto" latinLnBrk="0" hangingPunct="1">
              <a:lnSpc>
                <a:spcPct val="115000"/>
              </a:lnSpc>
              <a:spcBef>
                <a:spcPts val="0"/>
              </a:spcBef>
              <a:spcAft>
                <a:spcPts val="0"/>
              </a:spcAft>
              <a:buClr>
                <a:srgbClr val="737373"/>
              </a:buClr>
              <a:buSzPts val="1400"/>
              <a:buFont typeface="Roboto"/>
              <a:buNone/>
              <a:tabLst/>
              <a:defRPr/>
            </a:pPr>
            <a:r>
              <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rPr>
              <a:t>Policy Challenges::</a:t>
            </a:r>
          </a:p>
          <a:p>
            <a:pPr marL="285750" marR="0" lvl="0" indent="-285750" algn="l" defTabSz="914400" rtl="0" eaLnBrk="1" fontAlgn="auto" latinLnBrk="0" hangingPunct="1">
              <a:lnSpc>
                <a:spcPct val="115000"/>
              </a:lnSpc>
              <a:spcBef>
                <a:spcPts val="0"/>
              </a:spcBef>
              <a:spcAft>
                <a:spcPts val="0"/>
              </a:spcAft>
              <a:buClr>
                <a:srgbClr val="737373"/>
              </a:buClr>
              <a:buSzPts val="1400"/>
              <a:tabLst/>
              <a:defRPr/>
            </a:pPr>
            <a:r>
              <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rPr>
              <a:t>Policy writing can take time and is not always responsive to events.  There are exceptions of course.</a:t>
            </a:r>
          </a:p>
          <a:p>
            <a:pPr marL="285750" marR="0" lvl="0" indent="-285750" algn="l" defTabSz="914400" rtl="0" eaLnBrk="1" fontAlgn="auto" latinLnBrk="0" hangingPunct="1">
              <a:lnSpc>
                <a:spcPct val="115000"/>
              </a:lnSpc>
              <a:spcBef>
                <a:spcPts val="0"/>
              </a:spcBef>
              <a:spcAft>
                <a:spcPts val="0"/>
              </a:spcAft>
              <a:buClr>
                <a:srgbClr val="737373"/>
              </a:buClr>
              <a:buSzPts val="1400"/>
              <a:tabLst/>
              <a:defRPr/>
            </a:pPr>
            <a:r>
              <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rPr>
              <a:t>Policy directions can change with leadership changes. This can especially impact policies that are aimed into the future, or take time to reach fruition.</a:t>
            </a:r>
          </a:p>
          <a:p>
            <a:pPr marL="285750" marR="0" lvl="0" indent="-285750" algn="l" defTabSz="914400" rtl="0" eaLnBrk="1" fontAlgn="auto" latinLnBrk="0" hangingPunct="1">
              <a:lnSpc>
                <a:spcPct val="115000"/>
              </a:lnSpc>
              <a:spcBef>
                <a:spcPts val="0"/>
              </a:spcBef>
              <a:spcAft>
                <a:spcPts val="0"/>
              </a:spcAft>
              <a:buClr>
                <a:srgbClr val="737373"/>
              </a:buClr>
              <a:buSzPts val="1400"/>
              <a:tabLst/>
              <a:defRPr/>
            </a:pPr>
            <a:r>
              <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rPr>
              <a:t>The return on investment for Open Science policies can be hard to measure. And we work in a world where ROI is a key metric for future funding.</a:t>
            </a:r>
          </a:p>
          <a:p>
            <a:pPr marL="285750" marR="0" lvl="0" indent="-285750" algn="l" defTabSz="914400" rtl="0" eaLnBrk="1" fontAlgn="auto" latinLnBrk="0" hangingPunct="1">
              <a:lnSpc>
                <a:spcPct val="115000"/>
              </a:lnSpc>
              <a:spcBef>
                <a:spcPts val="0"/>
              </a:spcBef>
              <a:spcAft>
                <a:spcPts val="0"/>
              </a:spcAft>
              <a:buClr>
                <a:srgbClr val="737373"/>
              </a:buClr>
              <a:buSzPts val="1400"/>
              <a:tabLst/>
              <a:defRPr/>
            </a:pPr>
            <a:r>
              <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rPr>
              <a:t>The socialization and implementation of new open science policies can be uneven within departments and across government. The implementation of the DOT public access has been uneven, and we are working hard to bring each research office into compliance.</a:t>
            </a:r>
          </a:p>
          <a:p>
            <a:pPr marL="0" marR="0" lvl="0" indent="0" algn="l" defTabSz="914400" rtl="0" eaLnBrk="1" fontAlgn="auto" latinLnBrk="0" hangingPunct="1">
              <a:lnSpc>
                <a:spcPct val="115000"/>
              </a:lnSpc>
              <a:spcBef>
                <a:spcPts val="0"/>
              </a:spcBef>
              <a:spcAft>
                <a:spcPts val="0"/>
              </a:spcAft>
              <a:buClr>
                <a:srgbClr val="737373"/>
              </a:buClr>
              <a:buSzPts val="1400"/>
              <a:buNone/>
              <a:tabLst/>
              <a:defRPr/>
            </a:pPr>
            <a:endPar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endParaRPr>
          </a:p>
          <a:p>
            <a:pPr marL="0" marR="0" lvl="0" indent="0" algn="l" defTabSz="914400" rtl="0" eaLnBrk="1" fontAlgn="auto" latinLnBrk="0" hangingPunct="1">
              <a:lnSpc>
                <a:spcPct val="115000"/>
              </a:lnSpc>
              <a:spcBef>
                <a:spcPts val="0"/>
              </a:spcBef>
              <a:spcAft>
                <a:spcPts val="0"/>
              </a:spcAft>
              <a:buClr>
                <a:srgbClr val="737373"/>
              </a:buClr>
              <a:buSzPts val="1400"/>
              <a:buNone/>
              <a:tabLst/>
              <a:defRPr/>
            </a:pPr>
            <a:r>
              <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rPr>
              <a:t>Practice Challenges</a:t>
            </a:r>
          </a:p>
          <a:p>
            <a:pPr marL="285750" marR="0" lvl="0" indent="-285750" algn="l" defTabSz="914400" rtl="0" eaLnBrk="1" fontAlgn="auto" latinLnBrk="0" hangingPunct="1">
              <a:lnSpc>
                <a:spcPct val="115000"/>
              </a:lnSpc>
              <a:spcBef>
                <a:spcPts val="0"/>
              </a:spcBef>
              <a:spcAft>
                <a:spcPts val="0"/>
              </a:spcAft>
              <a:buClr>
                <a:srgbClr val="737373"/>
              </a:buClr>
              <a:buSzPts val="1400"/>
              <a:tabLst/>
              <a:defRPr/>
            </a:pPr>
            <a:r>
              <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rPr>
              <a:t>Culture change is hard. New practices challenge existing workflows, and integrating Open Science practices can seem like a lot of work for little pay-off.</a:t>
            </a:r>
          </a:p>
          <a:p>
            <a:pPr marL="285750" marR="0" lvl="0" indent="-285750" algn="l" defTabSz="914400" rtl="0" eaLnBrk="1" fontAlgn="auto" latinLnBrk="0" hangingPunct="1">
              <a:lnSpc>
                <a:spcPct val="115000"/>
              </a:lnSpc>
              <a:spcBef>
                <a:spcPts val="0"/>
              </a:spcBef>
              <a:spcAft>
                <a:spcPts val="0"/>
              </a:spcAft>
              <a:buClr>
                <a:srgbClr val="737373"/>
              </a:buClr>
              <a:buSzPts val="1400"/>
              <a:buFont typeface="Arial"/>
              <a:buChar char="●"/>
              <a:tabLst/>
              <a:defRPr/>
            </a:pPr>
            <a:r>
              <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rPr>
              <a:t>Researcher resistance to openness is real. For some researchers and some disciplines it is hard to embrace openness, and its potential benefits. Some folks tend to focus on the potential misfortunes.</a:t>
            </a:r>
          </a:p>
          <a:p>
            <a:pPr marL="285750" marR="0" lvl="0" indent="-285750" algn="l" defTabSz="914400" rtl="0" eaLnBrk="1" fontAlgn="auto" latinLnBrk="0" hangingPunct="1">
              <a:lnSpc>
                <a:spcPct val="115000"/>
              </a:lnSpc>
              <a:spcBef>
                <a:spcPts val="0"/>
              </a:spcBef>
              <a:spcAft>
                <a:spcPts val="0"/>
              </a:spcAft>
              <a:buClr>
                <a:srgbClr val="737373"/>
              </a:buClr>
              <a:buSzPts val="1400"/>
              <a:tabLst/>
              <a:defRPr/>
            </a:pPr>
            <a:r>
              <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rPr>
              <a:t>Retraining and reskilling of existing employees may be needed, but can be difficult to achieve. Resistance can come from both leadership and employees.</a:t>
            </a:r>
          </a:p>
          <a:p>
            <a:pPr marL="0" marR="0" lvl="0" indent="0" algn="l" defTabSz="914400" rtl="0" eaLnBrk="1" fontAlgn="auto" latinLnBrk="0" hangingPunct="1">
              <a:lnSpc>
                <a:spcPct val="115000"/>
              </a:lnSpc>
              <a:spcBef>
                <a:spcPts val="0"/>
              </a:spcBef>
              <a:spcAft>
                <a:spcPts val="0"/>
              </a:spcAft>
              <a:buClr>
                <a:srgbClr val="737373"/>
              </a:buClr>
              <a:buSzPts val="1400"/>
              <a:buNone/>
              <a:tabLst/>
              <a:defRPr/>
            </a:pPr>
            <a:endPar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endParaRPr>
          </a:p>
          <a:p>
            <a:pPr marL="0" marR="0" lvl="0" indent="0" algn="l" defTabSz="914400" rtl="0" eaLnBrk="1" fontAlgn="auto" latinLnBrk="0" hangingPunct="1">
              <a:lnSpc>
                <a:spcPct val="115000"/>
              </a:lnSpc>
              <a:spcBef>
                <a:spcPts val="0"/>
              </a:spcBef>
              <a:spcAft>
                <a:spcPts val="0"/>
              </a:spcAft>
              <a:buClr>
                <a:srgbClr val="737373"/>
              </a:buClr>
              <a:buSzPts val="1400"/>
              <a:buNone/>
              <a:tabLst/>
              <a:defRPr/>
            </a:pPr>
            <a:r>
              <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rPr>
              <a:t>Technology Challenges</a:t>
            </a:r>
          </a:p>
          <a:p>
            <a:pPr marL="171450" marR="0" lvl="0" indent="-171450" algn="l" defTabSz="914400" rtl="0" eaLnBrk="1" fontAlgn="auto" latinLnBrk="0" hangingPunct="1">
              <a:lnSpc>
                <a:spcPct val="115000"/>
              </a:lnSpc>
              <a:spcBef>
                <a:spcPts val="0"/>
              </a:spcBef>
              <a:spcAft>
                <a:spcPts val="0"/>
              </a:spcAft>
              <a:buClr>
                <a:srgbClr val="737373"/>
              </a:buClr>
              <a:buSzPts val="1400"/>
              <a:tabLst/>
              <a:defRPr/>
            </a:pPr>
            <a:r>
              <a:rPr lang="en-US" sz="1100" b="0" i="0" u="none" strike="noStrike" cap="none" dirty="0">
                <a:solidFill>
                  <a:srgbClr val="000000"/>
                </a:solidFill>
                <a:latin typeface="Arial"/>
                <a:ea typeface="Roboto"/>
                <a:cs typeface="Roboto"/>
                <a:sym typeface="Roboto"/>
              </a:rPr>
              <a:t>Purpose built existing infrastructures</a:t>
            </a:r>
            <a:r>
              <a:rPr lang="en-US" sz="1100" b="0" i="0" u="none" strike="noStrike" cap="none" baseline="0" dirty="0">
                <a:solidFill>
                  <a:srgbClr val="000000"/>
                </a:solidFill>
                <a:latin typeface="Arial"/>
                <a:ea typeface="Roboto"/>
                <a:cs typeface="Roboto"/>
                <a:sym typeface="Roboto"/>
              </a:rPr>
              <a:t> may not adapt well to Open Science needs.</a:t>
            </a:r>
          </a:p>
          <a:p>
            <a:pPr marL="171450" marR="0" lvl="0" indent="-171450" algn="l" defTabSz="914400" rtl="0" eaLnBrk="1" fontAlgn="auto" latinLnBrk="0" hangingPunct="1">
              <a:lnSpc>
                <a:spcPct val="115000"/>
              </a:lnSpc>
              <a:spcBef>
                <a:spcPts val="0"/>
              </a:spcBef>
              <a:spcAft>
                <a:spcPts val="0"/>
              </a:spcAft>
              <a:buClr>
                <a:srgbClr val="737373"/>
              </a:buClr>
              <a:buSzPts val="1400"/>
              <a:tabLst/>
              <a:defRPr/>
            </a:pPr>
            <a:r>
              <a:rPr lang="en-US" sz="1100" b="0" i="0" u="none" strike="noStrike" cap="none" baseline="0" dirty="0">
                <a:solidFill>
                  <a:srgbClr val="000000"/>
                </a:solidFill>
                <a:latin typeface="Arial"/>
                <a:ea typeface="Roboto"/>
                <a:cs typeface="Roboto"/>
                <a:sym typeface="Roboto"/>
              </a:rPr>
              <a:t>System integrations can be complex., especially when combining systems built in-house with third-party systems.</a:t>
            </a:r>
          </a:p>
          <a:p>
            <a:pPr marL="0" marR="0" lvl="0" indent="0" algn="l" defTabSz="914400" rtl="0" eaLnBrk="1" fontAlgn="auto" latinLnBrk="0" hangingPunct="1">
              <a:lnSpc>
                <a:spcPct val="115000"/>
              </a:lnSpc>
              <a:spcBef>
                <a:spcPts val="0"/>
              </a:spcBef>
              <a:spcAft>
                <a:spcPts val="0"/>
              </a:spcAft>
              <a:buClr>
                <a:srgbClr val="737373"/>
              </a:buClr>
              <a:buSzPts val="1400"/>
              <a:buNone/>
              <a:tabLst/>
              <a:defRPr/>
            </a:pPr>
            <a:endParaRPr lang="en-US" sz="1100" b="0" i="0" u="none" strike="noStrike" cap="none" baseline="0" dirty="0">
              <a:solidFill>
                <a:srgbClr val="000000"/>
              </a:solidFill>
              <a:latin typeface="Arial"/>
              <a:ea typeface="Roboto"/>
              <a:cs typeface="Roboto"/>
              <a:sym typeface="Roboto"/>
            </a:endParaRPr>
          </a:p>
          <a:p>
            <a:pPr marL="0" marR="0" lvl="0" indent="0" algn="l" defTabSz="914400" rtl="0" eaLnBrk="1" fontAlgn="auto" latinLnBrk="0" hangingPunct="1">
              <a:lnSpc>
                <a:spcPct val="115000"/>
              </a:lnSpc>
              <a:spcBef>
                <a:spcPts val="0"/>
              </a:spcBef>
              <a:spcAft>
                <a:spcPts val="0"/>
              </a:spcAft>
              <a:buClr>
                <a:srgbClr val="737373"/>
              </a:buClr>
              <a:buSzPts val="1400"/>
              <a:buNone/>
              <a:tabLst/>
              <a:defRPr/>
            </a:pPr>
            <a:r>
              <a:rPr lang="en-US" sz="1100" b="0" i="0" u="none" strike="noStrike" cap="none" baseline="0" dirty="0">
                <a:solidFill>
                  <a:srgbClr val="000000"/>
                </a:solidFill>
                <a:latin typeface="Arial"/>
                <a:ea typeface="Roboto"/>
                <a:cs typeface="Roboto"/>
                <a:sym typeface="Roboto"/>
              </a:rPr>
              <a:t>Resource Challenges</a:t>
            </a:r>
          </a:p>
          <a:p>
            <a:pPr marL="171450" marR="0" lvl="0" indent="-171450" algn="l" defTabSz="914400" rtl="0" eaLnBrk="1" fontAlgn="auto" latinLnBrk="0" hangingPunct="1">
              <a:lnSpc>
                <a:spcPct val="115000"/>
              </a:lnSpc>
              <a:spcBef>
                <a:spcPts val="0"/>
              </a:spcBef>
              <a:spcAft>
                <a:spcPts val="0"/>
              </a:spcAft>
              <a:buClr>
                <a:srgbClr val="737373"/>
              </a:buClr>
              <a:buSzPts val="1400"/>
              <a:tabLst/>
              <a:defRPr/>
            </a:pPr>
            <a:r>
              <a:rPr lang="en-US" sz="1100" b="0" i="0" u="none" strike="noStrike" cap="none" dirty="0">
                <a:solidFill>
                  <a:srgbClr val="000000"/>
                </a:solidFill>
                <a:latin typeface="Arial"/>
                <a:ea typeface="Roboto"/>
                <a:cs typeface="Roboto"/>
                <a:sym typeface="Roboto"/>
              </a:rPr>
              <a:t>For many U.S. research</a:t>
            </a:r>
            <a:r>
              <a:rPr lang="en-US" sz="1100" b="0" i="0" u="none" strike="noStrike" cap="none" baseline="0" dirty="0">
                <a:solidFill>
                  <a:srgbClr val="000000"/>
                </a:solidFill>
                <a:latin typeface="Arial"/>
                <a:ea typeface="Roboto"/>
                <a:cs typeface="Roboto"/>
                <a:sym typeface="Roboto"/>
              </a:rPr>
              <a:t> offices, funding has been flat for years. Which of course means a real decline in overall funding. When folks are measuring every minute of research effort in relationship to cost, it can be hard to convince them to add the time to make their research open, by documenting data and code, planning for long-term data preservation, etc.</a:t>
            </a:r>
          </a:p>
          <a:p>
            <a:pPr marL="171450" marR="0" lvl="0" indent="-171450" algn="l" defTabSz="914400" rtl="0" eaLnBrk="1" fontAlgn="auto" latinLnBrk="0" hangingPunct="1">
              <a:lnSpc>
                <a:spcPct val="115000"/>
              </a:lnSpc>
              <a:spcBef>
                <a:spcPts val="0"/>
              </a:spcBef>
              <a:spcAft>
                <a:spcPts val="0"/>
              </a:spcAft>
              <a:buClr>
                <a:srgbClr val="737373"/>
              </a:buClr>
              <a:buSzPts val="1400"/>
              <a:tabLst/>
              <a:defRPr/>
            </a:pPr>
            <a:r>
              <a:rPr lang="en-US" sz="1100" b="0" i="0" u="none" strike="noStrike" cap="none" baseline="0" dirty="0">
                <a:solidFill>
                  <a:srgbClr val="000000"/>
                </a:solidFill>
                <a:latin typeface="Arial"/>
                <a:ea typeface="Roboto"/>
                <a:cs typeface="Roboto"/>
                <a:sym typeface="Roboto"/>
              </a:rPr>
              <a:t>Open science and the data skills needed for open science is new work. However, there can be bureaucratic resistance to creating the new positions needed to support open science.</a:t>
            </a:r>
          </a:p>
          <a:p>
            <a:pPr marL="171450" marR="0" lvl="0" indent="-171450" algn="l" defTabSz="914400" rtl="0" eaLnBrk="1" fontAlgn="auto" latinLnBrk="0" hangingPunct="1">
              <a:lnSpc>
                <a:spcPct val="115000"/>
              </a:lnSpc>
              <a:spcBef>
                <a:spcPts val="0"/>
              </a:spcBef>
              <a:spcAft>
                <a:spcPts val="0"/>
              </a:spcAft>
              <a:buClr>
                <a:srgbClr val="737373"/>
              </a:buClr>
              <a:buSzPts val="1400"/>
              <a:tabLst/>
              <a:defRPr/>
            </a:pPr>
            <a:r>
              <a:rPr lang="en-US" sz="1100" b="0" i="0" u="none" strike="noStrike" cap="none" baseline="0" dirty="0">
                <a:solidFill>
                  <a:srgbClr val="000000"/>
                </a:solidFill>
                <a:latin typeface="Arial"/>
                <a:ea typeface="Roboto"/>
                <a:cs typeface="Roboto"/>
                <a:sym typeface="Roboto"/>
              </a:rPr>
              <a:t>Creating Open Science resources, such as metadata standards, training materials, open interfaces and repositories, all take real time. And that time is often hard to find within existing work days. </a:t>
            </a:r>
          </a:p>
          <a:p>
            <a:pPr marL="171450" marR="0" lvl="0" indent="-171450" algn="l" defTabSz="914400" rtl="0" eaLnBrk="1" fontAlgn="auto" latinLnBrk="0" hangingPunct="1">
              <a:lnSpc>
                <a:spcPct val="115000"/>
              </a:lnSpc>
              <a:spcBef>
                <a:spcPts val="0"/>
              </a:spcBef>
              <a:spcAft>
                <a:spcPts val="0"/>
              </a:spcAft>
              <a:buClr>
                <a:srgbClr val="737373"/>
              </a:buClr>
              <a:buSzPts val="1400"/>
              <a:tabLst/>
              <a:defRPr/>
            </a:pPr>
            <a:endParaRPr lang="en-US" sz="1100" b="0" i="0" u="none" strike="noStrike" cap="none" baseline="0" dirty="0">
              <a:solidFill>
                <a:srgbClr val="000000"/>
              </a:solidFill>
              <a:latin typeface="Arial"/>
              <a:ea typeface="Roboto"/>
              <a:cs typeface="Roboto"/>
              <a:sym typeface="Roboto"/>
            </a:endParaRPr>
          </a:p>
          <a:p>
            <a:pPr marL="0" marR="0" lvl="0" indent="0" algn="l" defTabSz="914400" rtl="0" eaLnBrk="1" fontAlgn="auto" latinLnBrk="0" hangingPunct="1">
              <a:lnSpc>
                <a:spcPct val="115000"/>
              </a:lnSpc>
              <a:spcBef>
                <a:spcPts val="0"/>
              </a:spcBef>
              <a:spcAft>
                <a:spcPts val="0"/>
              </a:spcAft>
              <a:buClr>
                <a:srgbClr val="737373"/>
              </a:buClr>
              <a:buSzPts val="1400"/>
              <a:buNone/>
              <a:tabLst/>
              <a:defRPr/>
            </a:pPr>
            <a:r>
              <a:rPr lang="en-US" sz="1100" b="0" i="0" u="none" strike="noStrike" cap="none" baseline="0" dirty="0">
                <a:solidFill>
                  <a:srgbClr val="000000"/>
                </a:solidFill>
                <a:latin typeface="Arial"/>
                <a:ea typeface="Roboto"/>
                <a:cs typeface="Roboto"/>
                <a:sym typeface="Roboto"/>
              </a:rPr>
              <a:t>So what have these challenges meant during COVID-19?</a:t>
            </a:r>
          </a:p>
          <a:p>
            <a:pPr marL="171450" marR="0" lvl="0" indent="-171450" algn="l" defTabSz="914400" rtl="0" eaLnBrk="1" fontAlgn="auto" latinLnBrk="0" hangingPunct="1">
              <a:lnSpc>
                <a:spcPct val="115000"/>
              </a:lnSpc>
              <a:spcBef>
                <a:spcPts val="0"/>
              </a:spcBef>
              <a:spcAft>
                <a:spcPts val="0"/>
              </a:spcAft>
              <a:buClr>
                <a:srgbClr val="737373"/>
              </a:buClr>
              <a:buSzPts val="1400"/>
              <a:tabLst/>
              <a:defRPr/>
            </a:pPr>
            <a:r>
              <a:rPr lang="en-US" sz="1100" b="0" i="0" u="none" strike="noStrike" cap="none" baseline="0" dirty="0">
                <a:solidFill>
                  <a:srgbClr val="000000"/>
                </a:solidFill>
                <a:latin typeface="Arial"/>
                <a:ea typeface="Roboto"/>
                <a:cs typeface="Roboto"/>
                <a:sym typeface="Roboto"/>
              </a:rPr>
              <a:t>There are great examples of U.S. agencies moving quickly to open access to COVID-19 research. For instance, In March 2020, the National Library of Medicine (NLM) worked with publishers and scholarly societies to open up access to coronavirus research through PubMed Central. https://www.nih.gov/news-events/news-releases/national-library-medicine-expands-access-coronavirus-literature-through-pubmed-central</a:t>
            </a:r>
          </a:p>
          <a:p>
            <a:pPr marL="171450" marR="0" lvl="0" indent="-171450" algn="l" defTabSz="914400" rtl="0" eaLnBrk="1" fontAlgn="auto" latinLnBrk="0" hangingPunct="1">
              <a:lnSpc>
                <a:spcPct val="115000"/>
              </a:lnSpc>
              <a:spcBef>
                <a:spcPts val="0"/>
              </a:spcBef>
              <a:spcAft>
                <a:spcPts val="0"/>
              </a:spcAft>
              <a:buClr>
                <a:srgbClr val="737373"/>
              </a:buClr>
              <a:buSzPts val="1400"/>
              <a:tabLst/>
              <a:defRPr/>
            </a:pPr>
            <a:r>
              <a:rPr lang="en-US" sz="1100" b="0" i="0" u="none" strike="noStrike" cap="none" baseline="0" dirty="0">
                <a:solidFill>
                  <a:srgbClr val="000000"/>
                </a:solidFill>
                <a:latin typeface="Arial"/>
                <a:ea typeface="Roboto"/>
                <a:cs typeface="Roboto"/>
                <a:sym typeface="Roboto"/>
              </a:rPr>
              <a:t>COVID-19 has also showed many departments our shortcomings in relationship to our vision of opening U.S. science. I think we will need to take a hard look at the COVID-19 experience, and shift resources so that we can prepare for the next time. And there will be a next time. We live on an active planet, in a dynamic universe, building fragile infrastructures. I hope that one way we use all of the COVID-19 data we collect , in every discipline, will be to make the changes needed to avoid or mitigate the levels of suffering we have seen this time. ]</a:t>
            </a:r>
          </a:p>
          <a:p>
            <a:pPr marL="171450" marR="0" lvl="0" indent="-171450" algn="l" defTabSz="914400" rtl="0" eaLnBrk="1" fontAlgn="auto" latinLnBrk="0" hangingPunct="1">
              <a:lnSpc>
                <a:spcPct val="115000"/>
              </a:lnSpc>
              <a:spcBef>
                <a:spcPts val="0"/>
              </a:spcBef>
              <a:spcAft>
                <a:spcPts val="0"/>
              </a:spcAft>
              <a:buClr>
                <a:srgbClr val="737373"/>
              </a:buClr>
              <a:buSzPts val="1400"/>
              <a:tabLst/>
              <a:defRPr/>
            </a:pPr>
            <a:endParaRPr lang="en-US" sz="1100" b="0" i="0" u="none" strike="noStrike" cap="none" baseline="0" dirty="0">
              <a:solidFill>
                <a:srgbClr val="000000"/>
              </a:solidFill>
              <a:latin typeface="Arial"/>
              <a:ea typeface="Roboto"/>
              <a:cs typeface="Roboto"/>
              <a:sym typeface="Roboto"/>
            </a:endParaRPr>
          </a:p>
          <a:p>
            <a:pPr marL="0" marR="0" lvl="0" indent="0" algn="l" defTabSz="914400" rtl="0" eaLnBrk="1" fontAlgn="auto" latinLnBrk="0" hangingPunct="1">
              <a:lnSpc>
                <a:spcPct val="115000"/>
              </a:lnSpc>
              <a:spcBef>
                <a:spcPts val="0"/>
              </a:spcBef>
              <a:spcAft>
                <a:spcPts val="0"/>
              </a:spcAft>
              <a:buClr>
                <a:srgbClr val="737373"/>
              </a:buClr>
              <a:buSzPts val="1400"/>
              <a:buNone/>
              <a:tabLst/>
              <a:defRPr/>
            </a:pPr>
            <a:r>
              <a:rPr lang="en-US" sz="1100" b="0" i="0" u="none" strike="noStrike" cap="none" baseline="0" dirty="0">
                <a:solidFill>
                  <a:srgbClr val="000000"/>
                </a:solidFill>
                <a:latin typeface="Arial"/>
                <a:ea typeface="Roboto"/>
                <a:cs typeface="Roboto"/>
                <a:sym typeface="Roboto"/>
              </a:rPr>
              <a:t>[Expanded background text:</a:t>
            </a:r>
          </a:p>
          <a:p>
            <a:pPr marL="0" marR="0" lvl="0" indent="0" algn="l" defTabSz="914400" rtl="0" eaLnBrk="1" fontAlgn="auto" latinLnBrk="0" hangingPunct="1">
              <a:lnSpc>
                <a:spcPct val="115000"/>
              </a:lnSpc>
              <a:spcBef>
                <a:spcPts val="0"/>
              </a:spcBef>
              <a:spcAft>
                <a:spcPts val="0"/>
              </a:spcAft>
              <a:buClr>
                <a:srgbClr val="737373"/>
              </a:buClr>
              <a:buSzPts val="1400"/>
              <a:buFont typeface="Roboto"/>
              <a:buNone/>
              <a:tabLst/>
              <a:defRPr/>
            </a:pPr>
            <a:r>
              <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rPr>
              <a:t>Most of the presentation paints a rosy picture of progress towards Open Science in the United States Government.</a:t>
            </a:r>
          </a:p>
          <a:p>
            <a:pPr marL="0" marR="0" lvl="0" indent="0" algn="l" defTabSz="914400" rtl="0" eaLnBrk="1" fontAlgn="auto" latinLnBrk="0" hangingPunct="1">
              <a:lnSpc>
                <a:spcPct val="115000"/>
              </a:lnSpc>
              <a:spcBef>
                <a:spcPts val="0"/>
              </a:spcBef>
              <a:spcAft>
                <a:spcPts val="0"/>
              </a:spcAft>
              <a:buClr>
                <a:srgbClr val="737373"/>
              </a:buClr>
              <a:buSzPts val="1400"/>
              <a:buFont typeface="Roboto"/>
              <a:buNone/>
              <a:tabLst/>
              <a:defRPr/>
            </a:pPr>
            <a:r>
              <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rPr>
              <a:t>But we should take a moment to outline the challenges we face as well. And it is in this slide where you may hear many more opinions from me. Let us look at some of the challenges among the four broad themes I discussed, and within the context of COVID-19.</a:t>
            </a:r>
          </a:p>
          <a:p>
            <a:pPr marL="0" marR="0" lvl="0" indent="0" algn="l" defTabSz="914400" rtl="0" eaLnBrk="1" fontAlgn="auto" latinLnBrk="0" hangingPunct="1">
              <a:lnSpc>
                <a:spcPct val="115000"/>
              </a:lnSpc>
              <a:spcBef>
                <a:spcPts val="0"/>
              </a:spcBef>
              <a:spcAft>
                <a:spcPts val="0"/>
              </a:spcAft>
              <a:buClr>
                <a:srgbClr val="737373"/>
              </a:buClr>
              <a:buSzPts val="1400"/>
              <a:buFont typeface="Roboto"/>
              <a:buNone/>
              <a:tabLst/>
              <a:defRPr/>
            </a:pPr>
            <a:endPar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endParaRPr>
          </a:p>
          <a:p>
            <a:pPr marL="0" marR="0" lvl="0" indent="0" algn="l" defTabSz="914400" rtl="0" eaLnBrk="1" fontAlgn="auto" latinLnBrk="0" hangingPunct="1">
              <a:lnSpc>
                <a:spcPct val="115000"/>
              </a:lnSpc>
              <a:spcBef>
                <a:spcPts val="0"/>
              </a:spcBef>
              <a:spcAft>
                <a:spcPts val="0"/>
              </a:spcAft>
              <a:buClr>
                <a:srgbClr val="737373"/>
              </a:buClr>
              <a:buSzPts val="1400"/>
              <a:buFont typeface="Roboto"/>
              <a:buNone/>
              <a:tabLst/>
              <a:defRPr/>
            </a:pPr>
            <a:r>
              <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rPr>
              <a:t>I will limit myself to one or 2 bullets per heading.</a:t>
            </a:r>
          </a:p>
          <a:p>
            <a:pPr marL="0" marR="0" lvl="0" indent="0" algn="l" defTabSz="914400" rtl="0" eaLnBrk="1" fontAlgn="auto" latinLnBrk="0" hangingPunct="1">
              <a:lnSpc>
                <a:spcPct val="115000"/>
              </a:lnSpc>
              <a:spcBef>
                <a:spcPts val="0"/>
              </a:spcBef>
              <a:spcAft>
                <a:spcPts val="0"/>
              </a:spcAft>
              <a:buClr>
                <a:srgbClr val="737373"/>
              </a:buClr>
              <a:buSzPts val="1400"/>
              <a:buFont typeface="Roboto"/>
              <a:buNone/>
              <a:tabLst/>
              <a:defRPr/>
            </a:pPr>
            <a:r>
              <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rPr>
              <a:t>Policy Challenges::</a:t>
            </a:r>
          </a:p>
          <a:p>
            <a:pPr marL="285750" marR="0" lvl="0" indent="-285750" algn="l" defTabSz="914400" rtl="0" eaLnBrk="1" fontAlgn="auto" latinLnBrk="0" hangingPunct="1">
              <a:lnSpc>
                <a:spcPct val="115000"/>
              </a:lnSpc>
              <a:spcBef>
                <a:spcPts val="0"/>
              </a:spcBef>
              <a:spcAft>
                <a:spcPts val="0"/>
              </a:spcAft>
              <a:buClr>
                <a:srgbClr val="737373"/>
              </a:buClr>
              <a:buSzPts val="1400"/>
              <a:tabLst/>
              <a:defRPr/>
            </a:pPr>
            <a:r>
              <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rPr>
              <a:t>The socialization and implementation of new open science policies can be uneven within departments and across government. The implementation of the DOT public access has been uneven, and we are working hard to bring each research office into compliance.</a:t>
            </a:r>
          </a:p>
          <a:p>
            <a:pPr marL="0" marR="0" lvl="0" indent="0" algn="l" defTabSz="914400" rtl="0" eaLnBrk="1" fontAlgn="auto" latinLnBrk="0" hangingPunct="1">
              <a:lnSpc>
                <a:spcPct val="115000"/>
              </a:lnSpc>
              <a:spcBef>
                <a:spcPts val="0"/>
              </a:spcBef>
              <a:spcAft>
                <a:spcPts val="0"/>
              </a:spcAft>
              <a:buClr>
                <a:srgbClr val="737373"/>
              </a:buClr>
              <a:buSzPts val="1400"/>
              <a:buNone/>
              <a:tabLst/>
              <a:defRPr/>
            </a:pPr>
            <a:endPar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endParaRPr>
          </a:p>
          <a:p>
            <a:pPr marL="0" marR="0" lvl="0" indent="0" algn="l" defTabSz="914400" rtl="0" eaLnBrk="1" fontAlgn="auto" latinLnBrk="0" hangingPunct="1">
              <a:lnSpc>
                <a:spcPct val="115000"/>
              </a:lnSpc>
              <a:spcBef>
                <a:spcPts val="0"/>
              </a:spcBef>
              <a:spcAft>
                <a:spcPts val="0"/>
              </a:spcAft>
              <a:buClr>
                <a:srgbClr val="737373"/>
              </a:buClr>
              <a:buSzPts val="1400"/>
              <a:buNone/>
              <a:tabLst/>
              <a:defRPr/>
            </a:pPr>
            <a:r>
              <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rPr>
              <a:t>Practice Challenges</a:t>
            </a:r>
          </a:p>
          <a:p>
            <a:pPr marL="285750" marR="0" lvl="0" indent="-285750" algn="l" defTabSz="914400" rtl="0" eaLnBrk="1" fontAlgn="auto" latinLnBrk="0" hangingPunct="1">
              <a:lnSpc>
                <a:spcPct val="115000"/>
              </a:lnSpc>
              <a:spcBef>
                <a:spcPts val="0"/>
              </a:spcBef>
              <a:spcAft>
                <a:spcPts val="0"/>
              </a:spcAft>
              <a:buClr>
                <a:srgbClr val="737373"/>
              </a:buClr>
              <a:buSzPts val="1400"/>
              <a:tabLst/>
              <a:defRPr/>
            </a:pPr>
            <a:r>
              <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rPr>
              <a:t>Culture change is hard. New practices challenge existing workflows, and integrating Open Science practices can seem like a lot of work for little pay-off.</a:t>
            </a:r>
          </a:p>
          <a:p>
            <a:pPr marL="0" marR="0" lvl="0" indent="0" algn="l" defTabSz="914400" rtl="0" eaLnBrk="1" fontAlgn="auto" latinLnBrk="0" hangingPunct="1">
              <a:lnSpc>
                <a:spcPct val="115000"/>
              </a:lnSpc>
              <a:spcBef>
                <a:spcPts val="0"/>
              </a:spcBef>
              <a:spcAft>
                <a:spcPts val="0"/>
              </a:spcAft>
              <a:buClr>
                <a:srgbClr val="737373"/>
              </a:buClr>
              <a:buSzPts val="1400"/>
              <a:buNone/>
              <a:tabLst/>
              <a:defRPr/>
            </a:pPr>
            <a:endPar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endParaRPr>
          </a:p>
          <a:p>
            <a:pPr marL="0" marR="0" lvl="0" indent="0" algn="l" defTabSz="914400" rtl="0" eaLnBrk="1" fontAlgn="auto" latinLnBrk="0" hangingPunct="1">
              <a:lnSpc>
                <a:spcPct val="115000"/>
              </a:lnSpc>
              <a:spcBef>
                <a:spcPts val="0"/>
              </a:spcBef>
              <a:spcAft>
                <a:spcPts val="0"/>
              </a:spcAft>
              <a:buClr>
                <a:srgbClr val="737373"/>
              </a:buClr>
              <a:buSzPts val="1400"/>
              <a:buNone/>
              <a:tabLst/>
              <a:defRPr/>
            </a:pPr>
            <a:r>
              <a:rPr kumimoji="0" lang="en-US" sz="1400" b="0" i="0" u="none" strike="noStrike" kern="0" cap="none" spc="0" normalizeH="0" baseline="0" noProof="0" dirty="0">
                <a:ln>
                  <a:noFill/>
                </a:ln>
                <a:solidFill>
                  <a:srgbClr val="1C4587"/>
                </a:solidFill>
                <a:effectLst/>
                <a:uLnTx/>
                <a:uFillTx/>
                <a:latin typeface="Arial" panose="020B0604020202020204"/>
                <a:ea typeface="Roboto" panose="020B0604020202020204" charset="0"/>
                <a:cs typeface="Arial"/>
                <a:sym typeface="Roboto"/>
              </a:rPr>
              <a:t>Technology Challenges</a:t>
            </a:r>
          </a:p>
          <a:p>
            <a:pPr marL="171450" marR="0" lvl="0" indent="-171450" algn="l" defTabSz="914400" rtl="0" eaLnBrk="1" fontAlgn="auto" latinLnBrk="0" hangingPunct="1">
              <a:lnSpc>
                <a:spcPct val="115000"/>
              </a:lnSpc>
              <a:spcBef>
                <a:spcPts val="0"/>
              </a:spcBef>
              <a:spcAft>
                <a:spcPts val="0"/>
              </a:spcAft>
              <a:buClr>
                <a:srgbClr val="737373"/>
              </a:buClr>
              <a:buSzPts val="1400"/>
              <a:tabLst/>
              <a:defRPr/>
            </a:pPr>
            <a:r>
              <a:rPr lang="en-US" sz="1100" b="0" i="0" u="none" strike="noStrike" cap="none" baseline="0" dirty="0">
                <a:solidFill>
                  <a:srgbClr val="000000"/>
                </a:solidFill>
                <a:latin typeface="Arial"/>
                <a:ea typeface="Roboto"/>
                <a:cs typeface="Roboto"/>
                <a:sym typeface="Roboto"/>
              </a:rPr>
              <a:t>System integrations can be complex., especially when combining systems built in-house with third-party systems.</a:t>
            </a:r>
          </a:p>
          <a:p>
            <a:pPr marL="0" marR="0" lvl="0" indent="0" algn="l" defTabSz="914400" rtl="0" eaLnBrk="1" fontAlgn="auto" latinLnBrk="0" hangingPunct="1">
              <a:lnSpc>
                <a:spcPct val="115000"/>
              </a:lnSpc>
              <a:spcBef>
                <a:spcPts val="0"/>
              </a:spcBef>
              <a:spcAft>
                <a:spcPts val="0"/>
              </a:spcAft>
              <a:buClr>
                <a:srgbClr val="737373"/>
              </a:buClr>
              <a:buSzPts val="1400"/>
              <a:buNone/>
              <a:tabLst/>
              <a:defRPr/>
            </a:pPr>
            <a:endParaRPr lang="en-US" sz="1100" b="0" i="0" u="none" strike="noStrike" cap="none" baseline="0" dirty="0">
              <a:solidFill>
                <a:srgbClr val="000000"/>
              </a:solidFill>
              <a:latin typeface="Arial"/>
              <a:ea typeface="Roboto"/>
              <a:cs typeface="Roboto"/>
              <a:sym typeface="Roboto"/>
            </a:endParaRPr>
          </a:p>
          <a:p>
            <a:pPr marL="0" marR="0" lvl="0" indent="0" algn="l" defTabSz="914400" rtl="0" eaLnBrk="1" fontAlgn="auto" latinLnBrk="0" hangingPunct="1">
              <a:lnSpc>
                <a:spcPct val="115000"/>
              </a:lnSpc>
              <a:spcBef>
                <a:spcPts val="0"/>
              </a:spcBef>
              <a:spcAft>
                <a:spcPts val="0"/>
              </a:spcAft>
              <a:buClr>
                <a:srgbClr val="737373"/>
              </a:buClr>
              <a:buSzPts val="1400"/>
              <a:buNone/>
              <a:tabLst/>
              <a:defRPr/>
            </a:pPr>
            <a:r>
              <a:rPr lang="en-US" sz="1100" b="0" i="0" u="none" strike="noStrike" cap="none" baseline="0" dirty="0">
                <a:solidFill>
                  <a:srgbClr val="000000"/>
                </a:solidFill>
                <a:latin typeface="Arial"/>
                <a:ea typeface="Roboto"/>
                <a:cs typeface="Roboto"/>
                <a:sym typeface="Roboto"/>
              </a:rPr>
              <a:t>Resource Challenges</a:t>
            </a:r>
          </a:p>
          <a:p>
            <a:pPr marL="171450" marR="0" lvl="0" indent="-171450" algn="l" defTabSz="914400" rtl="0" eaLnBrk="1" fontAlgn="auto" latinLnBrk="0" hangingPunct="1">
              <a:lnSpc>
                <a:spcPct val="115000"/>
              </a:lnSpc>
              <a:spcBef>
                <a:spcPts val="0"/>
              </a:spcBef>
              <a:spcAft>
                <a:spcPts val="0"/>
              </a:spcAft>
              <a:buClr>
                <a:srgbClr val="737373"/>
              </a:buClr>
              <a:buSzPts val="1400"/>
              <a:tabLst/>
              <a:defRPr/>
            </a:pPr>
            <a:r>
              <a:rPr lang="en-US" sz="1100" b="0" i="0" u="none" strike="noStrike" cap="none" dirty="0">
                <a:solidFill>
                  <a:srgbClr val="000000"/>
                </a:solidFill>
                <a:latin typeface="Arial"/>
                <a:ea typeface="Roboto"/>
                <a:cs typeface="Roboto"/>
                <a:sym typeface="Roboto"/>
              </a:rPr>
              <a:t>For many U.S. research</a:t>
            </a:r>
            <a:r>
              <a:rPr lang="en-US" sz="1100" b="0" i="0" u="none" strike="noStrike" cap="none" baseline="0" dirty="0">
                <a:solidFill>
                  <a:srgbClr val="000000"/>
                </a:solidFill>
                <a:latin typeface="Arial"/>
                <a:ea typeface="Roboto"/>
                <a:cs typeface="Roboto"/>
                <a:sym typeface="Roboto"/>
              </a:rPr>
              <a:t> offices, funding has been flat for years. Which of course means a real decline in overall funding. When folks are measuring every minute of research effort in relationship to cost, it can be hard to convince them to add the time to make their research open, by documenting data and code, planning for long-term data preservation, etc.</a:t>
            </a:r>
          </a:p>
          <a:p>
            <a:pPr marL="171450" marR="0" lvl="0" indent="-171450" algn="l" defTabSz="914400" rtl="0" eaLnBrk="1" fontAlgn="auto" latinLnBrk="0" hangingPunct="1">
              <a:lnSpc>
                <a:spcPct val="115000"/>
              </a:lnSpc>
              <a:spcBef>
                <a:spcPts val="0"/>
              </a:spcBef>
              <a:spcAft>
                <a:spcPts val="0"/>
              </a:spcAft>
              <a:buClr>
                <a:srgbClr val="737373"/>
              </a:buClr>
              <a:buSzPts val="1400"/>
              <a:tabLst/>
              <a:defRPr/>
            </a:pPr>
            <a:r>
              <a:rPr lang="en-US" sz="1100" b="0" i="0" u="none" strike="noStrike" cap="none" baseline="0" dirty="0">
                <a:solidFill>
                  <a:srgbClr val="000000"/>
                </a:solidFill>
                <a:latin typeface="Arial"/>
                <a:ea typeface="Roboto"/>
                <a:cs typeface="Roboto"/>
                <a:sym typeface="Roboto"/>
              </a:rPr>
              <a:t>Open science and the data skills needed for open science is new work. However, there can be bureaucratic resistance to creating the new positions needed to support open science.</a:t>
            </a:r>
          </a:p>
          <a:p>
            <a:pPr marL="171450" marR="0" lvl="0" indent="-171450" algn="l" defTabSz="914400" rtl="0" eaLnBrk="1" fontAlgn="auto" latinLnBrk="0" hangingPunct="1">
              <a:lnSpc>
                <a:spcPct val="115000"/>
              </a:lnSpc>
              <a:spcBef>
                <a:spcPts val="0"/>
              </a:spcBef>
              <a:spcAft>
                <a:spcPts val="0"/>
              </a:spcAft>
              <a:buClr>
                <a:srgbClr val="737373"/>
              </a:buClr>
              <a:buSzPts val="1400"/>
              <a:tabLst/>
              <a:defRPr/>
            </a:pPr>
            <a:endParaRPr lang="en-US" sz="1100" b="0" i="0" u="none" strike="noStrike" cap="none" baseline="0" dirty="0">
              <a:solidFill>
                <a:srgbClr val="000000"/>
              </a:solidFill>
              <a:latin typeface="Arial"/>
              <a:ea typeface="Roboto"/>
              <a:cs typeface="Roboto"/>
              <a:sym typeface="Roboto"/>
            </a:endParaRPr>
          </a:p>
          <a:p>
            <a:pPr marL="0" marR="0" lvl="0" indent="0" algn="l" defTabSz="914400" rtl="0" eaLnBrk="1" fontAlgn="auto" latinLnBrk="0" hangingPunct="1">
              <a:lnSpc>
                <a:spcPct val="115000"/>
              </a:lnSpc>
              <a:spcBef>
                <a:spcPts val="0"/>
              </a:spcBef>
              <a:spcAft>
                <a:spcPts val="0"/>
              </a:spcAft>
              <a:buClr>
                <a:srgbClr val="737373"/>
              </a:buClr>
              <a:buSzPts val="1400"/>
              <a:buNone/>
              <a:tabLst/>
              <a:defRPr/>
            </a:pPr>
            <a:r>
              <a:rPr lang="en-US" sz="1100" b="0" i="0" u="none" strike="noStrike" cap="none" baseline="0" dirty="0">
                <a:solidFill>
                  <a:srgbClr val="000000"/>
                </a:solidFill>
                <a:latin typeface="Arial"/>
                <a:ea typeface="Roboto"/>
                <a:cs typeface="Roboto"/>
                <a:sym typeface="Roboto"/>
              </a:rPr>
              <a:t>So what have these challenges meant during COVID-19?</a:t>
            </a:r>
          </a:p>
          <a:p>
            <a:pPr marL="171450" marR="0" lvl="0" indent="-171450" algn="l" defTabSz="914400" rtl="0" eaLnBrk="1" fontAlgn="auto" latinLnBrk="0" hangingPunct="1">
              <a:lnSpc>
                <a:spcPct val="115000"/>
              </a:lnSpc>
              <a:spcBef>
                <a:spcPts val="0"/>
              </a:spcBef>
              <a:spcAft>
                <a:spcPts val="0"/>
              </a:spcAft>
              <a:buClr>
                <a:srgbClr val="737373"/>
              </a:buClr>
              <a:buSzPts val="1400"/>
              <a:tabLst/>
              <a:defRPr/>
            </a:pPr>
            <a:r>
              <a:rPr lang="en-US" sz="1100" b="0" i="0" u="none" strike="noStrike" cap="none" baseline="0" dirty="0">
                <a:solidFill>
                  <a:srgbClr val="000000"/>
                </a:solidFill>
                <a:latin typeface="Arial"/>
                <a:ea typeface="Roboto"/>
                <a:cs typeface="Roboto"/>
                <a:sym typeface="Roboto"/>
              </a:rPr>
              <a:t>There are great examples of U.S. agencies moving quickly to open access to COVID-19 research. For instance, In March 2020, the National Library of Medicine (NLM) worked with publishers and scholarly societies to open up access to coronavirus research through PubMed Central. https://www.nih.gov/news-events/news-releases/national-library-medicine-expands-access-coronavirus-literature-through-pubmed-central</a:t>
            </a:r>
          </a:p>
          <a:p>
            <a:pPr marL="171450" marR="0" lvl="0" indent="-171450" algn="l" defTabSz="914400" rtl="0" eaLnBrk="1" fontAlgn="auto" latinLnBrk="0" hangingPunct="1">
              <a:lnSpc>
                <a:spcPct val="115000"/>
              </a:lnSpc>
              <a:spcBef>
                <a:spcPts val="0"/>
              </a:spcBef>
              <a:spcAft>
                <a:spcPts val="0"/>
              </a:spcAft>
              <a:buClr>
                <a:srgbClr val="737373"/>
              </a:buClr>
              <a:buSzPts val="1400"/>
              <a:tabLst/>
              <a:defRPr/>
            </a:pPr>
            <a:r>
              <a:rPr lang="en-US" sz="1100" b="0" i="0" u="none" strike="noStrike" cap="none" baseline="0" dirty="0">
                <a:solidFill>
                  <a:srgbClr val="000000"/>
                </a:solidFill>
                <a:latin typeface="Arial"/>
                <a:ea typeface="Roboto"/>
                <a:cs typeface="Roboto"/>
                <a:sym typeface="Roboto"/>
              </a:rPr>
              <a:t>COVID-19 has also showed many departments our shortcomings in relationship to our vision of opening U.S. science. I think we will need to take a hard look at the COVID-19 experience, and shift resources so that we can prepare for the next time. And there will be a next time. We live on an active planet, in a dynamic universe, building fragile infrastructures. I hope that one way we use all of the COVID-19 data we collect , in every discipline, will be to make the changes needed to avoid or mitigate the levels of suffering we have seen this time. ]</a:t>
            </a:r>
          </a:p>
          <a:p>
            <a:pPr marL="0" marR="0" lvl="0" indent="0" algn="l" defTabSz="914400" rtl="0" eaLnBrk="1" fontAlgn="auto" latinLnBrk="0" hangingPunct="1">
              <a:lnSpc>
                <a:spcPct val="115000"/>
              </a:lnSpc>
              <a:spcBef>
                <a:spcPts val="0"/>
              </a:spcBef>
              <a:spcAft>
                <a:spcPts val="0"/>
              </a:spcAft>
              <a:buClr>
                <a:srgbClr val="737373"/>
              </a:buClr>
              <a:buSzPts val="1400"/>
              <a:buNone/>
              <a:tabLst/>
              <a:defRPr/>
            </a:pPr>
            <a:endParaRPr lang="en-US" sz="1100" b="0" i="0" u="none" strike="noStrike" cap="none" baseline="0" dirty="0">
              <a:solidFill>
                <a:srgbClr val="000000"/>
              </a:solidFill>
              <a:latin typeface="Arial"/>
              <a:ea typeface="Roboto"/>
              <a:cs typeface="Roboto"/>
              <a:sym typeface="Roboto"/>
            </a:endParaRP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86428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1989ce7e6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1989ce7e6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Title: Opening U.S. Government-Funded Science: Conclusions</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Speaker notes:</a:t>
            </a: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I hope this presentation has provided you some understanding of how the U.S. Government &amp; U.S. DOT:</a:t>
            </a: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a:t>
            </a:r>
            <a:r>
              <a:rPr lang="en-US" sz="1100" b="0" i="0" u="none" strike="noStrike" cap="none" baseline="0" dirty="0">
                <a:solidFill>
                  <a:srgbClr val="000000"/>
                </a:solidFill>
                <a:latin typeface="Arial"/>
                <a:ea typeface="Roboto"/>
                <a:cs typeface="Roboto"/>
                <a:sym typeface="Roboto"/>
              </a:rPr>
              <a:t> </a:t>
            </a:r>
            <a:r>
              <a:rPr lang="en-US" sz="1100" b="0" i="0" u="none" strike="noStrike" cap="none" dirty="0">
                <a:solidFill>
                  <a:srgbClr val="000000"/>
                </a:solidFill>
                <a:latin typeface="Arial"/>
                <a:ea typeface="Roboto"/>
                <a:cs typeface="Roboto"/>
                <a:sym typeface="Roboto"/>
              </a:rPr>
              <a:t>Have long histories of sharing research results</a:t>
            </a: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a:t>
            </a:r>
            <a:r>
              <a:rPr lang="en-US" sz="1100" b="0" i="0" u="none" strike="noStrike" cap="none" baseline="0" dirty="0">
                <a:solidFill>
                  <a:srgbClr val="000000"/>
                </a:solidFill>
                <a:latin typeface="Arial"/>
                <a:ea typeface="Roboto"/>
                <a:cs typeface="Roboto"/>
                <a:sym typeface="Roboto"/>
              </a:rPr>
              <a:t> </a:t>
            </a:r>
            <a:r>
              <a:rPr lang="en-US" sz="1100" b="0" i="0" u="none" strike="noStrike" cap="none" dirty="0">
                <a:solidFill>
                  <a:srgbClr val="000000"/>
                </a:solidFill>
                <a:latin typeface="Arial"/>
                <a:ea typeface="Roboto"/>
                <a:cs typeface="Roboto"/>
                <a:sym typeface="Roboto"/>
              </a:rPr>
              <a:t>Are keeping in step with current Open Science movement</a:t>
            </a: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a:t>
            </a:r>
            <a:r>
              <a:rPr lang="en-US" sz="1100" b="0" i="0" u="none" strike="noStrike" cap="none" baseline="0" dirty="0">
                <a:solidFill>
                  <a:srgbClr val="000000"/>
                </a:solidFill>
                <a:latin typeface="Arial"/>
                <a:ea typeface="Roboto"/>
                <a:cs typeface="Roboto"/>
                <a:sym typeface="Roboto"/>
              </a:rPr>
              <a:t> </a:t>
            </a:r>
            <a:r>
              <a:rPr lang="en-US" sz="1100" b="0" i="0" u="none" strike="noStrike" cap="none" dirty="0">
                <a:solidFill>
                  <a:srgbClr val="000000"/>
                </a:solidFill>
                <a:latin typeface="Arial"/>
                <a:ea typeface="Roboto"/>
                <a:cs typeface="Roboto"/>
                <a:sym typeface="Roboto"/>
              </a:rPr>
              <a:t>Are funding and sharing COVID-19-related research </a:t>
            </a: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a:t>
            </a:r>
            <a:r>
              <a:rPr lang="en-US" sz="1100" b="0" i="0" u="none" strike="noStrike" cap="none" baseline="0" dirty="0">
                <a:solidFill>
                  <a:srgbClr val="000000"/>
                </a:solidFill>
                <a:latin typeface="Arial"/>
                <a:ea typeface="Roboto"/>
                <a:cs typeface="Roboto"/>
                <a:sym typeface="Roboto"/>
              </a:rPr>
              <a:t> </a:t>
            </a:r>
            <a:r>
              <a:rPr lang="en-US" sz="1100" b="0" i="0" u="none" strike="noStrike" cap="none" dirty="0">
                <a:solidFill>
                  <a:srgbClr val="000000"/>
                </a:solidFill>
                <a:latin typeface="Arial"/>
                <a:ea typeface="Roboto"/>
                <a:cs typeface="Roboto"/>
                <a:sym typeface="Roboto"/>
              </a:rPr>
              <a:t>And that We that still face many challenges </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Thank you so much for your time an attention.</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[Next slide]</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text not presented orally:</a:t>
            </a:r>
          </a:p>
          <a:p>
            <a:pPr marL="0" marR="0" lvl="0" indent="0" algn="l" defTabSz="914400" rtl="0" eaLnBrk="1" fontAlgn="auto" latinLnBrk="0" hangingPunct="1">
              <a:lnSpc>
                <a:spcPct val="115000"/>
              </a:lnSpc>
              <a:spcBef>
                <a:spcPts val="0"/>
              </a:spcBef>
              <a:spcAft>
                <a:spcPts val="0"/>
              </a:spcAft>
              <a:buClr>
                <a:srgbClr val="737373"/>
              </a:buClr>
              <a:buSzPts val="1400"/>
              <a:buFont typeface="Roboto"/>
              <a:buNone/>
              <a:tabLst/>
              <a:defRPr/>
            </a:pPr>
            <a:r>
              <a:rPr kumimoji="0" lang="en-US" sz="1100" b="0" i="0" u="none" strike="noStrike" kern="0" cap="none" spc="0" normalizeH="0" baseline="0" noProof="0" dirty="0">
                <a:ln>
                  <a:noFill/>
                </a:ln>
                <a:solidFill>
                  <a:srgbClr val="1C4587"/>
                </a:solidFill>
                <a:effectLst/>
                <a:uLnTx/>
                <a:uFillTx/>
                <a:latin typeface="Arial" panose="020B0604020202020204"/>
                <a:ea typeface="Roboto" panose="020B0604020202020204" charset="0"/>
                <a:sym typeface="Roboto"/>
              </a:rPr>
              <a:t>I hope that my presentation has provided you some understanding of how the U.S. Government &amp; U.S. DOT:</a:t>
            </a:r>
          </a:p>
          <a:p>
            <a:pPr marL="342900" marR="0" lvl="0" indent="-342900" algn="l" defTabSz="914400" rtl="0" eaLnBrk="1" fontAlgn="auto" latinLnBrk="0" hangingPunct="1">
              <a:lnSpc>
                <a:spcPct val="115000"/>
              </a:lnSpc>
              <a:spcBef>
                <a:spcPts val="0"/>
              </a:spcBef>
              <a:spcAft>
                <a:spcPts val="0"/>
              </a:spcAft>
              <a:buClr>
                <a:srgbClr val="737373"/>
              </a:buClr>
              <a:buSzPts val="1400"/>
              <a:buFont typeface="Roboto"/>
              <a:buChar char="●"/>
              <a:tabLst/>
              <a:defRPr/>
            </a:pPr>
            <a:r>
              <a:rPr kumimoji="0" lang="en-US" sz="1100" b="0" i="0" u="none" strike="noStrike" kern="0" cap="none" spc="0" normalizeH="0" baseline="0" noProof="0" dirty="0">
                <a:ln>
                  <a:noFill/>
                </a:ln>
                <a:solidFill>
                  <a:srgbClr val="1C4587"/>
                </a:solidFill>
                <a:effectLst/>
                <a:uLnTx/>
                <a:uFillTx/>
                <a:latin typeface="Arial" panose="020B0604020202020204"/>
                <a:ea typeface="Roboto" panose="020B0604020202020204" charset="0"/>
                <a:sym typeface="Roboto"/>
              </a:rPr>
              <a:t>Have long histories of sharing research results</a:t>
            </a:r>
          </a:p>
          <a:p>
            <a:pPr marL="342900" marR="0" lvl="0" indent="-342900" algn="l" defTabSz="914400" rtl="0" eaLnBrk="1" fontAlgn="auto" latinLnBrk="0" hangingPunct="1">
              <a:lnSpc>
                <a:spcPct val="115000"/>
              </a:lnSpc>
              <a:spcBef>
                <a:spcPts val="0"/>
              </a:spcBef>
              <a:spcAft>
                <a:spcPts val="0"/>
              </a:spcAft>
              <a:buClr>
                <a:srgbClr val="737373"/>
              </a:buClr>
              <a:buSzPts val="1400"/>
              <a:buFont typeface="Roboto"/>
              <a:buChar char="●"/>
              <a:tabLst/>
              <a:defRPr/>
            </a:pPr>
            <a:r>
              <a:rPr kumimoji="0" lang="en-US" sz="1100" b="0" i="0" u="none" strike="noStrike" kern="0" cap="none" spc="0" normalizeH="0" baseline="0" noProof="0" dirty="0">
                <a:ln>
                  <a:noFill/>
                </a:ln>
                <a:solidFill>
                  <a:srgbClr val="1C4587"/>
                </a:solidFill>
                <a:effectLst/>
                <a:uLnTx/>
                <a:uFillTx/>
                <a:latin typeface="Arial" panose="020B0604020202020204"/>
                <a:ea typeface="Roboto" panose="020B0604020202020204" charset="0"/>
                <a:sym typeface="Roboto"/>
              </a:rPr>
              <a:t>Are implementing policies and practices; deploying technologies; and gathering resources to keep in step with current Open Science movement</a:t>
            </a:r>
          </a:p>
          <a:p>
            <a:pPr marL="342900" marR="0" lvl="0" indent="-342900" algn="l" defTabSz="914400" rtl="0" eaLnBrk="1" fontAlgn="auto" latinLnBrk="0" hangingPunct="1">
              <a:lnSpc>
                <a:spcPct val="115000"/>
              </a:lnSpc>
              <a:spcBef>
                <a:spcPts val="0"/>
              </a:spcBef>
              <a:spcAft>
                <a:spcPts val="0"/>
              </a:spcAft>
              <a:buClr>
                <a:srgbClr val="737373"/>
              </a:buClr>
              <a:buSzPts val="1400"/>
              <a:buFont typeface="Roboto"/>
              <a:buChar char="●"/>
              <a:tabLst/>
              <a:defRPr/>
            </a:pPr>
            <a:r>
              <a:rPr kumimoji="0" lang="en-US" sz="1100" b="0" i="0" u="none" strike="noStrike" kern="0" cap="none" spc="0" normalizeH="0" baseline="0" noProof="0" dirty="0">
                <a:ln>
                  <a:noFill/>
                </a:ln>
                <a:solidFill>
                  <a:srgbClr val="1C4587"/>
                </a:solidFill>
                <a:effectLst/>
                <a:uLnTx/>
                <a:uFillTx/>
                <a:latin typeface="Arial" panose="020B0604020202020204"/>
                <a:ea typeface="Roboto" panose="020B0604020202020204" charset="0"/>
                <a:sym typeface="Roboto"/>
              </a:rPr>
              <a:t>Have deployed a number of  systems, including Data.gov, to open federally-funded science to the public</a:t>
            </a:r>
          </a:p>
          <a:p>
            <a:pPr marL="342900" marR="0" lvl="0" indent="-342900" algn="l" defTabSz="914400" rtl="0" eaLnBrk="1" fontAlgn="auto" latinLnBrk="0" hangingPunct="1">
              <a:lnSpc>
                <a:spcPct val="115000"/>
              </a:lnSpc>
              <a:spcBef>
                <a:spcPts val="0"/>
              </a:spcBef>
              <a:spcAft>
                <a:spcPts val="0"/>
              </a:spcAft>
              <a:buClr>
                <a:srgbClr val="737373"/>
              </a:buClr>
              <a:buSzPts val="1400"/>
              <a:buFont typeface="Roboto"/>
              <a:buChar char="●"/>
              <a:tabLst/>
              <a:defRPr/>
            </a:pPr>
            <a:r>
              <a:rPr kumimoji="0" lang="en-US" sz="1100" b="0" i="0" u="none" strike="noStrike" kern="0" cap="none" spc="0" normalizeH="0" baseline="0" noProof="0" dirty="0">
                <a:ln>
                  <a:noFill/>
                </a:ln>
                <a:solidFill>
                  <a:srgbClr val="1C4587"/>
                </a:solidFill>
                <a:effectLst/>
                <a:uLnTx/>
                <a:uFillTx/>
                <a:latin typeface="Arial" panose="020B0604020202020204"/>
                <a:ea typeface="Roboto" panose="020B0604020202020204" charset="0"/>
                <a:sym typeface="Roboto"/>
              </a:rPr>
              <a:t>Are working to fund COVID-19-related research projects, and share results with public, as quickly as possible, as best practices and privacy/security concerns allow</a:t>
            </a:r>
          </a:p>
          <a:p>
            <a:pPr marL="342900" marR="0" lvl="0" indent="-342900" algn="l" defTabSz="914400" rtl="0" eaLnBrk="1" fontAlgn="auto" latinLnBrk="0" hangingPunct="1">
              <a:lnSpc>
                <a:spcPct val="115000"/>
              </a:lnSpc>
              <a:spcBef>
                <a:spcPts val="0"/>
              </a:spcBef>
              <a:spcAft>
                <a:spcPts val="0"/>
              </a:spcAft>
              <a:buClr>
                <a:srgbClr val="737373"/>
              </a:buClr>
              <a:buSzPts val="1400"/>
              <a:buFont typeface="Roboto"/>
              <a:buChar char="●"/>
              <a:tabLst/>
              <a:defRPr/>
            </a:pPr>
            <a:r>
              <a:rPr kumimoji="0" lang="en-US" sz="1100" b="0" i="0" u="none" strike="noStrike" kern="0" cap="none" spc="0" normalizeH="0" baseline="0" noProof="0" dirty="0">
                <a:ln>
                  <a:noFill/>
                </a:ln>
                <a:solidFill>
                  <a:srgbClr val="1C4587"/>
                </a:solidFill>
                <a:effectLst/>
                <a:uLnTx/>
                <a:uFillTx/>
                <a:latin typeface="Arial" panose="020B0604020202020204"/>
                <a:ea typeface="Roboto" panose="020B0604020202020204" charset="0"/>
                <a:sym typeface="Roboto"/>
              </a:rPr>
              <a:t>We still face many challenges to sharing research outputs, especially datasets, and software code </a:t>
            </a:r>
            <a:r>
              <a:rPr kumimoji="0" lang="en-US" sz="1100" b="0" i="0" u="none" strike="noStrike" kern="0" cap="none" spc="0" normalizeH="0" baseline="0" noProof="0" dirty="0">
                <a:ln>
                  <a:noFill/>
                </a:ln>
                <a:solidFill>
                  <a:srgbClr val="000000"/>
                </a:solidFill>
                <a:effectLst/>
                <a:uLnTx/>
                <a:uFillTx/>
                <a:latin typeface="Arial"/>
                <a:ea typeface="Roboto" panose="020B0604020202020204" charset="0"/>
                <a:sym typeface="Arial"/>
              </a:rPr>
              <a:t>]</a:t>
            </a:r>
            <a:endParaRPr kumimoji="0" lang="en-US" sz="1100" b="0" i="0" u="none" strike="noStrike" kern="0" cap="none" spc="0" normalizeH="0" baseline="0" noProof="0" dirty="0">
              <a:ln>
                <a:noFill/>
              </a:ln>
              <a:solidFill>
                <a:srgbClr val="1C4587"/>
              </a:solidFill>
              <a:effectLst/>
              <a:uLnTx/>
              <a:uFillTx/>
              <a:latin typeface="Arial" panose="020B0604020202020204"/>
              <a:ea typeface="Roboto" panose="020B0604020202020204" charset="0"/>
              <a:sym typeface="Roboto"/>
            </a:endParaRPr>
          </a:p>
        </p:txBody>
      </p:sp>
    </p:spTree>
    <p:extLst>
      <p:ext uri="{BB962C8B-B14F-4D97-AF65-F5344CB8AC3E}">
        <p14:creationId xmlns:p14="http://schemas.microsoft.com/office/powerpoint/2010/main" val="281377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1989ce7e6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1989ce7e6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Title: Supplemental</a:t>
            </a:r>
            <a:r>
              <a:rPr lang="en-US" sz="1100" b="0" i="0" u="none" strike="noStrike" cap="none" baseline="0" dirty="0">
                <a:solidFill>
                  <a:srgbClr val="000000"/>
                </a:solidFill>
                <a:latin typeface="Arial"/>
                <a:ea typeface="Roboto"/>
                <a:cs typeface="Roboto"/>
                <a:sym typeface="Roboto"/>
              </a:rPr>
              <a:t> Slides</a:t>
            </a: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Slide</a:t>
            </a:r>
            <a:r>
              <a:rPr lang="en-US" baseline="0" dirty="0"/>
              <a:t> text: </a:t>
            </a:r>
            <a:r>
              <a:rPr lang="en-US" baseline="0" dirty="0"/>
              <a:t>The following Supplemental Slides were intended for the presentation. However, they were trimmed from the presentation in order to remain in the 10 minute time limit.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866540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1989ce7e6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1989ce7e6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Slide Title: Disclaimer</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Speaker</a:t>
            </a:r>
            <a:r>
              <a:rPr lang="en-US" sz="1200" baseline="0" dirty="0"/>
              <a:t> text:</a:t>
            </a:r>
            <a:endParaRPr lang="en-US" sz="1200" dirty="0"/>
          </a:p>
          <a:p>
            <a:pPr marL="0" lvl="0" indent="0" algn="l" rtl="0">
              <a:spcBef>
                <a:spcPts val="0"/>
              </a:spcBef>
              <a:spcAft>
                <a:spcPts val="0"/>
              </a:spcAft>
              <a:buNone/>
            </a:pPr>
            <a:r>
              <a:rPr lang="en-US" sz="1200" dirty="0"/>
              <a:t>Before I</a:t>
            </a:r>
            <a:r>
              <a:rPr lang="en-US" sz="1200" baseline="0" dirty="0"/>
              <a:t> go farther: Opinions and typos are my own.</a:t>
            </a: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[Next slide]</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[Slide</a:t>
            </a:r>
            <a:r>
              <a:rPr lang="en-US" sz="1200" baseline="0" dirty="0"/>
              <a:t> text not presented orally: </a:t>
            </a:r>
            <a:endParaRPr lang="en-US" sz="1200" dirty="0"/>
          </a:p>
          <a:p>
            <a:pPr marL="0" lvl="0" indent="0" algn="l" rtl="0">
              <a:spcBef>
                <a:spcPts val="0"/>
              </a:spcBef>
              <a:spcAft>
                <a:spcPts val="0"/>
              </a:spcAft>
              <a:buNone/>
            </a:pPr>
            <a:r>
              <a:rPr lang="en-US" dirty="0"/>
              <a:t>Opinions expressed by me during this presentation, the discussion period, or at other times during the workshop are mine alone, and do NOT necessarily represent the opinions, practices, polices, and/or laws of the National Transportation Library, the Bureau of Transportation Statistics, the U.S. Department of Transportation, or the United States government.</a:t>
            </a:r>
          </a:p>
          <a:p>
            <a:pPr marL="0" lvl="0" indent="0" algn="l" rtl="0">
              <a:spcBef>
                <a:spcPts val="0"/>
              </a:spcBef>
              <a:spcAft>
                <a:spcPts val="0"/>
              </a:spcAft>
              <a:buNone/>
            </a:pPr>
            <a:r>
              <a:rPr lang="en-US" dirty="0"/>
              <a:t>(Typographic errors are also mine.)]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6695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1989ce7e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1989ce7e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Slide Title: Science</a:t>
            </a:r>
            <a:r>
              <a:rPr lang="en-US" sz="1200" b="0" i="0" u="none" strike="noStrike" cap="none" baseline="0" dirty="0">
                <a:solidFill>
                  <a:srgbClr val="000000"/>
                </a:solidFill>
                <a:latin typeface="Arial"/>
                <a:ea typeface="Roboto"/>
                <a:cs typeface="Roboto"/>
                <a:sym typeface="Roboto"/>
              </a:rPr>
              <a:t>.gov</a:t>
            </a: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Speaker notes: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Science.gov is an interagency initiative providing a gateway to U.S. government science information. As a federated search interface, Science.gov offers</a:t>
            </a:r>
            <a:r>
              <a:rPr lang="en-US" sz="1200" b="0" i="0" u="none" strike="noStrike" cap="none" baseline="0" dirty="0">
                <a:solidFill>
                  <a:srgbClr val="000000"/>
                </a:solidFill>
                <a:latin typeface="Arial"/>
                <a:ea typeface="Roboto"/>
                <a:cs typeface="Roboto"/>
                <a:sym typeface="Roboto"/>
              </a:rPr>
              <a:t> </a:t>
            </a:r>
            <a:r>
              <a:rPr lang="en-US" sz="1200" b="0" i="0" u="none" strike="noStrike" cap="none" dirty="0">
                <a:solidFill>
                  <a:srgbClr val="000000"/>
                </a:solidFill>
                <a:latin typeface="Arial"/>
                <a:ea typeface="Roboto"/>
                <a:cs typeface="Roboto"/>
                <a:sym typeface="Roboto"/>
              </a:rPr>
              <a:t>free access to R&amp;D results, as</a:t>
            </a:r>
            <a:r>
              <a:rPr lang="en-US" sz="1200" b="0" i="0" u="none" strike="noStrike" cap="none" baseline="0" dirty="0">
                <a:solidFill>
                  <a:srgbClr val="000000"/>
                </a:solidFill>
                <a:latin typeface="Arial"/>
                <a:ea typeface="Roboto"/>
                <a:cs typeface="Roboto"/>
                <a:sym typeface="Roboto"/>
              </a:rPr>
              <a:t> well as</a:t>
            </a:r>
            <a:r>
              <a:rPr lang="en-US" sz="1200" b="0" i="0" u="none" strike="noStrike" cap="none" dirty="0">
                <a:solidFill>
                  <a:srgbClr val="000000"/>
                </a:solidFill>
                <a:latin typeface="Arial"/>
                <a:ea typeface="Roboto"/>
                <a:cs typeface="Roboto"/>
                <a:sym typeface="Roboto"/>
              </a:rPr>
              <a:t> scientific and technical information (STI) from a long list of federal agencies.</a:t>
            </a:r>
            <a:r>
              <a:rPr lang="en-US" sz="1200" b="0" i="0" u="none" strike="noStrike" cap="none" baseline="0" dirty="0">
                <a:solidFill>
                  <a:srgbClr val="000000"/>
                </a:solidFill>
                <a:latin typeface="Arial"/>
                <a:ea typeface="Roboto"/>
                <a:cs typeface="Roboto"/>
                <a:sym typeface="Roboto"/>
              </a:rPr>
              <a:t> This </a:t>
            </a:r>
            <a:r>
              <a:rPr lang="en-US" sz="1200" b="0" i="0" u="none" strike="noStrike" cap="none" dirty="0">
                <a:solidFill>
                  <a:srgbClr val="000000"/>
                </a:solidFill>
                <a:latin typeface="Arial"/>
                <a:ea typeface="Roboto"/>
                <a:cs typeface="Roboto"/>
                <a:sym typeface="Roboto"/>
              </a:rPr>
              <a:t>includes  journal articles, technical reports, conference papers, videos, audio files, images, and other multimedia, scientific and technical data sets and collections.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Science.gov has also added a directed</a:t>
            </a:r>
            <a:r>
              <a:rPr lang="en-US" sz="1200" b="0" i="0" u="none" strike="noStrike" cap="none" baseline="0" dirty="0">
                <a:solidFill>
                  <a:srgbClr val="000000"/>
                </a:solidFill>
                <a:latin typeface="Arial"/>
                <a:ea typeface="Roboto"/>
                <a:cs typeface="Roboto"/>
                <a:sym typeface="Roboto"/>
              </a:rPr>
              <a:t> search for federally-funded COVID-19 research.</a:t>
            </a: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aseline="0" dirty="0"/>
          </a:p>
          <a:p>
            <a:pPr marL="0" lvl="0" indent="0" algn="l" rtl="0">
              <a:spcBef>
                <a:spcPts val="0"/>
              </a:spcBef>
              <a:spcAft>
                <a:spcPts val="0"/>
              </a:spcAft>
              <a:buNone/>
            </a:pPr>
            <a:r>
              <a:rPr lang="en-US" sz="1200" b="0" i="0" u="none" strike="noStrike" cap="none" baseline="0" dirty="0">
                <a:solidFill>
                  <a:srgbClr val="000000"/>
                </a:solidFill>
                <a:latin typeface="Arial"/>
                <a:ea typeface="Roboto"/>
                <a:cs typeface="Roboto"/>
                <a:sym typeface="Roboto"/>
              </a:rPr>
              <a:t>All U.S. research outputs – report, dataset, software code, etc. – are tied to research projects. Let us take a quick look at the U.S. DOT research project database. </a:t>
            </a: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[Next slide]</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[Slide text not presented orally:</a:t>
            </a: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Scince.gov</a:t>
            </a:r>
            <a:r>
              <a:rPr lang="en-US" sz="1200" b="0" i="0" u="none" strike="noStrike" cap="none" baseline="0" dirty="0">
                <a:solidFill>
                  <a:srgbClr val="000000"/>
                </a:solidFill>
                <a:latin typeface="Arial"/>
                <a:ea typeface="Roboto"/>
                <a:cs typeface="Roboto"/>
                <a:sym typeface="Roboto"/>
              </a:rPr>
              <a:t> URL:  </a:t>
            </a:r>
            <a:r>
              <a:rPr lang="en-US" sz="1200" b="0" i="0" u="none" strike="noStrike" cap="none" dirty="0">
                <a:solidFill>
                  <a:srgbClr val="000000"/>
                </a:solidFill>
                <a:latin typeface="Arial"/>
                <a:ea typeface="Roboto"/>
                <a:cs typeface="Roboto"/>
                <a:sym typeface="Roboto"/>
              </a:rPr>
              <a:t>https://www.science.gov/</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List of all agencies that are part of Science.gov</a:t>
            </a:r>
            <a:r>
              <a:rPr lang="en-US" sz="1200" b="0" i="0" u="none" strike="noStrike" cap="none" baseline="0" dirty="0">
                <a:solidFill>
                  <a:srgbClr val="000000"/>
                </a:solidFill>
                <a:latin typeface="Arial"/>
                <a:ea typeface="Roboto"/>
                <a:cs typeface="Roboto"/>
                <a:sym typeface="Roboto"/>
              </a:rPr>
              <a:t> alliance:</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Department of Agriculture (USDA, Forest Service)</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Department of Commerce (NTIS, NIST)</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Department of Defense</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Department of Education</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Department of Energy</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Department of Health and Human Services (NIH) </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Department of Homeland Security</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Department of Transportation</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Environmental Protection Agency</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Government Publishing Office</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National Aeronautics and Space Administration</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National Science Foundation</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endParaRPr lang="en-US" sz="1200" b="0" i="0" u="none" strike="noStrike" cap="none" dirty="0">
              <a:solidFill>
                <a:srgbClr val="000000"/>
              </a:solidFill>
              <a:latin typeface="Arial"/>
              <a:ea typeface="Roboto"/>
              <a:cs typeface="Roboto"/>
              <a:sym typeface="Roboto"/>
            </a:endParaRP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r>
              <a:rPr lang="en-US" sz="1200" b="0" i="0" u="none" strike="noStrike" cap="none" dirty="0">
                <a:solidFill>
                  <a:srgbClr val="000000"/>
                </a:solidFill>
                <a:latin typeface="Arial"/>
                <a:ea typeface="Roboto"/>
                <a:cs typeface="Roboto"/>
                <a:sym typeface="Roboto"/>
              </a:rPr>
              <a:t>Click here for the Science.gov COVID-19 search results: https://www.science.gov/scigov/desktop/en/service/link/runSearch/fullRecord:%22Coronavirus%22%20OR%20%222019-nCoV%22%20OR%20%222019nCoV%22%20OR%20%22COVID-19%22%20OR%20%22SARS-CoV-2%22</a:t>
            </a: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r>
              <a:rPr lang="en-US" sz="1200" b="0" i="0" u="none" strike="noStrike" cap="none" dirty="0">
                <a:solidFill>
                  <a:srgbClr val="000000"/>
                </a:solidFill>
                <a:latin typeface="Arial"/>
                <a:ea typeface="Roboto"/>
                <a:cs typeface="Roboto"/>
                <a:sym typeface="Roboto"/>
              </a:rPr>
              <a:t>Detailed background: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Science.gov is an interagency initiative providing a gateway to U.S. government science information. As a federated search interface, Science.gov offers</a:t>
            </a:r>
            <a:r>
              <a:rPr lang="en-US" sz="1200" b="0" i="0" u="none" strike="noStrike" cap="none" baseline="0" dirty="0">
                <a:solidFill>
                  <a:srgbClr val="000000"/>
                </a:solidFill>
                <a:latin typeface="Arial"/>
                <a:ea typeface="Roboto"/>
                <a:cs typeface="Roboto"/>
                <a:sym typeface="Roboto"/>
              </a:rPr>
              <a:t> </a:t>
            </a:r>
            <a:r>
              <a:rPr lang="en-US" sz="1200" b="0" i="0" u="none" strike="noStrike" cap="none" dirty="0">
                <a:solidFill>
                  <a:srgbClr val="000000"/>
                </a:solidFill>
                <a:latin typeface="Arial"/>
                <a:ea typeface="Roboto"/>
                <a:cs typeface="Roboto"/>
                <a:sym typeface="Roboto"/>
              </a:rPr>
              <a:t>free access to R&amp;D results, as</a:t>
            </a:r>
            <a:r>
              <a:rPr lang="en-US" sz="1200" b="0" i="0" u="none" strike="noStrike" cap="none" baseline="0" dirty="0">
                <a:solidFill>
                  <a:srgbClr val="000000"/>
                </a:solidFill>
                <a:latin typeface="Arial"/>
                <a:ea typeface="Roboto"/>
                <a:cs typeface="Roboto"/>
                <a:sym typeface="Roboto"/>
              </a:rPr>
              <a:t> well as</a:t>
            </a:r>
            <a:r>
              <a:rPr lang="en-US" sz="1200" b="0" i="0" u="none" strike="noStrike" cap="none" dirty="0">
                <a:solidFill>
                  <a:srgbClr val="000000"/>
                </a:solidFill>
                <a:latin typeface="Arial"/>
                <a:ea typeface="Roboto"/>
                <a:cs typeface="Roboto"/>
                <a:sym typeface="Roboto"/>
              </a:rPr>
              <a:t> scientific and technical information from a long list of federal agencies.</a:t>
            </a:r>
            <a:r>
              <a:rPr lang="en-US" sz="1200" b="0" i="0" u="none" strike="noStrike" cap="none" baseline="0" dirty="0">
                <a:solidFill>
                  <a:srgbClr val="000000"/>
                </a:solidFill>
                <a:latin typeface="Arial"/>
                <a:ea typeface="Roboto"/>
                <a:cs typeface="Roboto"/>
                <a:sym typeface="Roboto"/>
              </a:rPr>
              <a:t> This </a:t>
            </a:r>
            <a:r>
              <a:rPr lang="en-US" sz="1200" b="0" i="0" u="none" strike="noStrike" cap="none" dirty="0">
                <a:solidFill>
                  <a:srgbClr val="000000"/>
                </a:solidFill>
                <a:latin typeface="Arial"/>
                <a:ea typeface="Roboto"/>
                <a:cs typeface="Roboto"/>
                <a:sym typeface="Roboto"/>
              </a:rPr>
              <a:t>includes  journal articles, technical reports, conference papers, videos, audio files, images, and other multimedia, scientific and technical data sets and collections.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Science.gov has also added a directed</a:t>
            </a:r>
            <a:r>
              <a:rPr lang="en-US" sz="1200" b="0" i="0" u="none" strike="noStrike" cap="none" baseline="0" dirty="0">
                <a:solidFill>
                  <a:srgbClr val="000000"/>
                </a:solidFill>
                <a:latin typeface="Arial"/>
                <a:ea typeface="Roboto"/>
                <a:cs typeface="Roboto"/>
                <a:sym typeface="Roboto"/>
              </a:rPr>
              <a:t> search for federally-funded COVID-19 research.</a:t>
            </a: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aseline="0" dirty="0"/>
          </a:p>
          <a:p>
            <a:pPr marL="0" lvl="0" indent="0" algn="l" rtl="0">
              <a:spcBef>
                <a:spcPts val="0"/>
              </a:spcBef>
              <a:spcAft>
                <a:spcPts val="0"/>
              </a:spcAft>
              <a:buNone/>
            </a:pPr>
            <a:r>
              <a:rPr lang="en-US" sz="1200" b="0" i="0" u="none" strike="noStrike" cap="none" baseline="0" dirty="0">
                <a:solidFill>
                  <a:srgbClr val="000000"/>
                </a:solidFill>
                <a:latin typeface="Arial"/>
                <a:ea typeface="Roboto"/>
                <a:cs typeface="Roboto"/>
                <a:sym typeface="Roboto"/>
              </a:rPr>
              <a:t>Most U.S. research outputs – reports, datasets, software code, etc. – are tied to research projects. Let us take a quick look at the U.S. DOT research project database. </a:t>
            </a: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baseline="0"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sz="1200" dirty="0">
              <a:latin typeface="+mn-lt"/>
              <a:ea typeface="Roboto" panose="020B0604020202020204" charset="0"/>
              <a:cs typeface="Roboto"/>
              <a:sym typeface="Roboto"/>
            </a:endParaRPr>
          </a:p>
        </p:txBody>
      </p:sp>
    </p:spTree>
    <p:extLst>
      <p:ext uri="{BB962C8B-B14F-4D97-AF65-F5344CB8AC3E}">
        <p14:creationId xmlns:p14="http://schemas.microsoft.com/office/powerpoint/2010/main" val="670789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1989ce7e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1989ce7e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Slide Title: Research</a:t>
            </a:r>
            <a:r>
              <a:rPr lang="en-US" sz="1200" b="0" i="0" u="none" strike="noStrike" cap="none" baseline="0" dirty="0">
                <a:solidFill>
                  <a:srgbClr val="000000"/>
                </a:solidFill>
                <a:latin typeface="Arial"/>
                <a:ea typeface="Roboto"/>
                <a:cs typeface="Roboto"/>
                <a:sym typeface="Roboto"/>
              </a:rPr>
              <a:t> Hub</a:t>
            </a: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Speaker notes: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Another tool in the US DOT Open Science toolbox</a:t>
            </a:r>
            <a:r>
              <a:rPr lang="en-US" sz="1200" b="0" i="0" u="none" strike="noStrike" cap="none" baseline="0" dirty="0">
                <a:solidFill>
                  <a:srgbClr val="000000"/>
                </a:solidFill>
                <a:latin typeface="Arial"/>
                <a:ea typeface="Roboto"/>
                <a:cs typeface="Roboto"/>
                <a:sym typeface="Roboto"/>
              </a:rPr>
              <a:t> is Research Hub.</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The USDOT Research Hub is</a:t>
            </a:r>
            <a:r>
              <a:rPr lang="en-US" sz="1200" b="0" i="0" u="none" strike="noStrike" cap="none" baseline="0" dirty="0">
                <a:solidFill>
                  <a:srgbClr val="000000"/>
                </a:solidFill>
                <a:latin typeface="Arial"/>
                <a:ea typeface="Roboto"/>
                <a:cs typeface="Roboto"/>
                <a:sym typeface="Roboto"/>
              </a:rPr>
              <a:t> a publicly accessible</a:t>
            </a:r>
            <a:r>
              <a:rPr lang="en-US" sz="1200" b="0" i="0" u="none" strike="noStrike" cap="none" dirty="0">
                <a:solidFill>
                  <a:srgbClr val="000000"/>
                </a:solidFill>
                <a:latin typeface="Arial"/>
                <a:ea typeface="Roboto"/>
                <a:cs typeface="Roboto"/>
                <a:sym typeface="Roboto"/>
              </a:rPr>
              <a:t> database of USDOT-sponsored research, development, and technology project records. The database acts as a central repository for information on active and recently completed projects from USDOT's Operating Administrations, providing a comprehensive account of the Department’s research portfolio at the project level.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A quick search</a:t>
            </a:r>
            <a:r>
              <a:rPr lang="en-US" sz="1200" b="0" i="0" u="none" strike="noStrike" cap="none" baseline="0" dirty="0">
                <a:solidFill>
                  <a:srgbClr val="000000"/>
                </a:solidFill>
                <a:latin typeface="Arial"/>
                <a:ea typeface="Roboto"/>
                <a:cs typeface="Roboto"/>
                <a:sym typeface="Roboto"/>
              </a:rPr>
              <a:t> of Research Hub shows a number of active COVID-19 related projects, and at least 1 that is already completed.</a:t>
            </a:r>
            <a:r>
              <a:rPr lang="en-US" sz="1200" b="0" i="0" u="none" strike="noStrike" cap="none" dirty="0">
                <a:solidFill>
                  <a:srgbClr val="000000"/>
                </a:solidFill>
                <a:latin typeface="Arial"/>
                <a:ea typeface="Roboto"/>
                <a:cs typeface="Roboto"/>
                <a:sym typeface="Roboto"/>
              </a:rPr>
              <a:t> </a:t>
            </a:r>
            <a:endParaRPr lang="en-US" sz="1200" b="0" i="0" u="none" strike="noStrike" cap="none" baseline="0" dirty="0">
              <a:solidFill>
                <a:srgbClr val="000000"/>
              </a:solidFill>
              <a:latin typeface="Arial"/>
              <a:ea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aseline="0" dirty="0"/>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For the very latest</a:t>
            </a:r>
            <a:r>
              <a:rPr lang="en-US" sz="1200" b="0" i="0" u="none" strike="noStrike" cap="none" baseline="0" dirty="0">
                <a:solidFill>
                  <a:srgbClr val="000000"/>
                </a:solidFill>
                <a:latin typeface="Arial"/>
                <a:ea typeface="Roboto"/>
                <a:cs typeface="Roboto"/>
                <a:sym typeface="Roboto"/>
              </a:rPr>
              <a:t> on COVID-19 impacts on transportation, however, we should turn to the Bureau of Transportation Statistics.</a:t>
            </a: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[Next slide]</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[Slide</a:t>
            </a:r>
            <a:r>
              <a:rPr lang="en-US" sz="1200" b="0" i="0" u="none" strike="noStrike" cap="none" baseline="0" dirty="0">
                <a:solidFill>
                  <a:srgbClr val="000000"/>
                </a:solidFill>
                <a:latin typeface="Arial"/>
                <a:ea typeface="Roboto"/>
                <a:cs typeface="Roboto"/>
                <a:sym typeface="Roboto"/>
              </a:rPr>
              <a:t> </a:t>
            </a:r>
            <a:r>
              <a:rPr lang="en-US" sz="1200" b="0" i="0" u="none" strike="noStrike" cap="none" dirty="0">
                <a:solidFill>
                  <a:srgbClr val="000000"/>
                </a:solidFill>
                <a:latin typeface="Arial"/>
                <a:ea typeface="Roboto"/>
                <a:cs typeface="Roboto"/>
                <a:sym typeface="Roboto"/>
              </a:rPr>
              <a:t>Text of slide not presented orally:</a:t>
            </a: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Research Hub is a publicly accessible database of USDOT-sponsored research, development, and technology project records. </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https://researchhub.bts.gov/search ]</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sz="1200" dirty="0">
              <a:latin typeface="+mn-lt"/>
              <a:ea typeface="Roboto" panose="020B0604020202020204" charset="0"/>
              <a:cs typeface="Roboto"/>
              <a:sym typeface="Roboto"/>
            </a:endParaRPr>
          </a:p>
        </p:txBody>
      </p:sp>
    </p:spTree>
    <p:extLst>
      <p:ext uri="{BB962C8B-B14F-4D97-AF65-F5344CB8AC3E}">
        <p14:creationId xmlns:p14="http://schemas.microsoft.com/office/powerpoint/2010/main" val="2738375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1989ce7e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1989ce7e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Slide Title: ITS</a:t>
            </a:r>
            <a:r>
              <a:rPr lang="en-US" sz="1200" b="0" i="0" u="none" strike="noStrike" cap="none" baseline="0" dirty="0">
                <a:solidFill>
                  <a:srgbClr val="000000"/>
                </a:solidFill>
                <a:latin typeface="Arial"/>
                <a:ea typeface="Roboto"/>
                <a:cs typeface="Roboto"/>
                <a:sym typeface="Roboto"/>
              </a:rPr>
              <a:t> JPO </a:t>
            </a:r>
            <a:r>
              <a:rPr lang="en-US" sz="1200" b="0" i="0" u="none" strike="noStrike" cap="none" baseline="0" dirty="0" err="1">
                <a:solidFill>
                  <a:srgbClr val="000000"/>
                </a:solidFill>
                <a:latin typeface="Arial"/>
                <a:ea typeface="Roboto"/>
                <a:cs typeface="Roboto"/>
                <a:sym typeface="Roboto"/>
              </a:rPr>
              <a:t>CodeHub</a:t>
            </a: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Speaker notes: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Of course, an important aspect</a:t>
            </a:r>
            <a:r>
              <a:rPr lang="en-US" sz="1200" b="0" i="0" u="none" strike="noStrike" cap="none" baseline="0" dirty="0">
                <a:solidFill>
                  <a:srgbClr val="000000"/>
                </a:solidFill>
                <a:latin typeface="Arial"/>
                <a:ea typeface="Roboto"/>
                <a:cs typeface="Roboto"/>
                <a:sym typeface="Roboto"/>
              </a:rPr>
              <a:t> of Open Science is also the sharing and opening of computer and software code. To that end the U.S. Department of Transportation (U.S. DOT) Intelligent Transportation Systems (ITS) Joint Program Office's (JPO) launched </a:t>
            </a:r>
            <a:r>
              <a:rPr lang="en-US" sz="1200" b="0" i="0" u="none" strike="noStrike" cap="none" baseline="0" dirty="0" err="1">
                <a:solidFill>
                  <a:srgbClr val="000000"/>
                </a:solidFill>
                <a:latin typeface="Arial"/>
                <a:ea typeface="Roboto"/>
                <a:cs typeface="Roboto"/>
                <a:sym typeface="Roboto"/>
              </a:rPr>
              <a:t>CodeHub</a:t>
            </a:r>
            <a:r>
              <a:rPr lang="en-US" sz="1200" b="0" i="0" u="none" strike="noStrike" cap="none" baseline="0" dirty="0">
                <a:solidFill>
                  <a:srgbClr val="000000"/>
                </a:solidFill>
                <a:latin typeface="Arial"/>
                <a:ea typeface="Roboto"/>
                <a:cs typeface="Roboto"/>
                <a:sym typeface="Roboto"/>
              </a:rPr>
              <a:t> for its intelligent transportation systems projects.</a:t>
            </a: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ITS </a:t>
            </a:r>
            <a:r>
              <a:rPr lang="en-US" sz="1200" b="0" i="0" u="none" strike="noStrike" cap="none" dirty="0" err="1">
                <a:solidFill>
                  <a:srgbClr val="000000"/>
                </a:solidFill>
                <a:latin typeface="Arial"/>
                <a:ea typeface="Roboto"/>
                <a:cs typeface="Roboto"/>
                <a:sym typeface="Roboto"/>
              </a:rPr>
              <a:t>CodeHub</a:t>
            </a:r>
            <a:r>
              <a:rPr lang="en-US" sz="1200" b="0" i="0" u="none" strike="noStrike" cap="none" dirty="0">
                <a:solidFill>
                  <a:srgbClr val="000000"/>
                </a:solidFill>
                <a:latin typeface="Arial"/>
                <a:ea typeface="Roboto"/>
                <a:cs typeface="Roboto"/>
                <a:sym typeface="Roboto"/>
              </a:rPr>
              <a:t> is the source code management system. It is a resource for the ITS community to discover open source code, software, and more.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ITS </a:t>
            </a:r>
            <a:r>
              <a:rPr lang="en-US" sz="1200" b="0" i="0" u="none" strike="noStrike" cap="none" dirty="0" err="1">
                <a:solidFill>
                  <a:srgbClr val="000000"/>
                </a:solidFill>
                <a:latin typeface="Arial"/>
                <a:ea typeface="Roboto"/>
                <a:cs typeface="Roboto"/>
                <a:sym typeface="Roboto"/>
              </a:rPr>
              <a:t>CodeHub</a:t>
            </a:r>
            <a:r>
              <a:rPr lang="en-US" sz="1200" b="0" i="0" u="none" strike="noStrike" cap="none" dirty="0">
                <a:solidFill>
                  <a:srgbClr val="000000"/>
                </a:solidFill>
                <a:latin typeface="Arial"/>
                <a:ea typeface="Roboto"/>
                <a:cs typeface="Roboto"/>
                <a:sym typeface="Roboto"/>
              </a:rPr>
              <a:t> promotes a reuse-first mentality and aims to support the discovery of open source code by putting it directly into the hands of developers to customize, transform, expand, and improve, as trends evolve and needs change.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This approach has the benefits of lowering costs, increasing interoperability and transparency, and accelerating the path to high-quality software deployment—collectively advancing our nation’s transportation system.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The Purpose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Empower innovation through code reuse, collaboration, and continuous improvement in the open...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ITS </a:t>
            </a:r>
            <a:r>
              <a:rPr lang="en-US" sz="1200" b="0" i="0" u="none" strike="noStrike" cap="none" dirty="0" err="1">
                <a:solidFill>
                  <a:srgbClr val="000000"/>
                </a:solidFill>
                <a:latin typeface="Arial"/>
                <a:ea typeface="Roboto"/>
                <a:cs typeface="Roboto"/>
                <a:sym typeface="Roboto"/>
              </a:rPr>
              <a:t>CodeHub's</a:t>
            </a:r>
            <a:r>
              <a:rPr lang="en-US" sz="1200" b="0" i="0" u="none" strike="noStrike" cap="none" dirty="0">
                <a:solidFill>
                  <a:srgbClr val="000000"/>
                </a:solidFill>
                <a:latin typeface="Arial"/>
                <a:ea typeface="Roboto"/>
                <a:cs typeface="Roboto"/>
                <a:sym typeface="Roboto"/>
              </a:rPr>
              <a:t> primary objectives are to:</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Source open source code.</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Encourage code reuse.</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Foster open-source development.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The Capabilities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More than just a catalogue of software development projects...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ITS </a:t>
            </a:r>
            <a:r>
              <a:rPr lang="en-US" sz="1200" b="0" i="0" u="none" strike="noStrike" cap="none" dirty="0" err="1">
                <a:solidFill>
                  <a:srgbClr val="000000"/>
                </a:solidFill>
                <a:latin typeface="Arial"/>
                <a:ea typeface="Roboto"/>
                <a:cs typeface="Roboto"/>
                <a:sym typeface="Roboto"/>
              </a:rPr>
              <a:t>CodeHub</a:t>
            </a:r>
            <a:r>
              <a:rPr lang="en-US" sz="1200" b="0" i="0" u="none" strike="noStrike" cap="none" dirty="0">
                <a:solidFill>
                  <a:srgbClr val="000000"/>
                </a:solidFill>
                <a:latin typeface="Arial"/>
                <a:ea typeface="Roboto"/>
                <a:cs typeface="Roboto"/>
                <a:sym typeface="Roboto"/>
              </a:rPr>
              <a:t> goes beyond cataloging U.S. DOT-funded software development projects. ITS </a:t>
            </a:r>
            <a:r>
              <a:rPr lang="en-US" sz="1200" b="0" i="0" u="none" strike="noStrike" cap="none" dirty="0" err="1">
                <a:solidFill>
                  <a:srgbClr val="000000"/>
                </a:solidFill>
                <a:latin typeface="Arial"/>
                <a:ea typeface="Roboto"/>
                <a:cs typeface="Roboto"/>
                <a:sym typeface="Roboto"/>
              </a:rPr>
              <a:t>CodeHub</a:t>
            </a:r>
            <a:r>
              <a:rPr lang="en-US" sz="1200" b="0" i="0" u="none" strike="noStrike" cap="none" dirty="0">
                <a:solidFill>
                  <a:srgbClr val="000000"/>
                </a:solidFill>
                <a:latin typeface="Arial"/>
                <a:ea typeface="Roboto"/>
                <a:cs typeface="Roboto"/>
                <a:sym typeface="Roboto"/>
              </a:rPr>
              <a:t> offers the transportation community the following capabilities:</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Discover projects and modules already built within the U.S. DOT and across the open-source community.</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Evaluate code health, statistics, dependencies, and compatibility to reuse in projects.</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Connect to developers and others who have reused and extended code.</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sz="1200" b="0" i="0" u="none" strike="noStrike" cap="none" dirty="0">
                <a:solidFill>
                  <a:srgbClr val="000000"/>
                </a:solidFill>
                <a:latin typeface="Arial"/>
                <a:ea typeface="Roboto"/>
                <a:cs typeface="Roboto"/>
                <a:sym typeface="Roboto"/>
              </a:rPr>
              <a:t>Analyze development trends and statistics to understand evolving software development needs.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The Community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The community plays a pivotal role in the development of open-source products—from discovery, to quality assurance, to coding and development, to adoption and integration.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ITS </a:t>
            </a:r>
            <a:r>
              <a:rPr lang="en-US" sz="1200" b="0" i="0" u="none" strike="noStrike" cap="none" dirty="0" err="1">
                <a:solidFill>
                  <a:srgbClr val="000000"/>
                </a:solidFill>
                <a:latin typeface="Arial"/>
                <a:ea typeface="Roboto"/>
                <a:cs typeface="Roboto"/>
                <a:sym typeface="Roboto"/>
              </a:rPr>
              <a:t>CodeHub</a:t>
            </a:r>
            <a:r>
              <a:rPr lang="en-US" sz="1200" b="0" i="0" u="none" strike="noStrike" cap="none" dirty="0">
                <a:solidFill>
                  <a:srgbClr val="000000"/>
                </a:solidFill>
                <a:latin typeface="Arial"/>
                <a:ea typeface="Roboto"/>
                <a:cs typeface="Roboto"/>
                <a:sym typeface="Roboto"/>
              </a:rPr>
              <a:t> fosters a community for the grassroots, collaborative development of open-source ITS software among the U.S. DOT, state and local agencies, researchers, and companies.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Contact Information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For more information about the ITS </a:t>
            </a:r>
            <a:r>
              <a:rPr lang="en-US" sz="1200" b="0" i="0" u="none" strike="noStrike" cap="none" dirty="0" err="1">
                <a:solidFill>
                  <a:srgbClr val="000000"/>
                </a:solidFill>
                <a:latin typeface="Arial"/>
                <a:ea typeface="Roboto"/>
                <a:cs typeface="Roboto"/>
                <a:sym typeface="Roboto"/>
              </a:rPr>
              <a:t>CodeHub</a:t>
            </a:r>
            <a:r>
              <a:rPr lang="en-US" sz="1200" b="0" i="0" u="none" strike="noStrike" cap="none" dirty="0">
                <a:solidFill>
                  <a:srgbClr val="000000"/>
                </a:solidFill>
                <a:latin typeface="Arial"/>
                <a:ea typeface="Roboto"/>
                <a:cs typeface="Roboto"/>
                <a:sym typeface="Roboto"/>
              </a:rPr>
              <a:t>, please contact the ITS JPO Data Program support team at: data.itsjpo@dot.gov.</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It is hoped that by the end of 2021, </a:t>
            </a:r>
            <a:r>
              <a:rPr lang="en-US" sz="1200" b="0" i="0" u="none" strike="noStrike" cap="none" dirty="0" err="1">
                <a:solidFill>
                  <a:srgbClr val="000000"/>
                </a:solidFill>
                <a:latin typeface="Arial"/>
                <a:ea typeface="Roboto"/>
                <a:cs typeface="Roboto"/>
                <a:sym typeface="Roboto"/>
              </a:rPr>
              <a:t>CodeHub</a:t>
            </a:r>
            <a:r>
              <a:rPr lang="en-US" sz="1200" b="0" i="0" u="none" strike="noStrike" cap="none" dirty="0">
                <a:solidFill>
                  <a:srgbClr val="000000"/>
                </a:solidFill>
                <a:latin typeface="Arial"/>
                <a:ea typeface="Roboto"/>
                <a:cs typeface="Roboto"/>
                <a:sym typeface="Roboto"/>
              </a:rPr>
              <a:t> will expand to be a service</a:t>
            </a:r>
            <a:r>
              <a:rPr lang="en-US" sz="1200" b="0" i="0" u="none" strike="noStrike" cap="none" baseline="0" dirty="0">
                <a:solidFill>
                  <a:srgbClr val="000000"/>
                </a:solidFill>
                <a:latin typeface="Arial"/>
                <a:ea typeface="Roboto"/>
                <a:cs typeface="Roboto"/>
                <a:sym typeface="Roboto"/>
              </a:rPr>
              <a:t> available to all DOT offices and their funded researchers.</a:t>
            </a: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[Next slide]</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[Slide</a:t>
            </a:r>
            <a:r>
              <a:rPr lang="en-US" sz="1200" b="0" i="0" u="none" strike="noStrike" cap="none" baseline="0" dirty="0">
                <a:solidFill>
                  <a:srgbClr val="000000"/>
                </a:solidFill>
                <a:latin typeface="Arial"/>
                <a:ea typeface="Roboto"/>
                <a:cs typeface="Roboto"/>
                <a:sym typeface="Roboto"/>
              </a:rPr>
              <a:t> </a:t>
            </a:r>
            <a:r>
              <a:rPr lang="en-US" sz="1200" b="0" i="0" u="none" strike="noStrike" cap="none" dirty="0">
                <a:solidFill>
                  <a:srgbClr val="000000"/>
                </a:solidFill>
                <a:latin typeface="Arial"/>
                <a:ea typeface="Roboto"/>
                <a:cs typeface="Roboto"/>
                <a:sym typeface="Roboto"/>
              </a:rPr>
              <a:t>Text of slide not presented orally:</a:t>
            </a: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ITS </a:t>
            </a:r>
            <a:r>
              <a:rPr lang="en-US" sz="1200" b="0" i="0" u="none" strike="noStrike" cap="none" dirty="0" err="1">
                <a:solidFill>
                  <a:srgbClr val="000000"/>
                </a:solidFill>
                <a:latin typeface="Arial"/>
                <a:ea typeface="Roboto"/>
                <a:cs typeface="Roboto"/>
                <a:sym typeface="Roboto"/>
              </a:rPr>
              <a:t>CodeHub</a:t>
            </a:r>
            <a:r>
              <a:rPr lang="en-US" sz="1200" b="0" i="0" u="none" strike="noStrike" cap="none" dirty="0">
                <a:solidFill>
                  <a:srgbClr val="000000"/>
                </a:solidFill>
                <a:latin typeface="Arial"/>
                <a:ea typeface="Roboto"/>
                <a:cs typeface="Roboto"/>
                <a:sym typeface="Roboto"/>
              </a:rPr>
              <a:t> promotes a reuse-first mentality and aims to support the discovery of open source code by putting it directly into the hands of developers to customize, transform, expand, and improve, as trends evolve and needs change</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https://its.dot.gov/code/ ]</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sz="1200" dirty="0">
              <a:latin typeface="+mn-lt"/>
              <a:ea typeface="Roboto" panose="020B0604020202020204" charset="0"/>
              <a:cs typeface="Roboto"/>
              <a:sym typeface="Roboto"/>
            </a:endParaRPr>
          </a:p>
        </p:txBody>
      </p:sp>
    </p:spTree>
    <p:extLst>
      <p:ext uri="{BB962C8B-B14F-4D97-AF65-F5344CB8AC3E}">
        <p14:creationId xmlns:p14="http://schemas.microsoft.com/office/powerpoint/2010/main" val="2309880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1989ce7e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1989ce7e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Slide Title: U.S.</a:t>
            </a:r>
            <a:r>
              <a:rPr lang="en-US" sz="1200" b="0" i="0" u="none" strike="noStrike" cap="none" baseline="0" dirty="0">
                <a:solidFill>
                  <a:srgbClr val="000000"/>
                </a:solidFill>
                <a:latin typeface="Arial"/>
                <a:ea typeface="Roboto"/>
                <a:cs typeface="Roboto"/>
                <a:sym typeface="Roboto"/>
              </a:rPr>
              <a:t> DOT Secure Data Commons</a:t>
            </a: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Speaker notes: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While</a:t>
            </a:r>
            <a:r>
              <a:rPr lang="en-US" sz="1200" b="0" i="0" u="none" strike="noStrike" cap="none" baseline="0" dirty="0">
                <a:solidFill>
                  <a:srgbClr val="000000"/>
                </a:solidFill>
                <a:latin typeface="Arial"/>
                <a:ea typeface="Roboto"/>
                <a:cs typeface="Roboto"/>
                <a:sym typeface="Roboto"/>
              </a:rPr>
              <a:t> we are moving to make our research and other data open, we also must be aware of the needs to protect privacy, provide security, and behave ethically. To help protect sensitive data, but also allowing for its analysis, the ITS JPO developed the Secure Data Commons (SDC). SDC has now become a DOT-wide shared service.</a:t>
            </a: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The Secure Data Commons (SDC) is a cloud-based analytics platform that enables traffic engineers, researchers, and data scientists to access transportation-related datasets. The U.S. Department of Transportation (USDOT) created the SDC to provide a secure platform for sharing and collaborating on research, tools, algorithms, and analysis involving moderate sensitivity level (PII &amp; CBI) datasets using commercially available tools, without needing to install tools or software locally.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000000"/>
              </a:solidFill>
              <a:latin typeface="Arial"/>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Roboto"/>
                <a:cs typeface="Roboto"/>
                <a:sym typeface="Roboto"/>
              </a:rPr>
              <a:t>The SDC offers a common platform for innovative data analysis and sharing of results that cuts across the Department's data silos.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[Next slide]</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[Slide</a:t>
            </a:r>
            <a:r>
              <a:rPr lang="en-US" sz="1200" b="0" i="0" u="none" strike="noStrike" cap="none" baseline="0" dirty="0">
                <a:solidFill>
                  <a:srgbClr val="000000"/>
                </a:solidFill>
                <a:latin typeface="Arial"/>
                <a:ea typeface="Roboto"/>
                <a:cs typeface="Roboto"/>
                <a:sym typeface="Roboto"/>
              </a:rPr>
              <a:t> t</a:t>
            </a:r>
            <a:r>
              <a:rPr lang="en-US" sz="1200" b="0" i="0" u="none" strike="noStrike" cap="none" dirty="0">
                <a:solidFill>
                  <a:srgbClr val="000000"/>
                </a:solidFill>
                <a:latin typeface="Arial"/>
                <a:ea typeface="Roboto"/>
                <a:cs typeface="Roboto"/>
                <a:sym typeface="Roboto"/>
              </a:rPr>
              <a:t>ext not presented orally: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The USDOT Secure Data Commons (SDC) can help speed up transportation data collection and analysis.</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https://www.transportation.gov/data/secure</a:t>
            </a: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a:t>
            </a: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sz="1200" dirty="0">
              <a:latin typeface="+mn-lt"/>
              <a:ea typeface="Roboto" panose="020B0604020202020204" charset="0"/>
              <a:cs typeface="Roboto"/>
              <a:sym typeface="Roboto"/>
            </a:endParaRPr>
          </a:p>
        </p:txBody>
      </p:sp>
    </p:spTree>
    <p:extLst>
      <p:ext uri="{BB962C8B-B14F-4D97-AF65-F5344CB8AC3E}">
        <p14:creationId xmlns:p14="http://schemas.microsoft.com/office/powerpoint/2010/main" val="3014806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1989ce7e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1989ce7e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latin typeface="Arial"/>
                <a:ea typeface="Arial"/>
                <a:cs typeface="Arial"/>
                <a:sym typeface="Arial"/>
              </a:rPr>
              <a:t>Slide Title: National Transportation Data Preservation Network (NTDPN)</a:t>
            </a:r>
            <a:endParaRPr lang="en-US" sz="110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latin typeface="+mn-lt"/>
            </a:endParaRPr>
          </a:p>
          <a:p>
            <a:pPr marL="0" indent="0">
              <a:buNone/>
            </a:pPr>
            <a:r>
              <a:rPr lang="en-US" sz="1100" dirty="0">
                <a:latin typeface="+mn-lt"/>
              </a:rPr>
              <a:t>Speaker</a:t>
            </a:r>
            <a:r>
              <a:rPr lang="en-US" sz="1100" baseline="0" dirty="0">
                <a:latin typeface="+mn-lt"/>
              </a:rPr>
              <a:t> notes:</a:t>
            </a:r>
            <a:endParaRPr lang="en-US" sz="1100" dirty="0">
              <a:latin typeface="+mn-lt"/>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The</a:t>
            </a:r>
            <a:r>
              <a:rPr lang="en-US" sz="1200" b="0" i="0" u="none" strike="noStrike" cap="none" baseline="0" dirty="0">
                <a:solidFill>
                  <a:srgbClr val="000000"/>
                </a:solidFill>
                <a:latin typeface="Arial"/>
                <a:ea typeface="Roboto"/>
                <a:cs typeface="Roboto"/>
                <a:sym typeface="Roboto"/>
              </a:rPr>
              <a:t> t</a:t>
            </a:r>
            <a:r>
              <a:rPr lang="en-US" sz="1200" b="0" i="0" u="none" strike="noStrike" cap="none" dirty="0">
                <a:solidFill>
                  <a:srgbClr val="000000"/>
                </a:solidFill>
                <a:latin typeface="Arial"/>
                <a:ea typeface="Roboto"/>
                <a:cs typeface="Roboto"/>
                <a:sym typeface="Roboto"/>
              </a:rPr>
              <a:t>ransportation research community faces</a:t>
            </a:r>
            <a:r>
              <a:rPr lang="en-US" sz="1200" b="0" i="0" u="none" strike="noStrike" cap="none" baseline="0" dirty="0">
                <a:solidFill>
                  <a:srgbClr val="000000"/>
                </a:solidFill>
                <a:latin typeface="Arial"/>
                <a:ea typeface="Roboto"/>
                <a:cs typeface="Roboto"/>
                <a:sym typeface="Roboto"/>
              </a:rPr>
              <a:t> a number of challenges. These include:</a:t>
            </a:r>
          </a:p>
          <a:p>
            <a:pPr marL="171450" lvl="0" indent="-171450" algn="l" rtl="0">
              <a:spcBef>
                <a:spcPts val="0"/>
              </a:spcBef>
              <a:spcAft>
                <a:spcPts val="0"/>
              </a:spcAft>
            </a:pPr>
            <a:r>
              <a:rPr lang="en-US" sz="1200" b="0" i="0" u="none" strike="noStrike" cap="none" dirty="0">
                <a:solidFill>
                  <a:srgbClr val="000000"/>
                </a:solidFill>
                <a:latin typeface="Arial"/>
                <a:ea typeface="Roboto"/>
                <a:cs typeface="Roboto"/>
                <a:sym typeface="Roboto"/>
              </a:rPr>
              <a:t>There is no domain-specific data repository in the U.S.</a:t>
            </a:r>
          </a:p>
          <a:p>
            <a:pPr marL="628650" lvl="1" indent="-171450" algn="l" rtl="0">
              <a:spcBef>
                <a:spcPts val="0"/>
              </a:spcBef>
              <a:spcAft>
                <a:spcPts val="0"/>
              </a:spcAft>
            </a:pPr>
            <a:r>
              <a:rPr lang="en-US" sz="1200" b="0" i="0" u="none" strike="noStrike" cap="none" dirty="0">
                <a:solidFill>
                  <a:srgbClr val="000000"/>
                </a:solidFill>
                <a:latin typeface="Arial"/>
                <a:ea typeface="Roboto"/>
                <a:cs typeface="Roboto"/>
                <a:sym typeface="Roboto"/>
              </a:rPr>
              <a:t>And we are NOT trying to build one!!</a:t>
            </a:r>
          </a:p>
          <a:p>
            <a:pPr marL="171450" lvl="0" indent="-171450" algn="l" rtl="0">
              <a:spcBef>
                <a:spcPts val="0"/>
              </a:spcBef>
              <a:spcAft>
                <a:spcPts val="0"/>
              </a:spcAft>
            </a:pPr>
            <a:r>
              <a:rPr lang="en-US" sz="1200" b="0" i="0" u="none" strike="noStrike" cap="none" dirty="0">
                <a:solidFill>
                  <a:srgbClr val="000000"/>
                </a:solidFill>
                <a:latin typeface="Arial"/>
                <a:ea typeface="Roboto"/>
                <a:cs typeface="Roboto"/>
                <a:sym typeface="Roboto"/>
              </a:rPr>
              <a:t>U.S. DOT-funded transportation research data already exists in scores of academic repositories</a:t>
            </a:r>
          </a:p>
          <a:p>
            <a:pPr marL="171450" lvl="0" indent="-171450" algn="l" rtl="0">
              <a:spcBef>
                <a:spcPts val="0"/>
              </a:spcBef>
              <a:spcAft>
                <a:spcPts val="0"/>
              </a:spcAft>
            </a:pPr>
            <a:r>
              <a:rPr lang="en-US" sz="1200" b="0" i="0" u="none" strike="noStrike" cap="none" dirty="0">
                <a:solidFill>
                  <a:srgbClr val="000000"/>
                </a:solidFill>
                <a:latin typeface="Arial"/>
                <a:ea typeface="Roboto"/>
                <a:cs typeface="Roboto"/>
                <a:sym typeface="Roboto"/>
              </a:rPr>
              <a:t>These repositories operate under a variety of policies and practices</a:t>
            </a:r>
          </a:p>
          <a:p>
            <a:pPr marL="171450" lvl="0" indent="-171450" algn="l" rtl="0">
              <a:spcBef>
                <a:spcPts val="0"/>
              </a:spcBef>
              <a:spcAft>
                <a:spcPts val="0"/>
              </a:spcAft>
            </a:pPr>
            <a:r>
              <a:rPr lang="en-US" sz="1200" b="0" i="0" u="none" strike="noStrike" cap="none" dirty="0">
                <a:solidFill>
                  <a:srgbClr val="000000"/>
                </a:solidFill>
                <a:latin typeface="Arial"/>
                <a:ea typeface="Roboto"/>
                <a:cs typeface="Roboto"/>
                <a:sym typeface="Roboto"/>
              </a:rPr>
              <a:t>Researcher may not know which repository to use</a:t>
            </a:r>
          </a:p>
          <a:p>
            <a:pPr marL="171450" lvl="0" indent="-171450" algn="l" rtl="0">
              <a:spcBef>
                <a:spcPts val="0"/>
              </a:spcBef>
              <a:spcAft>
                <a:spcPts val="0"/>
              </a:spcAft>
            </a:pP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Our goals include:</a:t>
            </a:r>
          </a:p>
          <a:p>
            <a:pPr marL="171450" lvl="0" indent="-171450" algn="l" rtl="0">
              <a:spcBef>
                <a:spcPts val="0"/>
              </a:spcBef>
              <a:spcAft>
                <a:spcPts val="0"/>
              </a:spcAft>
            </a:pPr>
            <a:r>
              <a:rPr lang="en-US" sz="1200" b="0" i="0" u="none" strike="noStrike" cap="none" dirty="0">
                <a:solidFill>
                  <a:srgbClr val="000000"/>
                </a:solidFill>
                <a:latin typeface="Arial"/>
                <a:ea typeface="Roboto"/>
                <a:cs typeface="Roboto"/>
                <a:sym typeface="Roboto"/>
              </a:rPr>
              <a:t>Improve discovery, sharing, and preservation of U.S. DOT-funded data</a:t>
            </a:r>
          </a:p>
          <a:p>
            <a:pPr marL="171450" lvl="0" indent="-171450" algn="l" rtl="0">
              <a:spcBef>
                <a:spcPts val="0"/>
              </a:spcBef>
              <a:spcAft>
                <a:spcPts val="0"/>
              </a:spcAft>
            </a:pPr>
            <a:r>
              <a:rPr lang="en-US" sz="1200" b="0" i="0" u="none" strike="noStrike" cap="none" dirty="0">
                <a:solidFill>
                  <a:srgbClr val="000000"/>
                </a:solidFill>
                <a:latin typeface="Arial"/>
                <a:ea typeface="Roboto"/>
                <a:cs typeface="Roboto"/>
                <a:sym typeface="Roboto"/>
              </a:rPr>
              <a:t>Without building one repository to rule them all</a:t>
            </a:r>
          </a:p>
          <a:p>
            <a:pPr marL="0" lvl="0" indent="0" algn="l" rtl="0">
              <a:spcBef>
                <a:spcPts val="0"/>
              </a:spcBef>
              <a:spcAft>
                <a:spcPts val="0"/>
              </a:spcAft>
              <a:buNone/>
            </a:pPr>
            <a:endParaRPr lang="en-US" sz="1100" dirty="0">
              <a:latin typeface="+mn-lt"/>
              <a:ea typeface="Roboto"/>
              <a:cs typeface="Roboto"/>
              <a:sym typeface="Roboto"/>
            </a:endParaRPr>
          </a:p>
          <a:p>
            <a:pPr marL="0" lvl="0" indent="0" algn="l" rtl="0">
              <a:spcBef>
                <a:spcPts val="0"/>
              </a:spcBef>
              <a:spcAft>
                <a:spcPts val="0"/>
              </a:spcAft>
              <a:buNone/>
            </a:pPr>
            <a:r>
              <a:rPr lang="en-US" sz="1100" dirty="0">
                <a:latin typeface="+mn-lt"/>
                <a:ea typeface="Roboto"/>
                <a:cs typeface="Roboto"/>
                <a:sym typeface="Roboto"/>
              </a:rPr>
              <a:t>One possible</a:t>
            </a:r>
            <a:r>
              <a:rPr lang="en-US" sz="1100" baseline="0" dirty="0">
                <a:latin typeface="+mn-lt"/>
                <a:ea typeface="Roboto"/>
                <a:cs typeface="Roboto"/>
                <a:sym typeface="Roboto"/>
              </a:rPr>
              <a:t> solution is a </a:t>
            </a:r>
            <a:r>
              <a:rPr lang="en-US" sz="1100" dirty="0">
                <a:latin typeface="+mn-lt"/>
                <a:ea typeface="Roboto"/>
                <a:cs typeface="Roboto"/>
                <a:sym typeface="Roboto"/>
              </a:rPr>
              <a:t>National Transportation Data Preservation Network (NTDPN)</a:t>
            </a:r>
          </a:p>
          <a:p>
            <a:pPr marL="0" lvl="0" indent="0" algn="l" rtl="0">
              <a:spcBef>
                <a:spcPts val="0"/>
              </a:spcBef>
              <a:spcAft>
                <a:spcPts val="0"/>
              </a:spcAft>
              <a:buNone/>
            </a:pPr>
            <a:r>
              <a:rPr lang="en-US" sz="1100" dirty="0">
                <a:latin typeface="+mn-lt"/>
                <a:ea typeface="Roboto"/>
                <a:cs typeface="Roboto"/>
                <a:sym typeface="Roboto"/>
              </a:rPr>
              <a:t>In April 2019, BTS sponsored, and NTL, with help from the team at the Volpe center, organized a first of its kind workshop, to investigate the possibility of building a National Transportation Data Preservation Network.</a:t>
            </a:r>
          </a:p>
          <a:p>
            <a:pPr marL="0" lvl="0" indent="0" algn="l" rtl="0">
              <a:spcBef>
                <a:spcPts val="0"/>
              </a:spcBef>
              <a:spcAft>
                <a:spcPts val="0"/>
              </a:spcAft>
              <a:buNone/>
            </a:pPr>
            <a:endParaRPr lang="en-US" sz="1100" b="0" i="0" u="none" strike="noStrike" cap="none" dirty="0">
              <a:solidFill>
                <a:srgbClr val="000000"/>
              </a:solidFill>
              <a:effectLst/>
              <a:latin typeface="+mn-lt"/>
              <a:ea typeface="Roboto"/>
              <a:cs typeface="Arial"/>
              <a:sym typeface="Roboto"/>
            </a:endParaRPr>
          </a:p>
          <a:p>
            <a:pPr marL="0" lvl="0" indent="0" algn="l" rtl="0">
              <a:spcBef>
                <a:spcPts val="0"/>
              </a:spcBef>
              <a:spcAft>
                <a:spcPts val="0"/>
              </a:spcAft>
              <a:buNone/>
            </a:pPr>
            <a:r>
              <a:rPr lang="en-US" sz="1100" b="0" i="0" u="none" strike="noStrike" cap="none" dirty="0">
                <a:solidFill>
                  <a:srgbClr val="000000"/>
                </a:solidFill>
                <a:effectLst/>
                <a:latin typeface="+mn-lt"/>
                <a:ea typeface="Arial"/>
                <a:cs typeface="Arial"/>
                <a:sym typeface="Arial"/>
              </a:rPr>
              <a:t>A National Transportation Data Preservation Network would provide unified access and discovery for transportation research data, where data are clearly described and defined. As a result, researchers would be able to combine and reuse data, opening up new paths of inquiries that leverage (rather than duplicate) earlier efforts.</a:t>
            </a:r>
          </a:p>
          <a:p>
            <a:pPr marL="0" lvl="0" indent="0" algn="l" rtl="0">
              <a:spcBef>
                <a:spcPts val="0"/>
              </a:spcBef>
              <a:spcAft>
                <a:spcPts val="0"/>
              </a:spcAft>
              <a:buNone/>
            </a:pPr>
            <a:endParaRPr lang="en-US" sz="1100" b="0" i="0" u="none" strike="noStrike" cap="none" dirty="0">
              <a:solidFill>
                <a:srgbClr val="000000"/>
              </a:solidFill>
              <a:effectLst/>
              <a:latin typeface="+mn-lt"/>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mn-lt"/>
                <a:ea typeface="Arial"/>
                <a:cs typeface="Arial"/>
                <a:sym typeface="Arial"/>
              </a:rPr>
              <a:t>Goals:</a:t>
            </a:r>
          </a:p>
          <a:p>
            <a:pPr lvl="0"/>
            <a:r>
              <a:rPr lang="en-US" sz="1100" b="0" i="0" u="none" strike="noStrike" cap="none" dirty="0">
                <a:solidFill>
                  <a:srgbClr val="000000"/>
                </a:solidFill>
                <a:effectLst/>
                <a:latin typeface="+mn-lt"/>
                <a:ea typeface="Arial"/>
                <a:cs typeface="Arial"/>
                <a:sym typeface="Arial"/>
              </a:rPr>
              <a:t>help searchers find transportation-related data in the numerous organizational and institutional repositories and archives where it now resides</a:t>
            </a:r>
          </a:p>
          <a:p>
            <a:pPr lvl="0"/>
            <a:r>
              <a:rPr lang="en-US" sz="1100" b="0" i="0" u="none" strike="noStrike" cap="none" dirty="0">
                <a:solidFill>
                  <a:srgbClr val="000000"/>
                </a:solidFill>
                <a:effectLst/>
                <a:latin typeface="+mn-lt"/>
                <a:ea typeface="Arial"/>
                <a:cs typeface="Arial"/>
                <a:sym typeface="Arial"/>
              </a:rPr>
              <a:t>help researchers find reliable homes for the digital data if their organization does not have a repository of its own.</a:t>
            </a:r>
          </a:p>
          <a:p>
            <a:pPr lvl="0"/>
            <a:endParaRPr lang="en-US" sz="1100" b="0" i="0" u="none" strike="noStrike" cap="none" dirty="0">
              <a:solidFill>
                <a:srgbClr val="000000"/>
              </a:solidFill>
              <a:effectLst/>
              <a:latin typeface="+mn-lt"/>
              <a:ea typeface="Roboto"/>
              <a:cs typeface="Arial"/>
              <a:sym typeface="Arial"/>
            </a:endParaRPr>
          </a:p>
          <a:p>
            <a:pPr marL="139700" lvl="0" indent="0">
              <a:buNone/>
            </a:pPr>
            <a:r>
              <a:rPr lang="en-US" sz="1100" b="0" i="0" u="none" strike="noStrike" cap="none" dirty="0">
                <a:solidFill>
                  <a:srgbClr val="000000"/>
                </a:solidFill>
                <a:effectLst/>
                <a:latin typeface="+mn-lt"/>
                <a:ea typeface="Roboto"/>
                <a:cs typeface="Arial"/>
                <a:sym typeface="Arial"/>
              </a:rPr>
              <a:t>:</a:t>
            </a:r>
          </a:p>
          <a:p>
            <a:pPr marL="139700" lvl="0" indent="0">
              <a:buNone/>
            </a:pPr>
            <a:r>
              <a:rPr lang="en-US" sz="1100" b="0" i="0" u="none" strike="noStrike" cap="none" dirty="0">
                <a:solidFill>
                  <a:srgbClr val="000000"/>
                </a:solidFill>
                <a:effectLst/>
                <a:latin typeface="+mn-lt"/>
                <a:ea typeface="Roboto"/>
                <a:cs typeface="Arial"/>
                <a:sym typeface="Arial"/>
              </a:rPr>
              <a:t>The Network Vision  includes the following focus areas: </a:t>
            </a:r>
          </a:p>
          <a:p>
            <a:pPr marL="139700" lvl="0" indent="0">
              <a:buNone/>
            </a:pPr>
            <a:r>
              <a:rPr lang="en-US" sz="1100" b="0" i="0" u="none" strike="noStrike" cap="none" dirty="0">
                <a:solidFill>
                  <a:srgbClr val="000000"/>
                </a:solidFill>
                <a:effectLst/>
                <a:latin typeface="+mn-lt"/>
                <a:ea typeface="Roboto"/>
                <a:cs typeface="Arial"/>
                <a:sym typeface="Arial"/>
              </a:rPr>
              <a:t>Data Access &amp; Preservation</a:t>
            </a:r>
          </a:p>
          <a:p>
            <a:pPr marL="457200" lvl="0" indent="-317500"/>
            <a:r>
              <a:rPr lang="en-US" sz="1100" b="0" i="0" u="none" strike="noStrike" cap="none" dirty="0">
                <a:solidFill>
                  <a:srgbClr val="000000"/>
                </a:solidFill>
                <a:effectLst/>
                <a:latin typeface="+mn-lt"/>
                <a:ea typeface="Roboto"/>
                <a:cs typeface="Arial"/>
                <a:sym typeface="Arial"/>
              </a:rPr>
              <a:t>The network will connect transportation data from across the U.S. to be easily discovered across various repositories and institutions. </a:t>
            </a:r>
          </a:p>
          <a:p>
            <a:pPr marL="457200" lvl="0" indent="-317500"/>
            <a:r>
              <a:rPr lang="en-US" sz="1100" b="0" i="0" u="none" strike="noStrike" cap="none" dirty="0">
                <a:solidFill>
                  <a:srgbClr val="000000"/>
                </a:solidFill>
                <a:effectLst/>
                <a:latin typeface="+mn-lt"/>
                <a:ea typeface="Roboto"/>
                <a:cs typeface="Arial"/>
                <a:sym typeface="Arial"/>
              </a:rPr>
              <a:t>Network participants will encourage adherence to the FAIR Principles &lt;&lt; https://www.force11.org/group/fairgroup/fairprinciples &gt;&gt; ensuring data will be uniformly described and identified to allow researchers to easily find useful and related data, with an understanding of the quality and utility of the data. </a:t>
            </a:r>
          </a:p>
          <a:p>
            <a:pPr marL="457200" lvl="0" indent="-317500"/>
            <a:r>
              <a:rPr lang="en-US" sz="1100" b="0" i="0" u="none" strike="noStrike" cap="none" dirty="0">
                <a:solidFill>
                  <a:srgbClr val="000000"/>
                </a:solidFill>
                <a:effectLst/>
                <a:latin typeface="+mn-lt"/>
                <a:ea typeface="Roboto"/>
                <a:cs typeface="Arial"/>
                <a:sym typeface="Arial"/>
              </a:rPr>
              <a:t>Long-term preservation and access can be guaranteed through CORETRUSTSEAL, or other, repository certification.</a:t>
            </a:r>
          </a:p>
          <a:p>
            <a:pPr marL="139700" lvl="0" indent="0">
              <a:buNone/>
            </a:pPr>
            <a:endParaRPr lang="en-US" sz="1100" b="0" i="0" u="none" strike="noStrike" cap="none" dirty="0">
              <a:solidFill>
                <a:srgbClr val="000000"/>
              </a:solidFill>
              <a:effectLst/>
              <a:latin typeface="+mn-lt"/>
              <a:ea typeface="Roboto"/>
              <a:cs typeface="Arial"/>
              <a:sym typeface="Arial"/>
            </a:endParaRPr>
          </a:p>
          <a:p>
            <a:pPr marL="139700" lvl="0" indent="0">
              <a:buNone/>
            </a:pPr>
            <a:r>
              <a:rPr lang="en-US" sz="1100" b="0" i="0" u="none" strike="noStrike" cap="none" dirty="0">
                <a:solidFill>
                  <a:srgbClr val="000000"/>
                </a:solidFill>
                <a:effectLst/>
                <a:latin typeface="+mn-lt"/>
                <a:ea typeface="Roboto"/>
                <a:cs typeface="Arial"/>
                <a:sym typeface="Arial"/>
              </a:rPr>
              <a:t>Networking Infrastructure</a:t>
            </a:r>
          </a:p>
          <a:p>
            <a:pPr marL="457200" lvl="0" indent="-317500"/>
            <a:r>
              <a:rPr lang="en-US" sz="1100" b="0" i="0" u="none" strike="noStrike" cap="none" dirty="0">
                <a:solidFill>
                  <a:srgbClr val="000000"/>
                </a:solidFill>
                <a:effectLst/>
                <a:latin typeface="+mn-lt"/>
                <a:ea typeface="Roboto"/>
                <a:cs typeface="Arial"/>
                <a:sym typeface="Arial"/>
              </a:rPr>
              <a:t>A network action group is currently exploring which network model to adopt. </a:t>
            </a:r>
          </a:p>
          <a:p>
            <a:pPr marL="457200" lvl="0" indent="-317500"/>
            <a:r>
              <a:rPr lang="en-US" sz="1100" b="0" i="0" u="none" strike="noStrike" cap="none" dirty="0">
                <a:solidFill>
                  <a:srgbClr val="000000"/>
                </a:solidFill>
                <a:effectLst/>
                <a:latin typeface="+mn-lt"/>
                <a:ea typeface="Roboto"/>
                <a:cs typeface="Arial"/>
                <a:sym typeface="Arial"/>
              </a:rPr>
              <a:t>One potential model is a hub-and-spoke architecture (like the NSF model), where member nodes feed into the discovery and access points. </a:t>
            </a:r>
          </a:p>
          <a:p>
            <a:pPr marL="457200" lvl="0" indent="-317500"/>
            <a:r>
              <a:rPr lang="en-US" sz="1100" b="0" i="0" u="none" strike="noStrike" cap="none" dirty="0">
                <a:solidFill>
                  <a:srgbClr val="000000"/>
                </a:solidFill>
                <a:effectLst/>
                <a:latin typeface="+mn-lt"/>
                <a:ea typeface="Roboto"/>
                <a:cs typeface="Arial"/>
                <a:sym typeface="Arial"/>
              </a:rPr>
              <a:t>This model extends existing repositories and efforts, allowing for participation by researchers regardless of their institutional affiliation. The network will also feed into other established discovery tools for data and transportation.</a:t>
            </a:r>
          </a:p>
          <a:p>
            <a:pPr marL="139700" lvl="0" indent="0">
              <a:buNone/>
            </a:pPr>
            <a:endParaRPr lang="en-US" sz="1100" b="0" i="0" u="none" strike="noStrike" cap="none" dirty="0">
              <a:solidFill>
                <a:srgbClr val="000000"/>
              </a:solidFill>
              <a:effectLst/>
              <a:latin typeface="+mn-lt"/>
              <a:ea typeface="Roboto"/>
              <a:cs typeface="Arial"/>
              <a:sym typeface="Arial"/>
            </a:endParaRPr>
          </a:p>
          <a:p>
            <a:pPr marL="139700" lvl="0" indent="0">
              <a:buNone/>
            </a:pPr>
            <a:r>
              <a:rPr lang="en-US" sz="1100" b="0" i="0" u="none" strike="noStrike" cap="none" dirty="0">
                <a:solidFill>
                  <a:srgbClr val="000000"/>
                </a:solidFill>
                <a:effectLst/>
                <a:latin typeface="+mn-lt"/>
                <a:ea typeface="Roboto"/>
                <a:cs typeface="Arial"/>
                <a:sym typeface="Arial"/>
              </a:rPr>
              <a:t>Community of Practice (</a:t>
            </a:r>
            <a:r>
              <a:rPr lang="en-US" sz="1100" b="0" i="0" u="none" strike="noStrike" cap="none" dirty="0" err="1">
                <a:solidFill>
                  <a:srgbClr val="000000"/>
                </a:solidFill>
                <a:effectLst/>
                <a:latin typeface="+mn-lt"/>
                <a:ea typeface="Roboto"/>
                <a:cs typeface="Arial"/>
                <a:sym typeface="Arial"/>
              </a:rPr>
              <a:t>CoP</a:t>
            </a:r>
            <a:r>
              <a:rPr lang="en-US" sz="1100" b="0" i="0" u="none" strike="noStrike" cap="none" dirty="0">
                <a:solidFill>
                  <a:srgbClr val="000000"/>
                </a:solidFill>
                <a:effectLst/>
                <a:latin typeface="+mn-lt"/>
                <a:ea typeface="Roboto"/>
                <a:cs typeface="Arial"/>
                <a:sym typeface="Arial"/>
              </a:rPr>
              <a:t>)</a:t>
            </a:r>
          </a:p>
          <a:p>
            <a:pPr marL="457200" lvl="0" indent="-317500"/>
            <a:r>
              <a:rPr lang="en-US" sz="1100" b="0" i="0" u="none" strike="noStrike" cap="none" dirty="0">
                <a:solidFill>
                  <a:srgbClr val="000000"/>
                </a:solidFill>
                <a:effectLst/>
                <a:latin typeface="+mn-lt"/>
                <a:ea typeface="Roboto"/>
                <a:cs typeface="Arial"/>
                <a:sym typeface="Arial"/>
              </a:rPr>
              <a:t>The network will support a </a:t>
            </a:r>
            <a:r>
              <a:rPr lang="en-US" sz="1100" b="0" i="0" u="none" strike="noStrike" cap="none" dirty="0" err="1">
                <a:solidFill>
                  <a:srgbClr val="000000"/>
                </a:solidFill>
                <a:effectLst/>
                <a:latin typeface="+mn-lt"/>
                <a:ea typeface="Roboto"/>
                <a:cs typeface="Arial"/>
                <a:sym typeface="Arial"/>
              </a:rPr>
              <a:t>CoP</a:t>
            </a:r>
            <a:r>
              <a:rPr lang="en-US" sz="1100" b="0" i="0" u="none" strike="noStrike" cap="none" dirty="0">
                <a:solidFill>
                  <a:srgbClr val="000000"/>
                </a:solidFill>
                <a:effectLst/>
                <a:latin typeface="+mn-lt"/>
                <a:ea typeface="Roboto"/>
                <a:cs typeface="Arial"/>
                <a:sym typeface="Arial"/>
              </a:rPr>
              <a:t> for transportation research, with collaboration through data management, shared governance, education, compliance, and reuse.</a:t>
            </a:r>
          </a:p>
          <a:p>
            <a:pPr marL="457200" lvl="0" indent="-317500"/>
            <a:endParaRPr lang="en-US" sz="1100" b="0" i="0" u="none" strike="noStrike" cap="none" dirty="0">
              <a:solidFill>
                <a:srgbClr val="000000"/>
              </a:solidFill>
              <a:effectLst/>
              <a:latin typeface="+mn-lt"/>
              <a:ea typeface="Roboto"/>
              <a:cs typeface="Arial"/>
              <a:sym typeface="Arial"/>
            </a:endParaRPr>
          </a:p>
          <a:p>
            <a:pPr marL="139700" indent="0">
              <a:buNone/>
            </a:pPr>
            <a:r>
              <a:rPr lang="en-US" dirty="0"/>
              <a:t>We believe the</a:t>
            </a:r>
            <a:r>
              <a:rPr lang="en-US" baseline="0" dirty="0"/>
              <a:t> creation of such a network as providing a large number of benefits to the transportation research community.</a:t>
            </a:r>
          </a:p>
          <a:p>
            <a:pPr marL="139700" indent="0">
              <a:buNone/>
            </a:pPr>
            <a:endParaRPr lang="en-US" dirty="0"/>
          </a:p>
          <a:p>
            <a:pPr marL="139700" indent="0">
              <a:buNone/>
            </a:pPr>
            <a:r>
              <a:rPr lang="en-US" dirty="0"/>
              <a:t>Today, transportation data in the U.S. is stored and managed in disparate ways across numerous platforms. This can make finding data a challenge. Further, as best practices for data preparation, documentation, and preservation are well established, these practices are unevenly implemented across the transportation research domain. This can have a negative impact on long-term data accessibility.</a:t>
            </a:r>
          </a:p>
          <a:p>
            <a:pPr marL="139700" indent="0">
              <a:buNone/>
            </a:pPr>
            <a:r>
              <a:rPr lang="en-US" dirty="0"/>
              <a:t>Making data findable, accessible, interoperable, and reusable (FAIR), produces many benefits: researchers creating data receive credit through data citation; greater ease in identifying data gaps; and improved findability of previously collected data for reuse.</a:t>
            </a:r>
          </a:p>
          <a:p>
            <a:pPr marL="139700" indent="0">
              <a:buNone/>
            </a:pPr>
            <a:endParaRPr lang="en-US" dirty="0"/>
          </a:p>
          <a:p>
            <a:pPr marL="139700" indent="0">
              <a:buNone/>
            </a:pPr>
            <a:r>
              <a:rPr lang="en-US" dirty="0"/>
              <a:t>Why a Data Preservation Network is Important and Key Benefits of a NTDPN:</a:t>
            </a:r>
          </a:p>
          <a:p>
            <a:pPr marL="596900" lvl="1" indent="0">
              <a:buNone/>
            </a:pPr>
            <a:r>
              <a:rPr lang="en-US" dirty="0"/>
              <a:t>1. Improve tracking and coordination of data as there currently is no central repository for U.S. transportation research data;</a:t>
            </a:r>
          </a:p>
          <a:p>
            <a:pPr marL="596900" lvl="1" indent="0">
              <a:buNone/>
            </a:pPr>
            <a:r>
              <a:rPr lang="en-US" dirty="0"/>
              <a:t>2. Identify partners willing to help archive and preserve collected data even without access to an institutional repository; and,</a:t>
            </a:r>
          </a:p>
          <a:p>
            <a:pPr marL="596900" lvl="1" indent="0">
              <a:buNone/>
            </a:pPr>
            <a:r>
              <a:rPr lang="en-US" dirty="0"/>
              <a:t>3. Encourage adoption of repository standards which makes data easier to find, for people and computers, through the use of robust metadata among other benefits.</a:t>
            </a:r>
          </a:p>
          <a:p>
            <a:pPr marL="596900" lvl="1" indent="0">
              <a:buNone/>
            </a:pPr>
            <a:r>
              <a:rPr lang="en-US" dirty="0"/>
              <a:t>Benefits of Joining a Data Preservation Network, include: </a:t>
            </a:r>
          </a:p>
          <a:p>
            <a:pPr marL="1054100" lvl="2" indent="0">
              <a:buNone/>
            </a:pPr>
            <a:r>
              <a:rPr lang="en-US" dirty="0"/>
              <a:t>--Help establish repository standards for transportation data preservation;</a:t>
            </a:r>
          </a:p>
          <a:p>
            <a:pPr marL="1054100" lvl="2" indent="0">
              <a:buNone/>
            </a:pPr>
            <a:r>
              <a:rPr lang="en-US" dirty="0"/>
              <a:t>--Contribute to developing research norms for accessing and citing data;</a:t>
            </a:r>
          </a:p>
          <a:p>
            <a:pPr marL="1054100" lvl="2" indent="0">
              <a:buNone/>
            </a:pPr>
            <a:r>
              <a:rPr lang="en-US" dirty="0"/>
              <a:t>--Improve data availability for the widest possible use; and,</a:t>
            </a:r>
          </a:p>
          <a:p>
            <a:pPr marL="1054100" lvl="2" indent="0">
              <a:buNone/>
            </a:pPr>
            <a:r>
              <a:rPr lang="en-US" dirty="0"/>
              <a:t>--Meet like-minded individuals who care about transportation data preservation.</a:t>
            </a:r>
          </a:p>
          <a:p>
            <a:pPr marL="139700" lvl="0" indent="0">
              <a:buNone/>
            </a:pPr>
            <a:endParaRPr lang="en-US" sz="1100" b="0" i="0" u="none" strike="noStrike" cap="none" dirty="0">
              <a:solidFill>
                <a:srgbClr val="000000"/>
              </a:solidFill>
              <a:effectLst/>
              <a:latin typeface="+mn-lt"/>
              <a:ea typeface="Roboto"/>
              <a:cs typeface="Arial"/>
              <a:sym typeface="Arial"/>
            </a:endParaRPr>
          </a:p>
          <a:p>
            <a:pPr marL="139700" indent="0">
              <a:buNone/>
            </a:pPr>
            <a:r>
              <a:rPr lang="en-US" sz="1100" dirty="0"/>
              <a:t>IF</a:t>
            </a:r>
            <a:r>
              <a:rPr lang="en-US" sz="1100" baseline="0" dirty="0"/>
              <a:t> you would like to read more about out activities so far, please see the meeting summaries and our poster listed on this slide.</a:t>
            </a:r>
          </a:p>
          <a:p>
            <a:pPr marL="139700" indent="0">
              <a:buNone/>
            </a:pPr>
            <a:endParaRPr lang="en-US" sz="1100" baseline="0" dirty="0"/>
          </a:p>
          <a:p>
            <a:pPr marL="139700" indent="0">
              <a:buNone/>
            </a:pPr>
            <a:r>
              <a:rPr lang="en-US" sz="1100" b="1" i="1" dirty="0"/>
              <a:t>Building a National Transportation Data Preservation Network Workshop </a:t>
            </a:r>
            <a:r>
              <a:rPr lang="en-US" sz="1100" dirty="0">
                <a:hlinkClick r:id="rId3"/>
              </a:rPr>
              <a:t>https://doi.org/10.21949/1506118</a:t>
            </a:r>
            <a:r>
              <a:rPr lang="en-US" sz="1100" dirty="0"/>
              <a:t> </a:t>
            </a:r>
          </a:p>
          <a:p>
            <a:pPr marL="139700" indent="0">
              <a:buNone/>
            </a:pPr>
            <a:endParaRPr lang="en-US" sz="1100" dirty="0">
              <a:effectLst/>
            </a:endParaRPr>
          </a:p>
          <a:p>
            <a:pPr marL="139700" indent="0">
              <a:buNone/>
            </a:pPr>
            <a:r>
              <a:rPr lang="en-US" sz="1100" b="1" i="1" dirty="0"/>
              <a:t>Building a National Transportation Data Preservation Network Workshop [poster] </a:t>
            </a:r>
            <a:r>
              <a:rPr lang="en-US" sz="1100" dirty="0">
                <a:hlinkClick r:id="rId4"/>
              </a:rPr>
              <a:t>https://doi.org/10.21949/1506103</a:t>
            </a:r>
            <a:r>
              <a:rPr lang="en-US" sz="1100" dirty="0"/>
              <a:t> </a:t>
            </a:r>
            <a:endParaRPr lang="en-US" sz="1100" dirty="0">
              <a:effectLst/>
            </a:endParaRPr>
          </a:p>
          <a:p>
            <a:pPr marL="139700" lvl="0" indent="0">
              <a:buNone/>
            </a:pPr>
            <a:endParaRPr lang="en-US" sz="1100" b="0" i="0" u="none" strike="noStrike" cap="none" dirty="0">
              <a:solidFill>
                <a:srgbClr val="000000"/>
              </a:solidFill>
              <a:effectLst/>
              <a:latin typeface="+mn-lt"/>
              <a:ea typeface="Roboto"/>
              <a:cs typeface="Arial"/>
              <a:sym typeface="Arial"/>
            </a:endParaRPr>
          </a:p>
          <a:p>
            <a:pPr lvl="0"/>
            <a:endParaRPr lang="en-US" sz="1100" b="0" i="0" u="none" strike="noStrike" cap="none" dirty="0">
              <a:solidFill>
                <a:srgbClr val="000000"/>
              </a:solidFill>
              <a:effectLst/>
              <a:latin typeface="+mn-lt"/>
              <a:ea typeface="Roboto"/>
              <a:cs typeface="Arial"/>
              <a:sym typeface="Arial"/>
            </a:endParaRPr>
          </a:p>
          <a:p>
            <a:pPr lvl="0"/>
            <a:endParaRPr sz="1100" dirty="0">
              <a:latin typeface="+mn-lt"/>
              <a:ea typeface="Roboto"/>
              <a:cs typeface="Roboto"/>
              <a:sym typeface="Roboto"/>
            </a:endParaRPr>
          </a:p>
        </p:txBody>
      </p:sp>
    </p:spTree>
    <p:extLst>
      <p:ext uri="{BB962C8B-B14F-4D97-AF65-F5344CB8AC3E}">
        <p14:creationId xmlns:p14="http://schemas.microsoft.com/office/powerpoint/2010/main" val="2602351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1989ce7e6_0_30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1989ce7e6_0_30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200" dirty="0">
                <a:latin typeface="+mn-lt"/>
              </a:rPr>
              <a:t>Slide Title: NCHRP Report 936</a:t>
            </a:r>
          </a:p>
          <a:p>
            <a:pPr marL="0" indent="0">
              <a:buNone/>
            </a:pPr>
            <a:endParaRPr lang="en-US" sz="1200" dirty="0">
              <a:latin typeface="+mn-lt"/>
            </a:endParaRPr>
          </a:p>
          <a:p>
            <a:pPr marL="0" indent="0">
              <a:buNone/>
            </a:pPr>
            <a:r>
              <a:rPr lang="en-US" sz="1200" dirty="0">
                <a:latin typeface="+mn-lt"/>
              </a:rPr>
              <a:t>Speaker</a:t>
            </a:r>
            <a:r>
              <a:rPr lang="en-US" sz="1200" baseline="0" dirty="0">
                <a:latin typeface="+mn-lt"/>
              </a:rPr>
              <a:t> notes:</a:t>
            </a:r>
            <a:endParaRPr lang="en-US" sz="1200" dirty="0">
              <a:latin typeface="+mn-lt"/>
            </a:endParaRPr>
          </a:p>
          <a:p>
            <a:pPr marL="0" indent="0">
              <a:buNone/>
            </a:pPr>
            <a:r>
              <a:rPr lang="en-US" sz="1200" dirty="0">
                <a:latin typeface="+mn-lt"/>
                <a:ea typeface="Roboto"/>
                <a:cs typeface="Roboto"/>
                <a:sym typeface="Roboto"/>
              </a:rPr>
              <a:t>The</a:t>
            </a:r>
            <a:r>
              <a:rPr lang="en-US" sz="1200" baseline="0" dirty="0">
                <a:latin typeface="+mn-lt"/>
                <a:ea typeface="Roboto"/>
                <a:cs typeface="Roboto"/>
                <a:sym typeface="Roboto"/>
              </a:rPr>
              <a:t> National Transportation Library staff has been leading U.S. DOT efforts to affect transportation research culture change towards public access and open science since 2014. We do this by offering training, creating guidelines, and consulting on the creation of new resources.</a:t>
            </a:r>
            <a:endParaRPr lang="en-US" sz="1200" dirty="0">
              <a:latin typeface="+mn-lt"/>
              <a:ea typeface="Roboto"/>
              <a:cs typeface="Roboto"/>
              <a:sym typeface="Roboto"/>
            </a:endParaRPr>
          </a:p>
          <a:p>
            <a:pPr marL="0" indent="0">
              <a:buNone/>
            </a:pPr>
            <a:endParaRPr lang="en-US" sz="1200" dirty="0">
              <a:latin typeface="+mn-lt"/>
              <a:ea typeface="Roboto"/>
              <a:cs typeface="Roboto"/>
              <a:sym typeface="Roboto"/>
            </a:endParaRPr>
          </a:p>
          <a:p>
            <a:pPr marL="0" indent="0">
              <a:buNone/>
            </a:pPr>
            <a:r>
              <a:rPr lang="en-US" sz="1200" baseline="0" dirty="0">
                <a:latin typeface="+mn-lt"/>
                <a:ea typeface="Roboto"/>
                <a:cs typeface="Roboto"/>
                <a:sym typeface="Roboto"/>
              </a:rPr>
              <a:t>One example is NCHRP Report 936.</a:t>
            </a:r>
            <a:endParaRPr lang="en-US" sz="1200" dirty="0">
              <a:latin typeface="+mn-lt"/>
              <a:ea typeface="Roboto"/>
              <a:cs typeface="Roboto"/>
              <a:sym typeface="Roboto"/>
            </a:endParaRPr>
          </a:p>
          <a:p>
            <a:pPr marL="0" indent="0">
              <a:buNone/>
            </a:pPr>
            <a:r>
              <a:rPr lang="en-US" sz="1200" dirty="0">
                <a:latin typeface="+mn-lt"/>
                <a:ea typeface="Roboto"/>
                <a:cs typeface="Roboto"/>
                <a:sym typeface="Roboto"/>
              </a:rPr>
              <a:t>In late January, the</a:t>
            </a:r>
            <a:r>
              <a:rPr lang="en-US" sz="1200" baseline="0" dirty="0">
                <a:latin typeface="+mn-lt"/>
                <a:ea typeface="Roboto"/>
                <a:cs typeface="Roboto"/>
                <a:sym typeface="Roboto"/>
              </a:rPr>
              <a:t> Transportation Research Board (TRB) published the pre-print version of National Cooperative Highway Research Program (NCHRP) Report 936: A Guide to Ensure Access to the Results of Federally Funded Transportation Research.</a:t>
            </a:r>
          </a:p>
          <a:p>
            <a:pPr marL="0" indent="0">
              <a:buNone/>
            </a:pPr>
            <a:endParaRPr lang="en-US" sz="1200" baseline="0" dirty="0">
              <a:latin typeface="+mn-lt"/>
              <a:ea typeface="Roboto"/>
              <a:cs typeface="Roboto"/>
              <a:sym typeface="Roboto"/>
            </a:endParaRPr>
          </a:p>
          <a:p>
            <a:pPr marL="0" indent="0">
              <a:buNone/>
            </a:pPr>
            <a:r>
              <a:rPr lang="en-US" sz="1200" baseline="0" dirty="0">
                <a:latin typeface="+mn-lt"/>
                <a:ea typeface="Roboto"/>
                <a:cs typeface="Roboto"/>
                <a:sym typeface="Roboto"/>
              </a:rPr>
              <a:t>I was one of the original authors of the research needs statement in 2014, and I and other NTL staff served on the research project panel, and helped to review and edit the report as it became finalized.</a:t>
            </a:r>
          </a:p>
          <a:p>
            <a:pPr marL="0" indent="0">
              <a:buNone/>
            </a:pPr>
            <a:endParaRPr lang="en-US" sz="1200" baseline="0" dirty="0">
              <a:latin typeface="+mn-lt"/>
              <a:ea typeface="Roboto"/>
              <a:cs typeface="Roboto"/>
              <a:sym typeface="Roboto"/>
            </a:endParaRPr>
          </a:p>
          <a:p>
            <a:pPr marL="0" indent="0">
              <a:buNone/>
            </a:pPr>
            <a:r>
              <a:rPr lang="en-US" sz="1200" baseline="0" dirty="0">
                <a:latin typeface="+mn-lt"/>
                <a:ea typeface="Roboto"/>
                <a:cs typeface="Roboto"/>
                <a:sym typeface="Roboto"/>
              </a:rPr>
              <a:t>You can access the Report at http://www.trb.org/Main/Blurbs/180230.aspx</a:t>
            </a:r>
          </a:p>
          <a:p>
            <a:pPr marL="171450" indent="-171450"/>
            <a:r>
              <a:rPr lang="en-US" sz="1200" baseline="0" dirty="0">
                <a:latin typeface="+mn-lt"/>
                <a:ea typeface="Roboto"/>
                <a:cs typeface="Roboto"/>
                <a:sym typeface="Roboto"/>
              </a:rPr>
              <a:t>This report is the final output of NCHRP Project NCHRP 20-110: https://apps.trb.org/cmsfeed/TRBNetProjectDisplay.asp?ProjectID=4062</a:t>
            </a:r>
          </a:p>
          <a:p>
            <a:pPr marL="171450" indent="-171450"/>
            <a:r>
              <a:rPr lang="en-US" sz="1200" baseline="0" dirty="0">
                <a:latin typeface="+mn-lt"/>
                <a:ea typeface="Roboto"/>
                <a:cs typeface="Roboto"/>
                <a:sym typeface="Roboto"/>
              </a:rPr>
              <a:t>The Guide is designed to help DOT-funded researchers improve data management and data sharing</a:t>
            </a:r>
          </a:p>
          <a:p>
            <a:pPr marL="171450" indent="-171450"/>
            <a:r>
              <a:rPr lang="en-US" sz="1200" baseline="0" dirty="0">
                <a:latin typeface="+mn-lt"/>
                <a:ea typeface="Roboto"/>
                <a:cs typeface="Roboto"/>
                <a:sym typeface="Roboto"/>
              </a:rPr>
              <a:t>The Guide, which experienced some publication delays, is already a little out of date because of things like Federal Data Strategy that came about while report in publication limbo</a:t>
            </a:r>
          </a:p>
          <a:p>
            <a:pPr marL="171450" indent="-171450"/>
            <a:r>
              <a:rPr lang="en-US" sz="1200" baseline="0" dirty="0">
                <a:latin typeface="+mn-lt"/>
                <a:ea typeface="Roboto"/>
                <a:cs typeface="Roboto"/>
                <a:sym typeface="Roboto"/>
              </a:rPr>
              <a:t>The National Transportation Library planning series of video trainings</a:t>
            </a:r>
          </a:p>
          <a:p>
            <a:pPr marL="171450" indent="-171450"/>
            <a:endParaRPr lang="en-US" sz="1200" baseline="0" dirty="0">
              <a:latin typeface="+mn-lt"/>
              <a:ea typeface="Roboto"/>
              <a:cs typeface="Roboto"/>
              <a:sym typeface="Roboto"/>
            </a:endParaRPr>
          </a:p>
          <a:p>
            <a:pPr marL="0" indent="0">
              <a:buNone/>
            </a:pPr>
            <a:endParaRPr lang="en-US" sz="1200" baseline="0" dirty="0">
              <a:latin typeface="+mn-lt"/>
              <a:ea typeface="Roboto"/>
              <a:cs typeface="Roboto"/>
              <a:sym typeface="Roboto"/>
            </a:endParaRPr>
          </a:p>
          <a:p>
            <a:pPr marL="0" indent="0">
              <a:buNone/>
            </a:pPr>
            <a:r>
              <a:rPr lang="en-US" sz="1200" baseline="0" dirty="0">
                <a:latin typeface="+mn-lt"/>
                <a:ea typeface="Roboto"/>
                <a:cs typeface="Roboto"/>
                <a:sym typeface="Roboto"/>
              </a:rPr>
              <a:t>Once we get DOT-funded researchers all managing their data well, the next questions is where to preserve and share that data. </a:t>
            </a:r>
            <a:endParaRPr sz="1200" dirty="0">
              <a:latin typeface="+mn-lt"/>
              <a:ea typeface="Roboto"/>
              <a:cs typeface="Roboto"/>
              <a:sym typeface="Roboto"/>
            </a:endParaRPr>
          </a:p>
        </p:txBody>
      </p:sp>
    </p:spTree>
    <p:extLst>
      <p:ext uri="{BB962C8B-B14F-4D97-AF65-F5344CB8AC3E}">
        <p14:creationId xmlns:p14="http://schemas.microsoft.com/office/powerpoint/2010/main" val="2199918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1989ce7e6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1989ce7e6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Title: Links to</a:t>
            </a:r>
            <a:r>
              <a:rPr lang="en-US" sz="1100" b="0" i="0" u="none" strike="noStrike" cap="none" baseline="0" dirty="0">
                <a:solidFill>
                  <a:srgbClr val="000000"/>
                </a:solidFill>
                <a:latin typeface="Arial"/>
                <a:ea typeface="Roboto"/>
                <a:cs typeface="Roboto"/>
                <a:sym typeface="Roboto"/>
              </a:rPr>
              <a:t> resources</a:t>
            </a: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text: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United States. Government Publishing Office (GPO). (2021). Washington, D.C. https://www.gpo.gov/</a:t>
            </a:r>
          </a:p>
          <a:p>
            <a:pPr marL="0" lvl="0" indent="0" algn="l" rtl="0">
              <a:spcBef>
                <a:spcPts val="0"/>
              </a:spcBef>
              <a:spcAft>
                <a:spcPts val="0"/>
              </a:spcAft>
              <a:buNone/>
            </a:pPr>
            <a:r>
              <a:rPr lang="en-US" dirty="0"/>
              <a:t>United States. Government Publishing Office (GPO). (2021). GPO Style Manual. Washington, D.C. https://www.govinfo.gov/content/pkg/GPO-STYLEMANUAL-2016/pdf/GPO-STYLEMANUAL-2016.pdf </a:t>
            </a:r>
          </a:p>
          <a:p>
            <a:pPr marL="0" lvl="0" indent="0" algn="l" rtl="0">
              <a:spcBef>
                <a:spcPts val="0"/>
              </a:spcBef>
              <a:spcAft>
                <a:spcPts val="0"/>
              </a:spcAft>
              <a:buNone/>
            </a:pPr>
            <a:r>
              <a:rPr lang="en-US" dirty="0"/>
              <a:t>United States. National Technical Information Service (NTIS). (2021). Washington, D.C. https://www.ntis.gov/</a:t>
            </a:r>
          </a:p>
          <a:p>
            <a:pPr marL="0" lvl="0" indent="0" algn="l" rtl="0">
              <a:spcBef>
                <a:spcPts val="0"/>
              </a:spcBef>
              <a:spcAft>
                <a:spcPts val="0"/>
              </a:spcAft>
              <a:buNone/>
            </a:pPr>
            <a:r>
              <a:rPr lang="en-US" dirty="0"/>
              <a:t>United States. National Technical Information Service (NTIS). (2021). National Technical Reports Library (NTRL). Washington, D.C. https://ntrl.ntis.gov/NTRL/</a:t>
            </a:r>
          </a:p>
          <a:p>
            <a:pPr marL="0" lvl="0" indent="0" algn="l" rtl="0">
              <a:spcBef>
                <a:spcPts val="0"/>
              </a:spcBef>
              <a:spcAft>
                <a:spcPts val="0"/>
              </a:spcAft>
              <a:buNone/>
            </a:pPr>
            <a:r>
              <a:rPr lang="en-US" dirty="0"/>
              <a:t>United State. Department of Transportation. Federal Highway Administration. (1976). Freeway Data for Incident and </a:t>
            </a:r>
            <a:r>
              <a:rPr lang="en-US" dirty="0" err="1"/>
              <a:t>Nonincident</a:t>
            </a:r>
            <a:r>
              <a:rPr lang="en-US" dirty="0"/>
              <a:t> Conditions – Vol. 1: Traffic Data Sets from Widely Spaced Detectors. Washington, D.C. https://doi.org/10.21949/1520658</a:t>
            </a:r>
          </a:p>
          <a:p>
            <a:pPr marL="0" lvl="0" indent="0" algn="l" rtl="0">
              <a:spcBef>
                <a:spcPts val="0"/>
              </a:spcBef>
              <a:spcAft>
                <a:spcPts val="0"/>
              </a:spcAft>
              <a:buNone/>
            </a:pPr>
            <a:r>
              <a:rPr lang="en-US" dirty="0"/>
              <a:t>United State. Department of Transportation. Federal Highway Administration. (1977). Freeway Data for Incident and </a:t>
            </a:r>
            <a:r>
              <a:rPr lang="en-US" dirty="0" err="1"/>
              <a:t>Nonincident</a:t>
            </a:r>
            <a:r>
              <a:rPr lang="en-US" dirty="0"/>
              <a:t> Conditions – Vol. 2: Traffic Data Sets from Closely Spaced Detectors.  Washington, D.C. https://doi.org/10.21949/1520659 </a:t>
            </a:r>
          </a:p>
          <a:p>
            <a:pPr marL="0" lvl="0" indent="0" algn="l" rtl="0">
              <a:spcBef>
                <a:spcPts val="0"/>
              </a:spcBef>
              <a:spcAft>
                <a:spcPts val="0"/>
              </a:spcAft>
              <a:buNone/>
            </a:pPr>
            <a:r>
              <a:rPr lang="en-US" dirty="0"/>
              <a:t>United State. Department of Transportation. Federal Highway Administration. (1977). Freeway Data for Incident and </a:t>
            </a:r>
            <a:r>
              <a:rPr lang="en-US" dirty="0" err="1"/>
              <a:t>Nonincident</a:t>
            </a:r>
            <a:r>
              <a:rPr lang="en-US" dirty="0"/>
              <a:t> Conditions – Vol. 3: FORTRAN Program Documentation for Analyzing Individual Data Sets. Washington, D.C. https://doi.org/10.21949/1520660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07118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1989ce7e6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1989ce7e6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Title: Links to</a:t>
            </a:r>
            <a:r>
              <a:rPr lang="en-US" sz="1100" b="0" i="0" u="none" strike="noStrike" cap="none" baseline="0" dirty="0">
                <a:solidFill>
                  <a:srgbClr val="000000"/>
                </a:solidFill>
                <a:latin typeface="Arial"/>
                <a:ea typeface="Roboto"/>
                <a:cs typeface="Roboto"/>
                <a:sym typeface="Roboto"/>
              </a:rPr>
              <a:t> resources</a:t>
            </a: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text:</a:t>
            </a:r>
          </a:p>
          <a:p>
            <a:pPr marL="0" lvl="0" indent="0" algn="l" rtl="0">
              <a:spcBef>
                <a:spcPts val="0"/>
              </a:spcBef>
              <a:spcAft>
                <a:spcPts val="0"/>
              </a:spcAft>
              <a:buNone/>
            </a:pPr>
            <a:r>
              <a:rPr lang="en-US" dirty="0"/>
              <a:t>United States. Office of Management and Budget (OMB). (2005). Memo M-06-02, “Improving Public Access to and Dissemination of Government Information and Using the Federal Enterprise Architecture Data Reference Model.” https://www.whitehouse.gov/sites/whitehouse.gov/files/omb/memoranda/2006/m06-02.pdf</a:t>
            </a:r>
          </a:p>
          <a:p>
            <a:pPr marL="0" lvl="0" indent="0" algn="l" rtl="0">
              <a:spcBef>
                <a:spcPts val="0"/>
              </a:spcBef>
              <a:spcAft>
                <a:spcPts val="0"/>
              </a:spcAft>
              <a:buNone/>
            </a:pPr>
            <a:r>
              <a:rPr lang="en-US" dirty="0"/>
              <a:t>United States. White House. (2009). “Transparency and Open Government.” [Memorandum]. https://obamawhitehouse.archives.gov/the-press-office/transparency-and-open-government</a:t>
            </a:r>
          </a:p>
          <a:p>
            <a:pPr marL="0" lvl="0" indent="0" algn="l" rtl="0">
              <a:spcBef>
                <a:spcPts val="0"/>
              </a:spcBef>
              <a:spcAft>
                <a:spcPts val="0"/>
              </a:spcAft>
              <a:buNone/>
            </a:pPr>
            <a:r>
              <a:rPr lang="en-US" dirty="0"/>
              <a:t>United States. Office of Management and Budget (OMB). (2009) Memo M-10-06, “Open Government Directive.” https://www.whitehouse.gov/sites/whitehouse.gov/files/omb/memoranda/2010/m10-06.pdf</a:t>
            </a:r>
          </a:p>
          <a:p>
            <a:pPr marL="0" lvl="0" indent="0" algn="l" rtl="0">
              <a:spcBef>
                <a:spcPts val="0"/>
              </a:spcBef>
              <a:spcAft>
                <a:spcPts val="0"/>
              </a:spcAft>
              <a:buNone/>
            </a:pPr>
            <a:r>
              <a:rPr lang="en-US" dirty="0"/>
              <a:t>United States. White House. Office of Science and Technology Policy (OSTP). (2013). “Increasing Access to the Results of Federally Funded Scientific Research.” [Memorandum.]  https://web.archive.org/web/20130308142014/https://www.whitehouse.gov/sites/default/files/microsites/ostp/ostp_public_access_memo_2013.pdf</a:t>
            </a:r>
          </a:p>
          <a:p>
            <a:pPr marL="0" lvl="0" indent="0" algn="l" rtl="0">
              <a:spcBef>
                <a:spcPts val="0"/>
              </a:spcBef>
              <a:spcAft>
                <a:spcPts val="0"/>
              </a:spcAft>
              <a:buNone/>
            </a:pPr>
            <a:r>
              <a:rPr lang="en-US" dirty="0"/>
              <a:t>United States. Office of Management and Budget (OMB). (2013). Memo M-13-13, “Open Data Policy – Managing Information as an Asset.”  https://www.whitehouse.gov/sites/whitehouse.gov/files/omb/memoranda/2013/m-13-13.pdf</a:t>
            </a:r>
          </a:p>
          <a:p>
            <a:pPr marL="0" lvl="0" indent="0" algn="l" rtl="0">
              <a:spcBef>
                <a:spcPts val="0"/>
              </a:spcBef>
              <a:spcAft>
                <a:spcPts val="0"/>
              </a:spcAft>
              <a:buNone/>
            </a:pPr>
            <a:r>
              <a:rPr lang="en-US" dirty="0"/>
              <a:t>United States. White House. (2013). Executive Order 13642, “Making Open and Machine Readable the New Default for Government Information.” https://www.govinfo.gov/content/pkg/FR-2013-05-14/pdf/2013-11533.pdf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66527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1989ce7e6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1989ce7e6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Title: Links to</a:t>
            </a:r>
            <a:r>
              <a:rPr lang="en-US" sz="1100" b="0" i="0" u="none" strike="noStrike" cap="none" baseline="0" dirty="0">
                <a:solidFill>
                  <a:srgbClr val="000000"/>
                </a:solidFill>
                <a:latin typeface="Arial"/>
                <a:ea typeface="Roboto"/>
                <a:cs typeface="Roboto"/>
                <a:sym typeface="Roboto"/>
              </a:rPr>
              <a:t> resources</a:t>
            </a: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text:</a:t>
            </a:r>
          </a:p>
          <a:p>
            <a:pPr marL="0" lvl="0" indent="0" algn="l" rtl="0">
              <a:spcBef>
                <a:spcPts val="0"/>
              </a:spcBef>
              <a:spcAft>
                <a:spcPts val="0"/>
              </a:spcAft>
              <a:buNone/>
            </a:pPr>
            <a:r>
              <a:rPr lang="en-US" dirty="0"/>
              <a:t>United States. House of Representatives. (2017). H.R. 4174, “Foundations for Evidence-Based Policymaking Act of 2018.” https://www.congress.gov/bill/115th-congress/house-bill/4174</a:t>
            </a:r>
          </a:p>
          <a:p>
            <a:pPr marL="0" lvl="0" indent="0" algn="l" rtl="0">
              <a:spcBef>
                <a:spcPts val="0"/>
              </a:spcBef>
              <a:spcAft>
                <a:spcPts val="0"/>
              </a:spcAft>
              <a:buNone/>
            </a:pPr>
            <a:r>
              <a:rPr lang="en-US" dirty="0"/>
              <a:t>United States. Senate. (2017). S.760 - "Open, Public, Electronic, and Necessary Government Data Act.”  https://www.congress.gov/bill/115th-congress/senate-bill/760/text</a:t>
            </a:r>
          </a:p>
          <a:p>
            <a:pPr marL="0" lvl="0" indent="0" algn="l" rtl="0">
              <a:spcBef>
                <a:spcPts val="0"/>
              </a:spcBef>
              <a:spcAft>
                <a:spcPts val="0"/>
              </a:spcAft>
              <a:buNone/>
            </a:pPr>
            <a:r>
              <a:rPr lang="en-US" dirty="0"/>
              <a:t>United States. (2019). Public Law No. 115-435 “Foundations for Evidence-Based Policymaking Act of 2018.” https://www.congress.gov/115/plaws/publ435/PLAW-115publ435.pdf</a:t>
            </a:r>
          </a:p>
          <a:p>
            <a:pPr marL="0" lvl="0" indent="0" algn="l" rtl="0">
              <a:spcBef>
                <a:spcPts val="0"/>
              </a:spcBef>
              <a:spcAft>
                <a:spcPts val="0"/>
              </a:spcAft>
              <a:buNone/>
            </a:pPr>
            <a:r>
              <a:rPr lang="en-US" dirty="0"/>
              <a:t>United States. National Science and Technology Council. Interagency Working Group on Digital Data. (2009). Harnessing the Power of Digital Data for Science and Society. Washington, D.C. https://www.nitrd.gov/Publications/PublicationDetail.aspx?pubid=25</a:t>
            </a:r>
          </a:p>
          <a:p>
            <a:pPr marL="0" lvl="0" indent="0" algn="l" rtl="0">
              <a:spcBef>
                <a:spcPts val="0"/>
              </a:spcBef>
              <a:spcAft>
                <a:spcPts val="0"/>
              </a:spcAft>
              <a:buNone/>
            </a:pPr>
            <a:r>
              <a:rPr lang="en-US" dirty="0"/>
              <a:t>White House. Office of Science and Technology Policy (OSTP). (2020). https://www.whitehouse.gov/ostp/</a:t>
            </a:r>
          </a:p>
          <a:p>
            <a:pPr marL="0" lvl="0" indent="0" algn="l" rtl="0">
              <a:spcBef>
                <a:spcPts val="0"/>
              </a:spcBef>
              <a:spcAft>
                <a:spcPts val="0"/>
              </a:spcAft>
              <a:buNone/>
            </a:pPr>
            <a:r>
              <a:rPr lang="en-US" dirty="0"/>
              <a:t>United States. Department of Transportation. (2015). “Plan to Increase Public Access to the Results of Federally-Funded Scientific Research.” https://doi.org/10.21949/1520559</a:t>
            </a:r>
          </a:p>
          <a:p>
            <a:pPr marL="0" lvl="0" indent="0" algn="l" rtl="0">
              <a:spcBef>
                <a:spcPts val="0"/>
              </a:spcBef>
              <a:spcAft>
                <a:spcPts val="0"/>
              </a:spcAft>
              <a:buNone/>
            </a:pPr>
            <a:r>
              <a:rPr lang="en-US" dirty="0"/>
              <a:t>United States. General Services Administration. Technology Transformation Services. (2021).  “Data.gov.” https://www.data.gov/</a:t>
            </a:r>
          </a:p>
          <a:p>
            <a:pPr marL="0" lvl="0" indent="0" algn="l" rtl="0">
              <a:spcBef>
                <a:spcPts val="0"/>
              </a:spcBef>
              <a:spcAft>
                <a:spcPts val="0"/>
              </a:spcAft>
              <a:buNone/>
            </a:pPr>
            <a:r>
              <a:rPr lang="en-US" dirty="0"/>
              <a:t>United States. General Services Administration. Technology Transformation Services. (2021).  “Department of Transportation Data Catalog.” https://catalog.data.gov/organization/dot-gov</a:t>
            </a:r>
          </a:p>
          <a:p>
            <a:pPr marL="0" lvl="0" indent="0" algn="l" rtl="0">
              <a:spcBef>
                <a:spcPts val="0"/>
              </a:spcBef>
              <a:spcAft>
                <a:spcPts val="0"/>
              </a:spcAft>
              <a:buNone/>
            </a:pPr>
            <a:r>
              <a:rPr lang="en-US" dirty="0"/>
              <a:t>United States. Department of Transportation. (2021). “Data.transportation.gov.” https://data.transportation.gov</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70385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1989ce7e6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1989ce7e6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Title: Links to</a:t>
            </a:r>
            <a:r>
              <a:rPr lang="en-US" sz="1100" b="0" i="0" u="none" strike="noStrike" cap="none" baseline="0" dirty="0">
                <a:solidFill>
                  <a:srgbClr val="000000"/>
                </a:solidFill>
                <a:latin typeface="Arial"/>
                <a:ea typeface="Roboto"/>
                <a:cs typeface="Roboto"/>
                <a:sym typeface="Roboto"/>
              </a:rPr>
              <a:t> resources</a:t>
            </a: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text:</a:t>
            </a:r>
          </a:p>
          <a:p>
            <a:pPr marL="0" lvl="0" indent="0" algn="l" rtl="0">
              <a:spcBef>
                <a:spcPts val="0"/>
              </a:spcBef>
              <a:spcAft>
                <a:spcPts val="0"/>
              </a:spcAft>
              <a:buNone/>
            </a:pPr>
            <a:r>
              <a:rPr lang="en-US" dirty="0"/>
              <a:t>United States. Department of Transportation. Bureau of Transportation Statistics. National Transportation Library. (2021). “Repository &amp; Open Science Access Portal (ROSA P).” https://doi.org/10.21949/1398953</a:t>
            </a:r>
          </a:p>
          <a:p>
            <a:pPr marL="0" lvl="0" indent="0" algn="l" rtl="0">
              <a:spcBef>
                <a:spcPts val="0"/>
              </a:spcBef>
              <a:spcAft>
                <a:spcPts val="0"/>
              </a:spcAft>
              <a:buNone/>
            </a:pPr>
            <a:r>
              <a:rPr lang="en-US" dirty="0"/>
              <a:t>United States. Department of Energy. Office of Scientific and Technical Information. (2021). “Science.gov.” https://www.science.gov/ </a:t>
            </a:r>
          </a:p>
          <a:p>
            <a:pPr marL="0" lvl="0" indent="0" algn="l" rtl="0">
              <a:spcBef>
                <a:spcPts val="0"/>
              </a:spcBef>
              <a:spcAft>
                <a:spcPts val="0"/>
              </a:spcAft>
              <a:buNone/>
            </a:pPr>
            <a:r>
              <a:rPr lang="en-US" dirty="0"/>
              <a:t>United States. Department of Transportation. Office of the Assistant Secretary for Research and Technology. (2021). “Research Hub.” https://researchhub.bts.gov/search </a:t>
            </a:r>
          </a:p>
          <a:p>
            <a:pPr marL="0" lvl="0" indent="0" algn="l" rtl="0">
              <a:spcBef>
                <a:spcPts val="0"/>
              </a:spcBef>
              <a:spcAft>
                <a:spcPts val="0"/>
              </a:spcAft>
              <a:buNone/>
            </a:pPr>
            <a:r>
              <a:rPr lang="en-US" dirty="0"/>
              <a:t>United States. Department of Transportation. Bureau of Transportation Statistics. (2021). “COVID-19 Related Transportation Statistics.” https://www.bts.dot.gov/covid-19 </a:t>
            </a:r>
          </a:p>
          <a:p>
            <a:pPr marL="0" lvl="0" indent="0" algn="l" rtl="0">
              <a:spcBef>
                <a:spcPts val="0"/>
              </a:spcBef>
              <a:spcAft>
                <a:spcPts val="0"/>
              </a:spcAft>
              <a:buNone/>
            </a:pPr>
            <a:r>
              <a:rPr lang="en-US" dirty="0"/>
              <a:t>United States. General Services Administration. Technology Transformation Services. (2021).  “resources.data.gov.” https://resources.data.gov/ </a:t>
            </a:r>
          </a:p>
          <a:p>
            <a:pPr marL="0" lvl="0" indent="0" algn="l" rtl="0">
              <a:spcBef>
                <a:spcPts val="0"/>
              </a:spcBef>
              <a:spcAft>
                <a:spcPts val="0"/>
              </a:spcAft>
              <a:buNone/>
            </a:pPr>
            <a:r>
              <a:rPr lang="en-US" dirty="0"/>
              <a:t>United States. Department of Health and Human Services. National Institutes of Health. (2020). “The National Library of Medicine expands access to coronavirus literature through PubMed Central.“ https://www.nih.gov/news-events/news-releases/national-library-medicine-expands-access-coronavirus-literature-through-pubmed-central</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8447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1989ce7e6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1989ce7e6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Slide Title: Contents</a:t>
            </a:r>
          </a:p>
          <a:p>
            <a:pPr marL="0" lvl="0" indent="0" algn="l" rtl="0">
              <a:spcBef>
                <a:spcPts val="0"/>
              </a:spcBef>
              <a:spcAft>
                <a:spcPts val="0"/>
              </a:spcAft>
              <a:buNone/>
            </a:pPr>
            <a:endParaRPr lang="en-US" dirty="0">
              <a:latin typeface="+mn-lt"/>
            </a:endParaRPr>
          </a:p>
          <a:p>
            <a:pPr marL="0" lvl="0" indent="0" algn="l" rtl="0">
              <a:spcBef>
                <a:spcPts val="0"/>
              </a:spcBef>
              <a:spcAft>
                <a:spcPts val="0"/>
              </a:spcAft>
              <a:buNone/>
            </a:pPr>
            <a:r>
              <a:rPr lang="en-US" dirty="0">
                <a:latin typeface="+mn-lt"/>
              </a:rPr>
              <a:t>Speaker</a:t>
            </a:r>
            <a:r>
              <a:rPr lang="en-US" baseline="0" dirty="0">
                <a:latin typeface="+mn-lt"/>
              </a:rPr>
              <a:t> Notes: </a:t>
            </a:r>
          </a:p>
          <a:p>
            <a:pPr marL="0" lvl="0" indent="0" algn="l" rtl="0">
              <a:spcBef>
                <a:spcPts val="0"/>
              </a:spcBef>
              <a:spcAft>
                <a:spcPts val="0"/>
              </a:spcAft>
              <a:buNone/>
            </a:pPr>
            <a:r>
              <a:rPr lang="en-US" baseline="0" dirty="0">
                <a:latin typeface="+mn-lt"/>
              </a:rPr>
              <a:t>Here are the broad themes I will touch on.</a:t>
            </a:r>
          </a:p>
          <a:p>
            <a:pPr marL="0" lvl="0" indent="0" algn="l" rtl="0">
              <a:spcBef>
                <a:spcPts val="0"/>
              </a:spcBef>
              <a:spcAft>
                <a:spcPts val="0"/>
              </a:spcAft>
              <a:buNone/>
            </a:pPr>
            <a:endParaRPr lang="en-US" dirty="0">
              <a:latin typeface="+mn-lt"/>
            </a:endParaRPr>
          </a:p>
          <a:p>
            <a:pPr marL="0" lvl="0" indent="0" algn="l" rtl="0">
              <a:spcBef>
                <a:spcPts val="0"/>
              </a:spcBef>
              <a:spcAft>
                <a:spcPts val="0"/>
              </a:spcAft>
              <a:buNone/>
            </a:pPr>
            <a:r>
              <a:rPr lang="en-US" dirty="0">
                <a:latin typeface="+mn-lt"/>
              </a:rPr>
              <a:t>Let’s get right to it.</a:t>
            </a:r>
          </a:p>
          <a:p>
            <a:pPr marL="0" lvl="0" indent="0" algn="l" rtl="0">
              <a:spcBef>
                <a:spcPts val="0"/>
              </a:spcBef>
              <a:spcAft>
                <a:spcPts val="0"/>
              </a:spcAft>
              <a:buNone/>
            </a:pPr>
            <a:endParaRPr lang="en-US" dirty="0">
              <a:latin typeface="+mn-lt"/>
            </a:endParaRPr>
          </a:p>
          <a:p>
            <a:pPr marL="0" lvl="0" indent="0" algn="l" rtl="0">
              <a:spcBef>
                <a:spcPts val="0"/>
              </a:spcBef>
              <a:spcAft>
                <a:spcPts val="0"/>
              </a:spcAft>
              <a:buNone/>
            </a:pPr>
            <a:r>
              <a:rPr lang="en-US" dirty="0">
                <a:latin typeface="+mn-lt"/>
              </a:rPr>
              <a:t>[Next</a:t>
            </a:r>
            <a:r>
              <a:rPr lang="en-US" baseline="0" dirty="0">
                <a:latin typeface="+mn-lt"/>
              </a:rPr>
              <a:t> slide]</a:t>
            </a:r>
          </a:p>
          <a:p>
            <a:pPr marL="0" lvl="0" indent="0" algn="l" rtl="0">
              <a:spcBef>
                <a:spcPts val="0"/>
              </a:spcBef>
              <a:spcAft>
                <a:spcPts val="0"/>
              </a:spcAft>
              <a:buNone/>
            </a:pPr>
            <a:endParaRPr lang="en-US" baseline="0" dirty="0">
              <a:latin typeface="+mn-lt"/>
            </a:endParaRPr>
          </a:p>
          <a:p>
            <a:pPr marL="0" lvl="0" indent="0" algn="l" rtl="0">
              <a:spcBef>
                <a:spcPts val="0"/>
              </a:spcBef>
              <a:spcAft>
                <a:spcPts val="0"/>
              </a:spcAft>
              <a:buNone/>
            </a:pPr>
            <a:r>
              <a:rPr lang="en-US" baseline="0" dirty="0">
                <a:latin typeface="+mn-lt"/>
              </a:rPr>
              <a:t>[Slide text not presented orally:</a:t>
            </a:r>
          </a:p>
          <a:p>
            <a:pPr marL="0" lvl="0" indent="0" algn="l" rtl="0">
              <a:spcBef>
                <a:spcPts val="0"/>
              </a:spcBef>
              <a:spcAft>
                <a:spcPts val="0"/>
              </a:spcAft>
              <a:buNone/>
            </a:pPr>
            <a:r>
              <a:rPr lang="en-US" sz="1100" b="0" i="0" u="none" strike="noStrike" cap="none" baseline="0" dirty="0">
                <a:solidFill>
                  <a:srgbClr val="000000"/>
                </a:solidFill>
                <a:latin typeface="Arial"/>
                <a:ea typeface="Arial"/>
                <a:cs typeface="Arial"/>
                <a:sym typeface="Arial"/>
              </a:rPr>
              <a:t>Here are the broad themes I will touch on.</a:t>
            </a:r>
          </a:p>
          <a:p>
            <a:pPr marL="342900" marR="0" lvl="0" indent="-342900" algn="l" defTabSz="914400" rtl="0" eaLnBrk="1" fontAlgn="auto" latinLnBrk="0" hangingPunct="1">
              <a:lnSpc>
                <a:spcPct val="115000"/>
              </a:lnSpc>
              <a:spcBef>
                <a:spcPts val="0"/>
              </a:spcBef>
              <a:spcAft>
                <a:spcPts val="0"/>
              </a:spcAft>
              <a:buClr>
                <a:srgbClr val="737373"/>
              </a:buClr>
              <a:buSzPts val="1400"/>
              <a:buFont typeface="Roboto"/>
              <a:buChar char="●"/>
              <a:tabLst/>
              <a:defRPr/>
            </a:pPr>
            <a:r>
              <a:rPr kumimoji="0" lang="en-US" sz="1600" b="0" i="0" u="none" strike="noStrike" kern="0" cap="none" spc="0" normalizeH="0" baseline="0" noProof="0" dirty="0">
                <a:ln>
                  <a:noFill/>
                </a:ln>
                <a:solidFill>
                  <a:srgbClr val="1C4587"/>
                </a:solidFill>
                <a:effectLst/>
                <a:uLnTx/>
                <a:uFillTx/>
                <a:latin typeface="Arial"/>
                <a:ea typeface="Roboto" panose="020B0604020202020204" charset="0"/>
                <a:cs typeface="Arial"/>
                <a:sym typeface="Roboto"/>
              </a:rPr>
              <a:t>Sharing U.S. Research before “Open Science”</a:t>
            </a:r>
          </a:p>
          <a:p>
            <a:pPr marL="342900" marR="0" lvl="0" indent="-342900" algn="l" defTabSz="914400" rtl="0" eaLnBrk="1" fontAlgn="auto" latinLnBrk="0" hangingPunct="1">
              <a:lnSpc>
                <a:spcPct val="115000"/>
              </a:lnSpc>
              <a:spcBef>
                <a:spcPts val="0"/>
              </a:spcBef>
              <a:spcAft>
                <a:spcPts val="0"/>
              </a:spcAft>
              <a:buClr>
                <a:srgbClr val="737373"/>
              </a:buClr>
              <a:buSzPts val="1400"/>
              <a:buFont typeface="Roboto"/>
              <a:buChar char="●"/>
              <a:tabLst/>
              <a:defRPr/>
            </a:pPr>
            <a:r>
              <a:rPr kumimoji="0" lang="en-US" sz="1600" b="0" i="0" u="none" strike="noStrike" kern="0" cap="none" spc="0" normalizeH="0" baseline="0" noProof="0" dirty="0">
                <a:ln>
                  <a:noFill/>
                </a:ln>
                <a:solidFill>
                  <a:srgbClr val="1C4587"/>
                </a:solidFill>
                <a:effectLst/>
                <a:uLnTx/>
                <a:uFillTx/>
                <a:latin typeface="Arial"/>
                <a:ea typeface="Roboto" panose="020B0604020202020204" charset="0"/>
                <a:cs typeface="Arial"/>
                <a:sym typeface="Roboto"/>
              </a:rPr>
              <a:t>Opening U.S. Government-Funded Science</a:t>
            </a:r>
          </a:p>
          <a:p>
            <a:pPr marL="800100" marR="0" lvl="1" indent="-342900" algn="l" defTabSz="914400" rtl="0" eaLnBrk="1" fontAlgn="auto" latinLnBrk="0" hangingPunct="1">
              <a:lnSpc>
                <a:spcPct val="115000"/>
              </a:lnSpc>
              <a:spcBef>
                <a:spcPts val="0"/>
              </a:spcBef>
              <a:spcAft>
                <a:spcPts val="0"/>
              </a:spcAft>
              <a:buClr>
                <a:srgbClr val="737373"/>
              </a:buClr>
              <a:buSzPts val="1200"/>
              <a:buFont typeface="Roboto"/>
              <a:buChar char="○"/>
              <a:tabLst/>
              <a:defRPr/>
            </a:pPr>
            <a:r>
              <a:rPr kumimoji="0" lang="en-US" sz="1600" b="0" i="0" u="none" strike="noStrike" kern="0" cap="none" spc="0" normalizeH="0" baseline="0" noProof="0" dirty="0">
                <a:ln>
                  <a:noFill/>
                </a:ln>
                <a:solidFill>
                  <a:srgbClr val="1C4587"/>
                </a:solidFill>
                <a:effectLst/>
                <a:uLnTx/>
                <a:uFillTx/>
                <a:latin typeface="Arial"/>
                <a:ea typeface="Roboto"/>
                <a:cs typeface="Arial"/>
                <a:sym typeface="Roboto"/>
              </a:rPr>
              <a:t>Policies 2005 to 2020</a:t>
            </a:r>
          </a:p>
          <a:p>
            <a:pPr marL="800100" marR="0" lvl="1" indent="-342900" algn="l" defTabSz="914400" rtl="0" eaLnBrk="1" fontAlgn="auto" latinLnBrk="0" hangingPunct="1">
              <a:lnSpc>
                <a:spcPct val="115000"/>
              </a:lnSpc>
              <a:spcBef>
                <a:spcPts val="0"/>
              </a:spcBef>
              <a:spcAft>
                <a:spcPts val="0"/>
              </a:spcAft>
              <a:buClr>
                <a:srgbClr val="737373"/>
              </a:buClr>
              <a:buSzPts val="1200"/>
              <a:buFont typeface="Roboto"/>
              <a:buChar char="○"/>
              <a:tabLst/>
              <a:defRPr/>
            </a:pPr>
            <a:r>
              <a:rPr kumimoji="0" lang="en-US" sz="1600" b="0" i="0" u="none" strike="noStrike" kern="0" cap="none" spc="0" normalizeH="0" baseline="0" noProof="0" dirty="0">
                <a:ln>
                  <a:noFill/>
                </a:ln>
                <a:solidFill>
                  <a:srgbClr val="1C4587"/>
                </a:solidFill>
                <a:effectLst/>
                <a:uLnTx/>
                <a:uFillTx/>
                <a:latin typeface="Arial"/>
                <a:ea typeface="Roboto"/>
                <a:cs typeface="Arial"/>
                <a:sym typeface="Roboto"/>
              </a:rPr>
              <a:t>Practices</a:t>
            </a:r>
          </a:p>
          <a:p>
            <a:pPr marL="800100" marR="0" lvl="1" indent="-342900" algn="l" defTabSz="914400" rtl="0" eaLnBrk="1" fontAlgn="auto" latinLnBrk="0" hangingPunct="1">
              <a:lnSpc>
                <a:spcPct val="115000"/>
              </a:lnSpc>
              <a:spcBef>
                <a:spcPts val="0"/>
              </a:spcBef>
              <a:spcAft>
                <a:spcPts val="0"/>
              </a:spcAft>
              <a:buClr>
                <a:srgbClr val="737373"/>
              </a:buClr>
              <a:buSzPts val="1200"/>
              <a:buFont typeface="Roboto"/>
              <a:buChar char="○"/>
              <a:tabLst/>
              <a:defRPr/>
            </a:pPr>
            <a:r>
              <a:rPr kumimoji="0" lang="en-US" sz="1600" b="0" i="0" u="none" strike="noStrike" kern="0" cap="none" spc="0" normalizeH="0" baseline="0" noProof="0" dirty="0">
                <a:ln>
                  <a:noFill/>
                </a:ln>
                <a:solidFill>
                  <a:srgbClr val="1C4587"/>
                </a:solidFill>
                <a:effectLst/>
                <a:uLnTx/>
                <a:uFillTx/>
                <a:latin typeface="Arial"/>
                <a:ea typeface="Roboto"/>
                <a:cs typeface="Arial"/>
                <a:sym typeface="Roboto"/>
              </a:rPr>
              <a:t>Technology: </a:t>
            </a:r>
          </a:p>
          <a:p>
            <a:pPr marL="1257300" marR="0" lvl="2" indent="-342900" algn="l" defTabSz="914400" rtl="0" eaLnBrk="1" fontAlgn="auto" latinLnBrk="0" hangingPunct="1">
              <a:lnSpc>
                <a:spcPct val="115000"/>
              </a:lnSpc>
              <a:spcBef>
                <a:spcPts val="0"/>
              </a:spcBef>
              <a:spcAft>
                <a:spcPts val="0"/>
              </a:spcAft>
              <a:buClr>
                <a:srgbClr val="737373"/>
              </a:buClr>
              <a:buSzPts val="1200"/>
              <a:buFont typeface="Roboto"/>
              <a:buChar char="■"/>
              <a:tabLst/>
              <a:defRPr/>
            </a:pPr>
            <a:r>
              <a:rPr kumimoji="0" lang="en-US" sz="1600" b="0" i="0" u="none" strike="noStrike" kern="0" cap="none" spc="0" normalizeH="0" baseline="0" noProof="0" dirty="0">
                <a:ln>
                  <a:noFill/>
                </a:ln>
                <a:solidFill>
                  <a:srgbClr val="1C4587"/>
                </a:solidFill>
                <a:effectLst/>
                <a:uLnTx/>
                <a:uFillTx/>
                <a:latin typeface="Arial"/>
                <a:ea typeface="Roboto"/>
                <a:cs typeface="Arial"/>
                <a:sym typeface="Roboto"/>
              </a:rPr>
              <a:t>Data.gov</a:t>
            </a:r>
          </a:p>
          <a:p>
            <a:pPr marL="1257300" marR="0" lvl="2" indent="-342900" algn="l" defTabSz="914400" rtl="0" eaLnBrk="1" fontAlgn="auto" latinLnBrk="0" hangingPunct="1">
              <a:lnSpc>
                <a:spcPct val="115000"/>
              </a:lnSpc>
              <a:spcBef>
                <a:spcPts val="0"/>
              </a:spcBef>
              <a:spcAft>
                <a:spcPts val="0"/>
              </a:spcAft>
              <a:buClr>
                <a:srgbClr val="737373"/>
              </a:buClr>
              <a:buSzPts val="1200"/>
              <a:buFont typeface="Roboto"/>
              <a:buChar char="■"/>
              <a:tabLst/>
              <a:defRPr/>
            </a:pPr>
            <a:r>
              <a:rPr kumimoji="0" lang="en-US" sz="1600" b="0" i="0" u="none" strike="noStrike" kern="0" cap="none" spc="0" normalizeH="0" baseline="0" noProof="0" dirty="0">
                <a:ln>
                  <a:noFill/>
                </a:ln>
                <a:solidFill>
                  <a:srgbClr val="1C4587"/>
                </a:solidFill>
                <a:effectLst/>
                <a:uLnTx/>
                <a:uFillTx/>
                <a:latin typeface="Arial"/>
                <a:ea typeface="Roboto"/>
                <a:cs typeface="Arial"/>
                <a:sym typeface="Roboto"/>
              </a:rPr>
              <a:t>U.S. DOT Systems</a:t>
            </a:r>
          </a:p>
          <a:p>
            <a:pPr marL="800100" marR="0" lvl="1" indent="-342900" algn="l" defTabSz="914400" rtl="0" eaLnBrk="1" fontAlgn="auto" latinLnBrk="0" hangingPunct="1">
              <a:lnSpc>
                <a:spcPct val="115000"/>
              </a:lnSpc>
              <a:spcBef>
                <a:spcPts val="0"/>
              </a:spcBef>
              <a:spcAft>
                <a:spcPts val="0"/>
              </a:spcAft>
              <a:buClr>
                <a:srgbClr val="737373"/>
              </a:buClr>
              <a:buSzPts val="1200"/>
              <a:buFont typeface="Roboto"/>
              <a:buChar char="○"/>
              <a:tabLst/>
              <a:defRPr/>
            </a:pPr>
            <a:r>
              <a:rPr kumimoji="0" lang="en-US" sz="1600" b="0" i="0" u="none" strike="noStrike" kern="0" cap="none" spc="0" normalizeH="0" baseline="0" noProof="0" dirty="0">
                <a:ln>
                  <a:noFill/>
                </a:ln>
                <a:solidFill>
                  <a:srgbClr val="1C4587"/>
                </a:solidFill>
                <a:effectLst/>
                <a:uLnTx/>
                <a:uFillTx/>
                <a:latin typeface="Arial"/>
                <a:ea typeface="Roboto"/>
                <a:cs typeface="Arial"/>
                <a:sym typeface="Roboto"/>
              </a:rPr>
              <a:t>Resources</a:t>
            </a:r>
          </a:p>
          <a:p>
            <a:pPr marL="342900" marR="0" lvl="0" indent="-342900" algn="l" defTabSz="914400" rtl="0" eaLnBrk="1" fontAlgn="auto" latinLnBrk="0" hangingPunct="1">
              <a:lnSpc>
                <a:spcPct val="115000"/>
              </a:lnSpc>
              <a:spcBef>
                <a:spcPts val="0"/>
              </a:spcBef>
              <a:spcAft>
                <a:spcPts val="0"/>
              </a:spcAft>
              <a:buClr>
                <a:srgbClr val="737373"/>
              </a:buClr>
              <a:buSzPts val="1400"/>
              <a:buFont typeface="Roboto"/>
              <a:buChar char="●"/>
              <a:tabLst/>
              <a:defRPr/>
            </a:pPr>
            <a:r>
              <a:rPr kumimoji="0" lang="en-US" sz="1800" b="0" i="0" u="none" strike="noStrike" kern="0" cap="none" spc="0" normalizeH="0" baseline="0" noProof="0" dirty="0">
                <a:ln>
                  <a:noFill/>
                </a:ln>
                <a:solidFill>
                  <a:srgbClr val="1C4587"/>
                </a:solidFill>
                <a:effectLst/>
                <a:uLnTx/>
                <a:uFillTx/>
                <a:latin typeface="Arial"/>
                <a:ea typeface="Roboto" panose="020B0604020202020204" charset="0"/>
                <a:cs typeface="Arial"/>
                <a:sym typeface="Roboto"/>
              </a:rPr>
              <a:t>Challenges</a:t>
            </a:r>
          </a:p>
          <a:p>
            <a:pPr marL="342900" marR="0" lvl="0" indent="-342900" algn="l" defTabSz="914400" rtl="0" eaLnBrk="1" fontAlgn="auto" latinLnBrk="0" hangingPunct="1">
              <a:lnSpc>
                <a:spcPct val="115000"/>
              </a:lnSpc>
              <a:spcBef>
                <a:spcPts val="0"/>
              </a:spcBef>
              <a:spcAft>
                <a:spcPts val="0"/>
              </a:spcAft>
              <a:buClr>
                <a:srgbClr val="737373"/>
              </a:buClr>
              <a:buSzPts val="1400"/>
              <a:buFont typeface="Roboto"/>
              <a:buChar char="●"/>
              <a:tabLst/>
              <a:defRPr/>
            </a:pPr>
            <a:r>
              <a:rPr kumimoji="0" lang="en-US" sz="1800" b="0" i="0" u="none" strike="noStrike" kern="0" cap="none" spc="0" normalizeH="0" baseline="0" noProof="0" dirty="0">
                <a:ln>
                  <a:noFill/>
                </a:ln>
                <a:solidFill>
                  <a:srgbClr val="1C4587"/>
                </a:solidFill>
                <a:effectLst/>
                <a:uLnTx/>
                <a:uFillTx/>
                <a:latin typeface="Arial"/>
                <a:ea typeface="Roboto" panose="020B0604020202020204" charset="0"/>
                <a:cs typeface="Arial"/>
                <a:sym typeface="Roboto"/>
              </a:rPr>
              <a:t>Conclusions</a:t>
            </a:r>
          </a:p>
          <a:p>
            <a:pPr marL="342900" marR="0" lvl="0" indent="-342900" algn="l" defTabSz="914400" rtl="0" eaLnBrk="1" fontAlgn="auto" latinLnBrk="0" hangingPunct="1">
              <a:lnSpc>
                <a:spcPct val="115000"/>
              </a:lnSpc>
              <a:spcBef>
                <a:spcPts val="0"/>
              </a:spcBef>
              <a:spcAft>
                <a:spcPts val="0"/>
              </a:spcAft>
              <a:buClr>
                <a:srgbClr val="737373"/>
              </a:buClr>
              <a:buSzPts val="1400"/>
              <a:buFont typeface="Roboto"/>
              <a:buChar char="●"/>
              <a:tabLst/>
              <a:defRPr/>
            </a:pPr>
            <a:r>
              <a:rPr kumimoji="0" lang="en-US" sz="1800" b="0" i="0" u="none" strike="noStrike" kern="0" cap="none" spc="0" normalizeH="0" baseline="0" noProof="0" dirty="0">
                <a:ln>
                  <a:noFill/>
                </a:ln>
                <a:solidFill>
                  <a:srgbClr val="1C4587"/>
                </a:solidFill>
                <a:effectLst/>
                <a:uLnTx/>
                <a:uFillTx/>
                <a:latin typeface="Arial"/>
                <a:ea typeface="Roboto" panose="020B0604020202020204" charset="0"/>
                <a:cs typeface="Arial"/>
                <a:sym typeface="Roboto"/>
              </a:rPr>
              <a:t>Supplemental Slides</a:t>
            </a:r>
          </a:p>
          <a:p>
            <a:pPr marL="342900" marR="0" lvl="0" indent="-342900" algn="l" defTabSz="914400" rtl="0" eaLnBrk="1" fontAlgn="auto" latinLnBrk="0" hangingPunct="1">
              <a:lnSpc>
                <a:spcPct val="115000"/>
              </a:lnSpc>
              <a:spcBef>
                <a:spcPts val="0"/>
              </a:spcBef>
              <a:spcAft>
                <a:spcPts val="0"/>
              </a:spcAft>
              <a:buClr>
                <a:srgbClr val="737373"/>
              </a:buClr>
              <a:buSzPts val="1400"/>
              <a:buFont typeface="Roboto"/>
              <a:buChar char="●"/>
              <a:tabLst/>
              <a:defRPr/>
            </a:pPr>
            <a:r>
              <a:rPr kumimoji="0" lang="en-US" sz="1800" b="0" i="0" u="none" strike="noStrike" kern="0" cap="none" spc="0" normalizeH="0" baseline="0" noProof="0" dirty="0">
                <a:ln>
                  <a:noFill/>
                </a:ln>
                <a:solidFill>
                  <a:srgbClr val="1C4587"/>
                </a:solidFill>
                <a:effectLst/>
                <a:uLnTx/>
                <a:uFillTx/>
                <a:latin typeface="Arial"/>
                <a:ea typeface="Roboto" panose="020B0604020202020204" charset="0"/>
                <a:cs typeface="Arial"/>
                <a:sym typeface="Roboto"/>
              </a:rPr>
              <a:t>Links to resources ]</a:t>
            </a:r>
          </a:p>
          <a:p>
            <a:pPr marL="0" lvl="0" indent="0" algn="l" rtl="0">
              <a:spcBef>
                <a:spcPts val="0"/>
              </a:spcBef>
              <a:spcAft>
                <a:spcPts val="0"/>
              </a:spcAft>
              <a:buNone/>
            </a:pPr>
            <a:endParaRPr dirty="0">
              <a:latin typeface="+mn-lt"/>
            </a:endParaRPr>
          </a:p>
        </p:txBody>
      </p:sp>
    </p:spTree>
    <p:extLst>
      <p:ext uri="{BB962C8B-B14F-4D97-AF65-F5344CB8AC3E}">
        <p14:creationId xmlns:p14="http://schemas.microsoft.com/office/powerpoint/2010/main" val="3047879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1aa7c0f87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51aa7c0f87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78512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1989ce7e6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1989ce7e6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Slide Title: Sharing U.S. Research</a:t>
            </a:r>
            <a:r>
              <a:rPr lang="en-US" baseline="0" dirty="0"/>
              <a:t> before “Open Science”</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Speaker notes:</a:t>
            </a:r>
          </a:p>
          <a:p>
            <a:pPr marL="0" lvl="0" indent="0" algn="l" rtl="0">
              <a:spcBef>
                <a:spcPts val="0"/>
              </a:spcBef>
              <a:spcAft>
                <a:spcPts val="0"/>
              </a:spcAft>
              <a:buNone/>
            </a:pPr>
            <a:r>
              <a:rPr lang="en-US" dirty="0"/>
              <a:t>The U.S. Government has been sharing publications and research outputs with the public, in an organized way, since 1861. Two bodies responsible for sharing are the U.S. Government Publishing Office (GPO) and the National Technical Information Service (NTIS).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want to point out that the 1950 law that established NTIS specifically calls for the sharing of scientific, technical, and engineering information with the public.</a:t>
            </a:r>
            <a:endParaRPr lang="en-US" baseline="0" dirty="0"/>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[Next Slide]</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[Text of slide not presented orally:</a:t>
            </a:r>
          </a:p>
          <a:p>
            <a:pPr marL="0" lvl="0" indent="0" algn="l" rtl="0">
              <a:spcBef>
                <a:spcPts val="0"/>
              </a:spcBef>
              <a:spcAft>
                <a:spcPts val="0"/>
              </a:spcAft>
              <a:buNone/>
            </a:pPr>
            <a:r>
              <a:rPr lang="en-US" baseline="0" dirty="0"/>
              <a:t>U.S. Government Publishing Office (GPO)</a:t>
            </a:r>
          </a:p>
          <a:p>
            <a:pPr marL="0" lvl="0" indent="0" algn="l" rtl="0">
              <a:spcBef>
                <a:spcPts val="0"/>
              </a:spcBef>
              <a:spcAft>
                <a:spcPts val="0"/>
              </a:spcAft>
              <a:buNone/>
            </a:pPr>
            <a:r>
              <a:rPr lang="en-US" baseline="0" dirty="0"/>
              <a:t>https://www.gpo.gov/</a:t>
            </a:r>
          </a:p>
          <a:p>
            <a:pPr marL="171450" lvl="0" indent="-171450" algn="l" rtl="0">
              <a:spcBef>
                <a:spcPts val="0"/>
              </a:spcBef>
              <a:spcAft>
                <a:spcPts val="0"/>
              </a:spcAft>
            </a:pPr>
            <a:r>
              <a:rPr lang="en-US" baseline="0" dirty="0"/>
              <a:t>Opens March 4, 1961 as Government Printing Office</a:t>
            </a:r>
          </a:p>
          <a:p>
            <a:pPr marL="171450" lvl="0" indent="-171450" algn="l" rtl="0">
              <a:spcBef>
                <a:spcPts val="0"/>
              </a:spcBef>
              <a:spcAft>
                <a:spcPts val="0"/>
              </a:spcAft>
            </a:pPr>
            <a:r>
              <a:rPr lang="en-US" baseline="0" dirty="0"/>
              <a:t>Printing and binding for the Senate and House of Representatives, the Executive Branch, and the federal Judiciary.</a:t>
            </a:r>
          </a:p>
          <a:p>
            <a:pPr marL="171450" lvl="0" indent="-171450" algn="l" rtl="0">
              <a:spcBef>
                <a:spcPts val="0"/>
              </a:spcBef>
              <a:spcAft>
                <a:spcPts val="0"/>
              </a:spcAft>
            </a:pPr>
            <a:r>
              <a:rPr lang="en-US" baseline="0" dirty="0"/>
              <a:t>Embraces digital future, and rebranded Government Publishing Office in 2014</a:t>
            </a:r>
          </a:p>
          <a:p>
            <a:pPr marL="171450" lvl="0" indent="-171450" algn="l" rtl="0">
              <a:spcBef>
                <a:spcPts val="0"/>
              </a:spcBef>
              <a:spcAft>
                <a:spcPts val="0"/>
              </a:spcAft>
            </a:pPr>
            <a:r>
              <a:rPr lang="en-US" baseline="0" dirty="0"/>
              <a:t>GPO Style Manual: https://www.govinfo.gov/content/pkg/GPO-STYLEMANUAL-2016/pdf/GPO-STYLEMANUAL-2016.pdf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National Technical Information Service (NTIS)</a:t>
            </a:r>
          </a:p>
          <a:p>
            <a:pPr marL="0" lvl="0" indent="0" algn="l" rtl="0">
              <a:spcBef>
                <a:spcPts val="0"/>
              </a:spcBef>
              <a:spcAft>
                <a:spcPts val="0"/>
              </a:spcAft>
              <a:buNone/>
            </a:pPr>
            <a:r>
              <a:rPr lang="en-US" baseline="0" dirty="0"/>
              <a:t>https://www.ntis.gov/</a:t>
            </a:r>
          </a:p>
          <a:p>
            <a:pPr marL="171450" lvl="0" indent="-171450" algn="l" rtl="0">
              <a:spcBef>
                <a:spcPts val="0"/>
              </a:spcBef>
              <a:spcAft>
                <a:spcPts val="0"/>
              </a:spcAft>
            </a:pPr>
            <a:r>
              <a:rPr lang="en-US" baseline="0" dirty="0"/>
              <a:t>Established by law on September 9, 1950, as “Publication Board”</a:t>
            </a:r>
          </a:p>
          <a:p>
            <a:pPr marL="171450" lvl="0" indent="-171450" algn="l" rtl="0">
              <a:spcBef>
                <a:spcPts val="0"/>
              </a:spcBef>
              <a:spcAft>
                <a:spcPts val="0"/>
              </a:spcAft>
            </a:pPr>
            <a:r>
              <a:rPr lang="en-US" baseline="0" dirty="0"/>
              <a:t>Clearinghouse for the collection and dissemination of scientific, technical, and engineering information (STEI)</a:t>
            </a:r>
          </a:p>
          <a:p>
            <a:pPr marL="171450" lvl="0" indent="-171450" algn="l" rtl="0">
              <a:spcBef>
                <a:spcPts val="0"/>
              </a:spcBef>
              <a:spcAft>
                <a:spcPts val="0"/>
              </a:spcAft>
            </a:pPr>
            <a:r>
              <a:rPr lang="en-US" baseline="0" dirty="0"/>
              <a:t>Federal agencies are required to send a copy of their STEI products to NTIS</a:t>
            </a:r>
          </a:p>
          <a:p>
            <a:pPr marL="171450" lvl="0" indent="-171450" algn="l" rtl="0">
              <a:spcBef>
                <a:spcPts val="0"/>
              </a:spcBef>
              <a:spcAft>
                <a:spcPts val="0"/>
              </a:spcAft>
            </a:pPr>
            <a:r>
              <a:rPr lang="en-US" baseline="0" dirty="0"/>
              <a:t>NTIS catalogs, organizes, preserves and disseminates to public online through National Technical Reports Library (NTRL) https://ntrl.ntis.gov/NTRL/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[Expanded background text:</a:t>
            </a:r>
          </a:p>
          <a:p>
            <a:pPr marL="0" lvl="0" indent="0" algn="l" rtl="0">
              <a:spcBef>
                <a:spcPts val="0"/>
              </a:spcBef>
              <a:spcAft>
                <a:spcPts val="0"/>
              </a:spcAft>
              <a:buNone/>
            </a:pPr>
            <a:r>
              <a:rPr lang="en-US" dirty="0"/>
              <a:t>The</a:t>
            </a:r>
            <a:r>
              <a:rPr lang="en-US" baseline="0" dirty="0"/>
              <a:t> U.S. Government has been sharing publications and research outputs with the public, in an organized way, since 1861. Two of the many bodies responsible for sharing information and research are the U.S. Government Publishing Office (GPO) and the National Technical Information Service (NTIS).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I won’t spend much time on these, except to point out that the 1950 law that established NTIS specifically calls for the sharing of scientific, technical, and engineering information (STEI) with the public.</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NTIS holds millions of records and also distributes scanned copies of many of its holdings. These can be accessed through a number of NTIS interfaces, including the National Technical Reports Library (NTRL) https://ntrl.ntis.gov/NTRL/  ]</a:t>
            </a:r>
          </a:p>
          <a:p>
            <a:pPr marL="0" lvl="0" indent="0" algn="l" rtl="0">
              <a:spcBef>
                <a:spcPts val="0"/>
              </a:spcBef>
              <a:spcAft>
                <a:spcPts val="0"/>
              </a:spcAft>
              <a:buNone/>
            </a:pPr>
            <a:endParaRPr lang="en-US" baseline="0" dirty="0"/>
          </a:p>
          <a:p>
            <a:pPr marL="0" lvl="0" indent="0" algn="l" rtl="0">
              <a:spcBef>
                <a:spcPts val="0"/>
              </a:spcBef>
              <a:spcAft>
                <a:spcPts val="0"/>
              </a:spcAft>
              <a:buNone/>
            </a:pPr>
            <a:endParaRPr lang="en-US" baseline="0" dirty="0"/>
          </a:p>
          <a:p>
            <a:pPr marL="0" lvl="0" indent="0" algn="l" rtl="0">
              <a:spcBef>
                <a:spcPts val="0"/>
              </a:spcBef>
              <a:spcAft>
                <a:spcPts val="0"/>
              </a:spcAft>
              <a:buNone/>
            </a:pPr>
            <a:endParaRPr lang="en-US" baseline="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86064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1989ce7e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1989ce7e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mj-lt"/>
                <a:ea typeface="Roboto"/>
                <a:cs typeface="Roboto"/>
                <a:sym typeface="Roboto"/>
              </a:rPr>
              <a:t>Slide Title: Freeway Data for Incident and </a:t>
            </a:r>
            <a:r>
              <a:rPr lang="en-US" sz="1200" dirty="0" err="1">
                <a:latin typeface="+mj-lt"/>
                <a:ea typeface="Roboto"/>
                <a:cs typeface="Roboto"/>
                <a:sym typeface="Roboto"/>
              </a:rPr>
              <a:t>Nonincident</a:t>
            </a:r>
            <a:r>
              <a:rPr lang="en-US" sz="1200" dirty="0">
                <a:latin typeface="+mj-lt"/>
                <a:ea typeface="Roboto"/>
                <a:cs typeface="Roboto"/>
                <a:sym typeface="Roboto"/>
              </a:rPr>
              <a:t> Conditions</a:t>
            </a:r>
          </a:p>
          <a:p>
            <a:pPr marL="0" lvl="0" indent="0" algn="l" rtl="0">
              <a:spcBef>
                <a:spcPts val="0"/>
              </a:spcBef>
              <a:spcAft>
                <a:spcPts val="0"/>
              </a:spcAft>
              <a:buNone/>
            </a:pPr>
            <a:endParaRPr lang="en-US" sz="1200" dirty="0">
              <a:latin typeface="+mj-lt"/>
              <a:ea typeface="Roboto"/>
              <a:cs typeface="Roboto"/>
              <a:sym typeface="Roboto"/>
            </a:endParaRPr>
          </a:p>
          <a:p>
            <a:pPr marL="0" lvl="0" indent="0" algn="l" rtl="0">
              <a:spcBef>
                <a:spcPts val="0"/>
              </a:spcBef>
              <a:spcAft>
                <a:spcPts val="0"/>
              </a:spcAft>
              <a:buNone/>
            </a:pPr>
            <a:r>
              <a:rPr lang="en-US" sz="1200" dirty="0">
                <a:latin typeface="+mj-lt"/>
                <a:ea typeface="Roboto"/>
                <a:cs typeface="Roboto"/>
                <a:sym typeface="Roboto"/>
              </a:rPr>
              <a:t>Speaker notes: One report I accessed from NTIS is the 3-volume “Freeway Data for Incident and </a:t>
            </a:r>
            <a:r>
              <a:rPr lang="en-US" sz="1200" dirty="0" err="1">
                <a:latin typeface="+mj-lt"/>
                <a:ea typeface="Roboto"/>
                <a:cs typeface="Roboto"/>
                <a:sym typeface="Roboto"/>
              </a:rPr>
              <a:t>Nonincident</a:t>
            </a:r>
            <a:r>
              <a:rPr lang="en-US" sz="1200" dirty="0">
                <a:latin typeface="+mj-lt"/>
                <a:ea typeface="Roboto"/>
                <a:cs typeface="Roboto"/>
                <a:sym typeface="Roboto"/>
              </a:rPr>
              <a:t> Conditions”. This 1976 research project was funded by DOT’s Federal Highway Administration, and carried out by the California state DOT.</a:t>
            </a:r>
          </a:p>
          <a:p>
            <a:pPr marL="0" lvl="0" indent="0" algn="l" rtl="0">
              <a:spcBef>
                <a:spcPts val="0"/>
              </a:spcBef>
              <a:spcAft>
                <a:spcPts val="0"/>
              </a:spcAft>
              <a:buNone/>
            </a:pPr>
            <a:endParaRPr lang="en-US" sz="1200" dirty="0">
              <a:latin typeface="+mj-lt"/>
              <a:ea typeface="Roboto"/>
              <a:cs typeface="Roboto"/>
              <a:sym typeface="Roboto"/>
            </a:endParaRPr>
          </a:p>
          <a:p>
            <a:pPr marL="0" lvl="0" indent="0" algn="l" rtl="0">
              <a:spcBef>
                <a:spcPts val="0"/>
              </a:spcBef>
              <a:spcAft>
                <a:spcPts val="0"/>
              </a:spcAft>
              <a:buNone/>
            </a:pPr>
            <a:r>
              <a:rPr lang="en-US" sz="1200" dirty="0">
                <a:latin typeface="+mj-lt"/>
                <a:ea typeface="Roboto"/>
                <a:cs typeface="Roboto"/>
                <a:sym typeface="Roboto"/>
              </a:rPr>
              <a:t>Why talk about such an old report in this space? Because these three volumes have every type of research output we find challenging in relation to Open Science. These outputs include:</a:t>
            </a:r>
          </a:p>
          <a:p>
            <a:pPr marL="0" lvl="0" indent="0" algn="l" rtl="0">
              <a:spcBef>
                <a:spcPts val="0"/>
              </a:spcBef>
              <a:spcAft>
                <a:spcPts val="0"/>
              </a:spcAft>
              <a:buNone/>
            </a:pPr>
            <a:r>
              <a:rPr lang="en-US" sz="1200" dirty="0">
                <a:latin typeface="+mj-lt"/>
                <a:ea typeface="Roboto"/>
                <a:cs typeface="Roboto"/>
                <a:sym typeface="Roboto"/>
              </a:rPr>
              <a:t>●</a:t>
            </a:r>
            <a:r>
              <a:rPr lang="en-US" sz="1200" baseline="0" dirty="0">
                <a:latin typeface="+mj-lt"/>
                <a:ea typeface="Roboto"/>
                <a:cs typeface="Roboto"/>
                <a:sym typeface="Roboto"/>
              </a:rPr>
              <a:t> </a:t>
            </a:r>
            <a:r>
              <a:rPr lang="en-US" sz="1200" dirty="0">
                <a:latin typeface="+mj-lt"/>
                <a:ea typeface="Roboto"/>
                <a:cs typeface="Roboto"/>
                <a:sym typeface="Roboto"/>
              </a:rPr>
              <a:t>Data tables</a:t>
            </a:r>
          </a:p>
          <a:p>
            <a:pPr marL="0" lvl="0" indent="0" algn="l" rtl="0">
              <a:spcBef>
                <a:spcPts val="0"/>
              </a:spcBef>
              <a:spcAft>
                <a:spcPts val="0"/>
              </a:spcAft>
              <a:buNone/>
            </a:pPr>
            <a:r>
              <a:rPr lang="en-US" sz="1200" dirty="0">
                <a:latin typeface="+mj-lt"/>
                <a:ea typeface="Roboto"/>
                <a:cs typeface="Roboto"/>
                <a:sym typeface="Roboto"/>
              </a:rPr>
              <a:t>●</a:t>
            </a:r>
            <a:r>
              <a:rPr lang="en-US" sz="1200" baseline="0" dirty="0">
                <a:latin typeface="+mj-lt"/>
                <a:ea typeface="Roboto"/>
                <a:cs typeface="Roboto"/>
                <a:sym typeface="Roboto"/>
              </a:rPr>
              <a:t> </a:t>
            </a:r>
            <a:r>
              <a:rPr lang="en-US" sz="1200" dirty="0">
                <a:latin typeface="+mj-lt"/>
                <a:ea typeface="Roboto"/>
                <a:cs typeface="Roboto"/>
                <a:sym typeface="Roboto"/>
              </a:rPr>
              <a:t>Computer program code (FORTRAN!!)</a:t>
            </a:r>
          </a:p>
          <a:p>
            <a:pPr marL="0" lvl="0" indent="0" algn="l" rtl="0">
              <a:spcBef>
                <a:spcPts val="0"/>
              </a:spcBef>
              <a:spcAft>
                <a:spcPts val="0"/>
              </a:spcAft>
              <a:buNone/>
            </a:pPr>
            <a:r>
              <a:rPr lang="en-US" sz="1200" dirty="0">
                <a:latin typeface="+mj-lt"/>
                <a:ea typeface="Roboto"/>
                <a:cs typeface="Roboto"/>
                <a:sym typeface="Roboto"/>
              </a:rPr>
              <a:t>●</a:t>
            </a:r>
            <a:r>
              <a:rPr lang="en-US" sz="1200" baseline="0" dirty="0">
                <a:latin typeface="+mj-lt"/>
                <a:ea typeface="Roboto"/>
                <a:cs typeface="Roboto"/>
                <a:sym typeface="Roboto"/>
              </a:rPr>
              <a:t> </a:t>
            </a:r>
            <a:r>
              <a:rPr lang="en-US" sz="1200" dirty="0">
                <a:latin typeface="+mj-lt"/>
                <a:ea typeface="Roboto"/>
                <a:cs typeface="Roboto"/>
                <a:sym typeface="Roboto"/>
              </a:rPr>
              <a:t>Maps</a:t>
            </a:r>
          </a:p>
          <a:p>
            <a:pPr marL="0" lvl="0" indent="0" algn="l" rtl="0">
              <a:spcBef>
                <a:spcPts val="0"/>
              </a:spcBef>
              <a:spcAft>
                <a:spcPts val="0"/>
              </a:spcAft>
              <a:buNone/>
            </a:pPr>
            <a:r>
              <a:rPr lang="en-US" sz="1200" dirty="0">
                <a:latin typeface="+mj-lt"/>
                <a:ea typeface="Roboto"/>
                <a:cs typeface="Roboto"/>
                <a:sym typeface="Roboto"/>
              </a:rPr>
              <a:t>●</a:t>
            </a:r>
            <a:r>
              <a:rPr lang="en-US" sz="1200" baseline="0" dirty="0">
                <a:latin typeface="+mj-lt"/>
                <a:ea typeface="Roboto"/>
                <a:cs typeface="Roboto"/>
                <a:sym typeface="Roboto"/>
              </a:rPr>
              <a:t> </a:t>
            </a:r>
            <a:r>
              <a:rPr lang="en-US" sz="1200" dirty="0">
                <a:latin typeface="+mj-lt"/>
                <a:ea typeface="Roboto"/>
                <a:cs typeface="Roboto"/>
                <a:sym typeface="Roboto"/>
              </a:rPr>
              <a:t>Road diagrams</a:t>
            </a:r>
          </a:p>
          <a:p>
            <a:pPr marL="0" lvl="0" indent="0" algn="l" rtl="0">
              <a:spcBef>
                <a:spcPts val="0"/>
              </a:spcBef>
              <a:spcAft>
                <a:spcPts val="0"/>
              </a:spcAft>
              <a:buNone/>
            </a:pPr>
            <a:endParaRPr lang="en-US" sz="1200" dirty="0">
              <a:latin typeface="+mj-lt"/>
              <a:ea typeface="Roboto"/>
              <a:cs typeface="Roboto"/>
              <a:sym typeface="Roboto"/>
            </a:endParaRPr>
          </a:p>
          <a:p>
            <a:pPr marL="0" lvl="0" indent="0" algn="l" rtl="0">
              <a:spcBef>
                <a:spcPts val="0"/>
              </a:spcBef>
              <a:spcAft>
                <a:spcPts val="0"/>
              </a:spcAft>
              <a:buNone/>
            </a:pPr>
            <a:r>
              <a:rPr lang="en-US" sz="1200" dirty="0">
                <a:latin typeface="+mj-lt"/>
                <a:ea typeface="Roboto"/>
                <a:cs typeface="Roboto"/>
                <a:sym typeface="Roboto"/>
              </a:rPr>
              <a:t>And while it is nice to be able to brag a little that U.S. DOT has been sharing reports, data, and computer code for 40 or 50 years, we need to temper that pride, because much of that content is “Imprisoned in PDF.” </a:t>
            </a:r>
          </a:p>
          <a:p>
            <a:pPr marL="0" lvl="0" indent="0" algn="l" rtl="0">
              <a:spcBef>
                <a:spcPts val="0"/>
              </a:spcBef>
              <a:spcAft>
                <a:spcPts val="0"/>
              </a:spcAft>
              <a:buNone/>
            </a:pPr>
            <a:endParaRPr lang="en-US" sz="1200" dirty="0">
              <a:latin typeface="+mj-lt"/>
              <a:ea typeface="Roboto"/>
              <a:cs typeface="Roboto"/>
              <a:sym typeface="Roboto"/>
            </a:endParaRPr>
          </a:p>
          <a:p>
            <a:pPr marL="0" lvl="0" indent="0" algn="l" rtl="0">
              <a:spcBef>
                <a:spcPts val="0"/>
              </a:spcBef>
              <a:spcAft>
                <a:spcPts val="0"/>
              </a:spcAft>
              <a:buNone/>
            </a:pPr>
            <a:r>
              <a:rPr lang="en-US" sz="1200" dirty="0">
                <a:latin typeface="+mj-lt"/>
                <a:ea typeface="Roboto"/>
                <a:cs typeface="Roboto"/>
                <a:sym typeface="Roboto"/>
              </a:rPr>
              <a:t>[Next slide]</a:t>
            </a:r>
          </a:p>
          <a:p>
            <a:pPr marL="0" lvl="0" indent="0" algn="l" rtl="0">
              <a:spcBef>
                <a:spcPts val="0"/>
              </a:spcBef>
              <a:spcAft>
                <a:spcPts val="0"/>
              </a:spcAft>
              <a:buNone/>
            </a:pPr>
            <a:endParaRPr lang="en-US" sz="1200" dirty="0">
              <a:latin typeface="+mj-lt"/>
              <a:ea typeface="Roboto"/>
              <a:cs typeface="Roboto"/>
              <a:sym typeface="Roboto"/>
            </a:endParaRPr>
          </a:p>
          <a:p>
            <a:pPr marL="0" lvl="0" indent="0" algn="l" rtl="0">
              <a:spcBef>
                <a:spcPts val="0"/>
              </a:spcBef>
              <a:spcAft>
                <a:spcPts val="0"/>
              </a:spcAft>
              <a:buNone/>
            </a:pPr>
            <a:r>
              <a:rPr lang="en-US" sz="1200" dirty="0">
                <a:latin typeface="+mj-lt"/>
                <a:ea typeface="Roboto"/>
                <a:cs typeface="Roboto"/>
                <a:sym typeface="Roboto"/>
              </a:rPr>
              <a:t>[Text of slide not presented orally:</a:t>
            </a:r>
          </a:p>
          <a:p>
            <a:pPr marL="0" lvl="0" indent="0" algn="l" rtl="0">
              <a:spcBef>
                <a:spcPts val="0"/>
              </a:spcBef>
              <a:spcAft>
                <a:spcPts val="0"/>
              </a:spcAft>
              <a:buNone/>
            </a:pPr>
            <a:r>
              <a:rPr lang="nl-NL" sz="1200" dirty="0">
                <a:latin typeface="+mj-lt"/>
                <a:ea typeface="Roboto"/>
                <a:cs typeface="Roboto"/>
                <a:sym typeface="Roboto"/>
              </a:rPr>
              <a:t>Full list of research</a:t>
            </a:r>
            <a:r>
              <a:rPr lang="nl-NL" sz="1200" baseline="0" dirty="0">
                <a:latin typeface="+mj-lt"/>
                <a:ea typeface="Roboto"/>
                <a:cs typeface="Roboto"/>
                <a:sym typeface="Roboto"/>
              </a:rPr>
              <a:t> file types in teh 3 reports includes: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600 typeset pages with</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Analysis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Data tables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Computer program code (FORTRAN!!)</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Maps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Road diagrams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Graphs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Incident reports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Survey Coding tables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Mathematical Formulae</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Flow charts</a:t>
            </a:r>
          </a:p>
          <a:p>
            <a:pPr marL="0" lvl="0" indent="0" algn="l" rtl="0">
              <a:spcBef>
                <a:spcPts val="0"/>
              </a:spcBef>
              <a:spcAft>
                <a:spcPts val="0"/>
              </a:spcAft>
              <a:buNone/>
            </a:pPr>
            <a:endParaRPr lang="nl-NL" sz="1200" dirty="0">
              <a:latin typeface="+mj-lt"/>
              <a:ea typeface="Roboto"/>
              <a:cs typeface="Roboto"/>
              <a:sym typeface="Roboto"/>
            </a:endParaRPr>
          </a:p>
          <a:p>
            <a:pPr marL="0" lvl="0" indent="0" algn="l" rtl="0">
              <a:spcBef>
                <a:spcPts val="0"/>
              </a:spcBef>
              <a:spcAft>
                <a:spcPts val="0"/>
              </a:spcAft>
              <a:buNone/>
            </a:pPr>
            <a:r>
              <a:rPr lang="nl-NL" sz="1200" dirty="0">
                <a:latin typeface="+mj-lt"/>
                <a:ea typeface="Roboto"/>
                <a:cs typeface="Roboto"/>
                <a:sym typeface="Roboto"/>
              </a:rPr>
              <a:t>Links to the 3 volumes:</a:t>
            </a:r>
          </a:p>
          <a:p>
            <a:pPr marL="0" lvl="0" indent="0" algn="l" rtl="0">
              <a:spcBef>
                <a:spcPts val="0"/>
              </a:spcBef>
              <a:spcAft>
                <a:spcPts val="0"/>
              </a:spcAft>
              <a:buNone/>
            </a:pPr>
            <a:r>
              <a:rPr lang="nl-NL" sz="1200" dirty="0">
                <a:latin typeface="+mj-lt"/>
                <a:ea typeface="Roboto"/>
                <a:cs typeface="Roboto"/>
                <a:sym typeface="Roboto"/>
              </a:rPr>
              <a:t>Vol 1: https://doi.org/10.21949/1520658</a:t>
            </a:r>
          </a:p>
          <a:p>
            <a:pPr marL="0" lvl="0" indent="0" algn="l" rtl="0">
              <a:spcBef>
                <a:spcPts val="0"/>
              </a:spcBef>
              <a:spcAft>
                <a:spcPts val="0"/>
              </a:spcAft>
              <a:buNone/>
            </a:pPr>
            <a:r>
              <a:rPr lang="nl-NL" sz="1200" dirty="0">
                <a:latin typeface="+mj-lt"/>
                <a:ea typeface="Roboto"/>
                <a:cs typeface="Roboto"/>
                <a:sym typeface="Roboto"/>
              </a:rPr>
              <a:t>Vol 2: https://doi.org/10.21949/1520659</a:t>
            </a:r>
          </a:p>
          <a:p>
            <a:pPr marL="0" lvl="0" indent="0" algn="l" rtl="0">
              <a:spcBef>
                <a:spcPts val="0"/>
              </a:spcBef>
              <a:spcAft>
                <a:spcPts val="0"/>
              </a:spcAft>
              <a:buNone/>
            </a:pPr>
            <a:r>
              <a:rPr lang="nl-NL" sz="1200" dirty="0">
                <a:latin typeface="+mj-lt"/>
                <a:ea typeface="Roboto"/>
                <a:cs typeface="Roboto"/>
                <a:sym typeface="Roboto"/>
              </a:rPr>
              <a:t>Vol 3: https://doi.org/10.21949/1520660]</a:t>
            </a:r>
          </a:p>
          <a:p>
            <a:pPr marL="0" lvl="0" indent="0" algn="l" rtl="0">
              <a:spcBef>
                <a:spcPts val="0"/>
              </a:spcBef>
              <a:spcAft>
                <a:spcPts val="0"/>
              </a:spcAft>
              <a:buNone/>
            </a:pPr>
            <a:endParaRPr lang="nl-NL" sz="1200" dirty="0">
              <a:latin typeface="+mj-lt"/>
              <a:ea typeface="Roboto"/>
              <a:cs typeface="Roboto"/>
              <a:sym typeface="Roboto"/>
            </a:endParaRPr>
          </a:p>
          <a:p>
            <a:pPr marL="0" lvl="0" indent="0" algn="l" rtl="0">
              <a:spcBef>
                <a:spcPts val="0"/>
              </a:spcBef>
              <a:spcAft>
                <a:spcPts val="0"/>
              </a:spcAft>
              <a:buNone/>
            </a:pPr>
            <a:r>
              <a:rPr lang="nl-NL" sz="1200" dirty="0">
                <a:latin typeface="+mj-lt"/>
                <a:ea typeface="Roboto"/>
                <a:cs typeface="Roboto"/>
                <a:sym typeface="Roboto"/>
              </a:rPr>
              <a:t>[Expanded background text:</a:t>
            </a: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 Among the scientific</a:t>
            </a:r>
            <a:r>
              <a:rPr lang="en-US" sz="1200" b="0" i="0" u="none" strike="noStrike" cap="none" baseline="0" dirty="0">
                <a:solidFill>
                  <a:srgbClr val="000000"/>
                </a:solidFill>
                <a:latin typeface="Arial"/>
                <a:ea typeface="Roboto"/>
                <a:cs typeface="Roboto"/>
                <a:sym typeface="Roboto"/>
              </a:rPr>
              <a:t> and technical reports you might access from NTIS is the 3-volume report entitled: “</a:t>
            </a:r>
            <a:r>
              <a:rPr lang="en-US" sz="1200" dirty="0"/>
              <a:t>Freeway Data for Incident and </a:t>
            </a:r>
            <a:r>
              <a:rPr lang="en-US" sz="1200" dirty="0" err="1"/>
              <a:t>Nonincident</a:t>
            </a:r>
            <a:r>
              <a:rPr lang="en-US" sz="1200" dirty="0"/>
              <a:t> Conditions” from 1976 and 1977. This</a:t>
            </a:r>
            <a:r>
              <a:rPr lang="en-US" sz="1200" baseline="0" dirty="0"/>
              <a:t> research project was funded by the Federal Highway Administration of U.S. DOT, and carried out by the California state Department of Transportation.</a:t>
            </a:r>
          </a:p>
          <a:p>
            <a:pPr marL="0" lvl="0" indent="0" algn="l" rtl="0">
              <a:spcBef>
                <a:spcPts val="0"/>
              </a:spcBef>
              <a:spcAft>
                <a:spcPts val="0"/>
              </a:spcAft>
              <a:buNone/>
            </a:pPr>
            <a:r>
              <a:rPr lang="en-US" sz="1200" baseline="0" dirty="0"/>
              <a:t>In fact, when the National Transportation Library received a request for this publication, we had to contact NTIS to get a scanned copy so that we could add it to our Repository &amp; Open Science Access Portal (ROSA P) (pictured here).</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Why talk</a:t>
            </a:r>
            <a:r>
              <a:rPr lang="en-US" sz="1200" b="0" i="0" u="none" strike="noStrike" cap="none" baseline="0" dirty="0">
                <a:solidFill>
                  <a:srgbClr val="000000"/>
                </a:solidFill>
                <a:latin typeface="Arial"/>
                <a:ea typeface="Roboto"/>
                <a:cs typeface="Roboto"/>
                <a:sym typeface="Roboto"/>
              </a:rPr>
              <a:t> about such an old report in this space? Because these three volumes have every type of research output we are talking about, or finding challenging, in relation to Open Science. These outputs include:</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600 typeset pages with</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Analysis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Data tables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Computer program code (FORTRAN!!)</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Maps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Road diagrams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Graphs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Incident reports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Survey Coding tables</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Mathematical Formulae</a:t>
            </a:r>
          </a:p>
          <a:p>
            <a:pPr marL="171450" lvl="0" indent="-171450" algn="l" rtl="0">
              <a:spcBef>
                <a:spcPts val="0"/>
              </a:spcBef>
              <a:spcAft>
                <a:spcPts val="0"/>
              </a:spcAft>
            </a:pPr>
            <a:r>
              <a:rPr lang="en-US" sz="1200" b="0" i="0" u="none" strike="noStrike" cap="none" baseline="0" dirty="0">
                <a:solidFill>
                  <a:srgbClr val="000000"/>
                </a:solidFill>
                <a:latin typeface="Arial"/>
                <a:ea typeface="Roboto"/>
                <a:cs typeface="Roboto"/>
                <a:sym typeface="Roboto"/>
              </a:rPr>
              <a:t>Flow charts</a:t>
            </a:r>
          </a:p>
          <a:p>
            <a:pPr marL="171450" lvl="0" indent="-171450" algn="l" rtl="0">
              <a:spcBef>
                <a:spcPts val="0"/>
              </a:spcBef>
              <a:spcAft>
                <a:spcPts val="0"/>
              </a:spcAft>
            </a:pPr>
            <a:endParaRPr lang="en-US" sz="1200" b="0" i="0" u="none" strike="noStrike" cap="none" baseline="0" dirty="0">
              <a:solidFill>
                <a:srgbClr val="000000"/>
              </a:solidFill>
              <a:latin typeface="Arial"/>
              <a:ea typeface="Roboto"/>
              <a:cs typeface="Roboto"/>
              <a:sym typeface="Roboto"/>
            </a:endParaRPr>
          </a:p>
          <a:p>
            <a:pPr marL="0" lvl="0" indent="0" algn="l" rtl="0">
              <a:spcBef>
                <a:spcPts val="0"/>
              </a:spcBef>
              <a:spcAft>
                <a:spcPts val="0"/>
              </a:spcAft>
              <a:buNone/>
            </a:pPr>
            <a:r>
              <a:rPr lang="en-US" sz="1200" b="0" i="0" u="none" strike="noStrike" cap="none" dirty="0">
                <a:solidFill>
                  <a:srgbClr val="000000"/>
                </a:solidFill>
                <a:latin typeface="Arial"/>
                <a:ea typeface="Roboto"/>
                <a:cs typeface="Roboto"/>
                <a:sym typeface="Roboto"/>
              </a:rPr>
              <a:t>And while it is nice to be able to brag a little</a:t>
            </a:r>
            <a:r>
              <a:rPr lang="en-US" sz="1200" b="0" i="0" u="none" strike="noStrike" cap="none" baseline="0" dirty="0">
                <a:solidFill>
                  <a:srgbClr val="000000"/>
                </a:solidFill>
                <a:latin typeface="Arial"/>
                <a:ea typeface="Roboto"/>
                <a:cs typeface="Roboto"/>
                <a:sym typeface="Roboto"/>
              </a:rPr>
              <a:t> that U.S. DOT has been sharing scientific reports, data, and computer code for 40 or 50 years, as you might imagine, we need to temper that pride, because much of that content is “Imprisoned in PDF.”]</a:t>
            </a:r>
            <a:endParaRPr lang="en-US" sz="12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nl-NL" sz="1200" dirty="0">
              <a:latin typeface="+mj-lt"/>
              <a:ea typeface="Roboto"/>
              <a:cs typeface="Roboto"/>
              <a:sym typeface="Roboto"/>
            </a:endParaRPr>
          </a:p>
          <a:p>
            <a:pPr marL="0" lvl="0" indent="0" algn="l" rtl="0">
              <a:spcBef>
                <a:spcPts val="0"/>
              </a:spcBef>
              <a:spcAft>
                <a:spcPts val="0"/>
              </a:spcAft>
              <a:buNone/>
            </a:pPr>
            <a:endParaRPr lang="en-US" sz="1200" dirty="0">
              <a:latin typeface="+mj-lt"/>
              <a:ea typeface="Roboto"/>
              <a:cs typeface="Roboto"/>
              <a:sym typeface="Roboto"/>
            </a:endParaRPr>
          </a:p>
          <a:p>
            <a:pPr marL="0" lvl="0" indent="0" algn="l" rtl="0">
              <a:spcBef>
                <a:spcPts val="0"/>
              </a:spcBef>
              <a:spcAft>
                <a:spcPts val="0"/>
              </a:spcAft>
              <a:buNone/>
            </a:pPr>
            <a:endParaRPr sz="1200" dirty="0">
              <a:latin typeface="+mj-lt"/>
              <a:ea typeface="Roboto"/>
              <a:cs typeface="Roboto"/>
              <a:sym typeface="Roboto"/>
            </a:endParaRPr>
          </a:p>
          <a:p>
            <a:pPr marL="0" lvl="0" indent="0" algn="l" rtl="0">
              <a:spcBef>
                <a:spcPts val="0"/>
              </a:spcBef>
              <a:spcAft>
                <a:spcPts val="0"/>
              </a:spcAft>
              <a:buNone/>
            </a:pPr>
            <a:endParaRPr sz="1200" dirty="0">
              <a:latin typeface="+mj-lt"/>
              <a:ea typeface="Roboto"/>
              <a:cs typeface="Roboto"/>
              <a:sym typeface="Roboto"/>
            </a:endParaRPr>
          </a:p>
        </p:txBody>
      </p:sp>
    </p:spTree>
    <p:extLst>
      <p:ext uri="{BB962C8B-B14F-4D97-AF65-F5344CB8AC3E}">
        <p14:creationId xmlns:p14="http://schemas.microsoft.com/office/powerpoint/2010/main" val="435034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1989ce7e6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1989ce7e6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Title: Science Imprisoned</a:t>
            </a:r>
            <a:r>
              <a:rPr lang="en-US" sz="1100" b="0" i="0" u="none" strike="noStrike" cap="none" baseline="0" dirty="0">
                <a:solidFill>
                  <a:srgbClr val="000000"/>
                </a:solidFill>
                <a:latin typeface="Arial"/>
                <a:ea typeface="Roboto"/>
                <a:cs typeface="Roboto"/>
                <a:sym typeface="Roboto"/>
              </a:rPr>
              <a:t> in PDF</a:t>
            </a: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Speaker notes: If you cannot</a:t>
            </a:r>
            <a:r>
              <a:rPr lang="en-US" sz="1100" b="0" i="0" u="none" strike="noStrike" cap="none" baseline="0" dirty="0">
                <a:solidFill>
                  <a:srgbClr val="000000"/>
                </a:solidFill>
                <a:latin typeface="Arial"/>
                <a:ea typeface="Roboto"/>
                <a:cs typeface="Roboto"/>
                <a:sym typeface="Roboto"/>
              </a:rPr>
              <a:t> see much detail on this slide, that is expected. While the scans of the “Freeway Data’ reports exists, they are rather low resolution.</a:t>
            </a: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I won’t spend much time here talking</a:t>
            </a:r>
            <a:r>
              <a:rPr lang="en-US" sz="1100" b="0" i="0" u="none" strike="noStrike" cap="none" baseline="0" dirty="0">
                <a:solidFill>
                  <a:srgbClr val="000000"/>
                </a:solidFill>
                <a:latin typeface="Arial"/>
                <a:ea typeface="Roboto"/>
                <a:cs typeface="Roboto"/>
                <a:sym typeface="Roboto"/>
              </a:rPr>
              <a:t> about the challenges of opening legacy science, other than to say that the problems of 45 years ago are still with us: How do we make our science discoverable and useful to humans, while also machine-readable and useful to computers?</a:t>
            </a: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[Next slide]</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Text of slide not presented orally:</a:t>
            </a:r>
          </a:p>
          <a:p>
            <a:pPr marL="171450" lvl="0" indent="-171450" algn="l" rtl="0">
              <a:spcBef>
                <a:spcPts val="0"/>
              </a:spcBef>
              <a:spcAft>
                <a:spcPts val="0"/>
              </a:spcAft>
            </a:pPr>
            <a:r>
              <a:rPr lang="en-US" sz="1100" b="0" i="0" u="none" strike="noStrike" cap="none" dirty="0">
                <a:solidFill>
                  <a:srgbClr val="000000"/>
                </a:solidFill>
                <a:latin typeface="Arial"/>
                <a:ea typeface="Roboto"/>
                <a:cs typeface="Roboto"/>
                <a:sym typeface="Roboto"/>
              </a:rPr>
              <a:t>Low </a:t>
            </a:r>
            <a:r>
              <a:rPr lang="en-US" sz="1100" b="0" i="0" u="none" strike="noStrike" cap="none" dirty="0" err="1">
                <a:solidFill>
                  <a:srgbClr val="000000"/>
                </a:solidFill>
                <a:latin typeface="Arial"/>
                <a:ea typeface="Roboto"/>
                <a:cs typeface="Roboto"/>
                <a:sym typeface="Roboto"/>
              </a:rPr>
              <a:t>Rez</a:t>
            </a:r>
            <a:r>
              <a:rPr lang="en-US" sz="1100" b="0" i="0" u="none" strike="noStrike" cap="none" baseline="0" dirty="0">
                <a:solidFill>
                  <a:srgbClr val="000000"/>
                </a:solidFill>
                <a:latin typeface="Arial"/>
                <a:ea typeface="Roboto"/>
                <a:cs typeface="Roboto"/>
                <a:sym typeface="Roboto"/>
              </a:rPr>
              <a:t> Text Scan\</a:t>
            </a:r>
          </a:p>
          <a:p>
            <a:pPr marL="171450" lvl="0" indent="-171450" algn="l" rtl="0">
              <a:spcBef>
                <a:spcPts val="0"/>
              </a:spcBef>
              <a:spcAft>
                <a:spcPts val="0"/>
              </a:spcAft>
            </a:pPr>
            <a:r>
              <a:rPr lang="en-US" sz="1100" b="0" i="0" u="none" strike="noStrike" cap="none" baseline="0" dirty="0">
                <a:solidFill>
                  <a:srgbClr val="000000"/>
                </a:solidFill>
                <a:latin typeface="Arial"/>
                <a:ea typeface="Roboto"/>
                <a:cs typeface="Roboto"/>
                <a:sym typeface="Roboto"/>
              </a:rPr>
              <a:t>No GIS Map Coordinates</a:t>
            </a:r>
          </a:p>
          <a:p>
            <a:pPr marL="171450" lvl="0" indent="-171450" algn="l" rtl="0">
              <a:spcBef>
                <a:spcPts val="0"/>
              </a:spcBef>
              <a:spcAft>
                <a:spcPts val="0"/>
              </a:spcAft>
            </a:pPr>
            <a:r>
              <a:rPr lang="en-US" sz="1100" b="0" i="0" u="none" strike="noStrike" cap="none" baseline="0" dirty="0">
                <a:solidFill>
                  <a:srgbClr val="000000"/>
                </a:solidFill>
                <a:latin typeface="Arial"/>
                <a:ea typeface="Roboto"/>
                <a:cs typeface="Roboto"/>
                <a:sym typeface="Roboto"/>
              </a:rPr>
              <a:t>Data NOT Machine-Readable</a:t>
            </a:r>
          </a:p>
          <a:p>
            <a:pPr marL="171450" lvl="0" indent="-171450" algn="l" rtl="0">
              <a:spcBef>
                <a:spcPts val="0"/>
              </a:spcBef>
              <a:spcAft>
                <a:spcPts val="0"/>
              </a:spcAft>
            </a:pPr>
            <a:r>
              <a:rPr lang="en-US" sz="1100" b="0" i="0" u="none" strike="noStrike" cap="none" baseline="0" dirty="0">
                <a:solidFill>
                  <a:srgbClr val="000000"/>
                </a:solidFill>
                <a:latin typeface="Arial"/>
                <a:ea typeface="Roboto"/>
                <a:cs typeface="Roboto"/>
                <a:sym typeface="Roboto"/>
              </a:rPr>
              <a:t>Code, Comments, &amp; Data Dictionary NOT Machine-Readable</a:t>
            </a: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2840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Title: Open Science: U.S. Federal</a:t>
            </a:r>
            <a:r>
              <a:rPr lang="en-US" sz="1100" b="0" i="0" u="none" strike="noStrike" cap="none" baseline="0" dirty="0">
                <a:solidFill>
                  <a:srgbClr val="000000"/>
                </a:solidFill>
                <a:latin typeface="Arial"/>
                <a:ea typeface="Roboto"/>
                <a:cs typeface="Roboto"/>
                <a:sym typeface="Roboto"/>
              </a:rPr>
              <a:t> Policy &amp; Implementation</a:t>
            </a: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Speaker notes: Now we</a:t>
            </a:r>
            <a:r>
              <a:rPr lang="en-US" sz="1100" b="0" i="0" u="none" strike="noStrike" cap="none" baseline="0" dirty="0">
                <a:solidFill>
                  <a:srgbClr val="000000"/>
                </a:solidFill>
                <a:latin typeface="Arial"/>
                <a:ea typeface="Roboto"/>
                <a:cs typeface="Roboto"/>
                <a:sym typeface="Roboto"/>
              </a:rPr>
              <a:t> can turn our attention to the recent past, the present, and the hopeful future by taking a quick look as U.S. Federal Open Science policies and implementation efforts. This will include overviews of Policies, Practices, Technology, and Resources.</a:t>
            </a: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[Next slide]</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p:txBody>
      </p:sp>
    </p:spTree>
    <p:extLst>
      <p:ext uri="{BB962C8B-B14F-4D97-AF65-F5344CB8AC3E}">
        <p14:creationId xmlns:p14="http://schemas.microsoft.com/office/powerpoint/2010/main" val="2516299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1989ce7e6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1989ce7e6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Title: </a:t>
            </a:r>
            <a:r>
              <a:rPr lang="en" dirty="0"/>
              <a:t>Opening U.S. Government-Funded Science: Policies 2005 to 2019</a:t>
            </a: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139700" indent="0">
              <a:buNone/>
            </a:pPr>
            <a:r>
              <a:rPr lang="en-US" sz="1100" b="0" i="0" u="none" strike="noStrike" cap="none" dirty="0">
                <a:solidFill>
                  <a:srgbClr val="000000"/>
                </a:solidFill>
                <a:latin typeface="Arial"/>
                <a:ea typeface="Roboto"/>
                <a:cs typeface="Roboto"/>
                <a:sym typeface="Roboto"/>
              </a:rPr>
              <a:t>Speaker notes: </a:t>
            </a:r>
            <a:r>
              <a:rPr lang="en-US" sz="1100" baseline="0" dirty="0">
                <a:latin typeface="Times New Roman" panose="02020603050405020304" pitchFamily="18" charset="0"/>
                <a:cs typeface="Times New Roman" panose="02020603050405020304" pitchFamily="18" charset="0"/>
              </a:rPr>
              <a:t>Over the past 15 years we have seen many executive orders, policies, and laws, that seek to make our government more transparent. These included directives for increased public access to federally funded publications and datasets. It is hoped that opening research outputs to broader public use will have social, economic, and research benefits, especially as data is re-used in novel ways.</a:t>
            </a:r>
          </a:p>
          <a:p>
            <a:pPr marL="139700" indent="0">
              <a:buNone/>
            </a:pPr>
            <a:endParaRPr lang="en-US" sz="1100" baseline="0" dirty="0">
              <a:latin typeface="Times New Roman" panose="02020603050405020304" pitchFamily="18" charset="0"/>
              <a:cs typeface="Times New Roman" panose="02020603050405020304" pitchFamily="18" charset="0"/>
            </a:endParaRPr>
          </a:p>
          <a:p>
            <a:pPr marL="139700" indent="0">
              <a:buNone/>
            </a:pPr>
            <a:r>
              <a:rPr lang="en-US" sz="1100" baseline="0" dirty="0">
                <a:latin typeface="Times New Roman" panose="02020603050405020304" pitchFamily="18" charset="0"/>
                <a:cs typeface="Times New Roman" panose="02020603050405020304" pitchFamily="18" charset="0"/>
              </a:rPr>
              <a:t>A small sample of these include:</a:t>
            </a:r>
          </a:p>
          <a:p>
            <a:pPr marL="457200" indent="-317500"/>
            <a:r>
              <a:rPr lang="en-US" sz="1100" baseline="0" dirty="0">
                <a:latin typeface="Times New Roman" panose="02020603050405020304" pitchFamily="18" charset="0"/>
                <a:cs typeface="Times New Roman" panose="02020603050405020304" pitchFamily="18" charset="0"/>
              </a:rPr>
              <a:t>2009 “Transparency and Open Government”</a:t>
            </a:r>
          </a:p>
          <a:p>
            <a:pPr marL="457200" indent="-317500"/>
            <a:r>
              <a:rPr lang="en-US" sz="1100" baseline="0" dirty="0">
                <a:latin typeface="Times New Roman" panose="02020603050405020304" pitchFamily="18" charset="0"/>
                <a:cs typeface="Times New Roman" panose="02020603050405020304" pitchFamily="18" charset="0"/>
              </a:rPr>
              <a:t>2013 “Increasing Access to the Results of Federally Funded Scientific Research,”</a:t>
            </a:r>
          </a:p>
          <a:p>
            <a:pPr marL="457200" indent="-317500"/>
            <a:endParaRPr lang="en-US" sz="1100" baseline="0" dirty="0">
              <a:latin typeface="Times New Roman" panose="02020603050405020304" pitchFamily="18" charset="0"/>
              <a:cs typeface="Times New Roman" panose="02020603050405020304" pitchFamily="18" charset="0"/>
            </a:endParaRPr>
          </a:p>
          <a:p>
            <a:pPr marL="139700" indent="0">
              <a:buNone/>
            </a:pPr>
            <a:r>
              <a:rPr lang="en-US" sz="1100" baseline="0" dirty="0">
                <a:latin typeface="Times New Roman" panose="02020603050405020304" pitchFamily="18" charset="0"/>
                <a:cs typeface="Times New Roman" panose="02020603050405020304" pitchFamily="18" charset="0"/>
              </a:rPr>
              <a:t>Let us focus for a second on the most recent , the Foundations for Evidence-Based Policymaking Act of 2018. Title II is the Open, Public, Electronic, and Necessary (OPEN) Government Data Act, which requires that non-restricted U.S. government data be available in machine-readable formats.</a:t>
            </a:r>
          </a:p>
          <a:p>
            <a:pPr marL="139700" indent="0">
              <a:buNone/>
            </a:pPr>
            <a:r>
              <a:rPr lang="en-US" sz="1100" baseline="0" dirty="0">
                <a:latin typeface="Times New Roman" panose="02020603050405020304" pitchFamily="18" charset="0"/>
                <a:cs typeface="Times New Roman" panose="02020603050405020304" pitchFamily="18" charset="0"/>
              </a:rPr>
              <a:t>But new policies are not the only reason for the U.S. shift towards Open Science. Federal policy had to change because scientific research practice is changing in the digital era. </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[Next slide]</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[Text of slide not presented orally:</a:t>
            </a: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List of policies and memos picture on the screen:</a:t>
            </a:r>
          </a:p>
          <a:p>
            <a:pPr lvl="2"/>
            <a:r>
              <a:rPr lang="en-US" sz="1100" baseline="0" dirty="0">
                <a:latin typeface="Times New Roman" panose="02020603050405020304" pitchFamily="18" charset="0"/>
                <a:cs typeface="Times New Roman" panose="02020603050405020304" pitchFamily="18" charset="0"/>
              </a:rPr>
              <a:t>Office of Management and Budget (OMB)  Memo M-06-02, “Improving Public Access to and Dissemination of Government Information and Using the Federal Enterprise Architecture Data Reference Model,” December 16, 2005, https://www.whitehouse.gov/sites/whitehouse.gov/files/omb/memoranda/2006/m06-02.pdf</a:t>
            </a:r>
          </a:p>
          <a:p>
            <a:pPr lvl="2"/>
            <a:r>
              <a:rPr lang="en-US" sz="1100" baseline="0" dirty="0">
                <a:latin typeface="Times New Roman" panose="02020603050405020304" pitchFamily="18" charset="0"/>
                <a:cs typeface="Times New Roman" panose="02020603050405020304" pitchFamily="18" charset="0"/>
              </a:rPr>
              <a:t>White House “Transparency and Open Government” memo, January 21, 2009, https://obamawhitehouse.archives.gov/the-press-office/transparency-and-open-government</a:t>
            </a:r>
          </a:p>
          <a:p>
            <a:pPr lvl="2"/>
            <a:r>
              <a:rPr lang="en-US" sz="1100" baseline="0" dirty="0">
                <a:latin typeface="Times New Roman" panose="02020603050405020304" pitchFamily="18" charset="0"/>
                <a:cs typeface="Times New Roman" panose="02020603050405020304" pitchFamily="18" charset="0"/>
              </a:rPr>
              <a:t>Office OMB memo M-10-06, “Open Government Directive”, December 8, 2009, https://www.whitehouse.gov/sites/whitehouse.gov/files/omb/memoranda/2010/m10-06.pdf</a:t>
            </a:r>
          </a:p>
          <a:p>
            <a:pPr lvl="2"/>
            <a:r>
              <a:rPr lang="en-US" sz="1100" baseline="0" dirty="0">
                <a:latin typeface="Times New Roman" panose="02020603050405020304" pitchFamily="18" charset="0"/>
                <a:cs typeface="Times New Roman" panose="02020603050405020304" pitchFamily="18" charset="0"/>
              </a:rPr>
              <a:t>White House Office of Science and Technology Policy (OSTP) memo “Increasing Access to the Results of Federally Funded Scientific Research,” also knows as “The </a:t>
            </a:r>
            <a:r>
              <a:rPr lang="en-US" sz="1100" baseline="0" dirty="0" err="1">
                <a:latin typeface="Times New Roman" panose="02020603050405020304" pitchFamily="18" charset="0"/>
                <a:cs typeface="Times New Roman" panose="02020603050405020304" pitchFamily="18" charset="0"/>
              </a:rPr>
              <a:t>Holdren</a:t>
            </a:r>
            <a:r>
              <a:rPr lang="en-US" sz="1100" baseline="0" dirty="0">
                <a:latin typeface="Times New Roman" panose="02020603050405020304" pitchFamily="18" charset="0"/>
                <a:cs typeface="Times New Roman" panose="02020603050405020304" pitchFamily="18" charset="0"/>
              </a:rPr>
              <a:t> Memo,” February 22, 2013, https://web.archive.org/web/20130308142014/https://www.whitehouse.gov/sites/default/files/microsites/ostp/ostp_public_access_memo_2013.pdf</a:t>
            </a:r>
          </a:p>
          <a:p>
            <a:pPr lvl="2"/>
            <a:r>
              <a:rPr lang="en-US" sz="1100" baseline="0" dirty="0">
                <a:latin typeface="Times New Roman" panose="02020603050405020304" pitchFamily="18" charset="0"/>
                <a:cs typeface="Times New Roman" panose="02020603050405020304" pitchFamily="18" charset="0"/>
              </a:rPr>
              <a:t>OMB memo M-13-13, “Open Data Policy – Managing Information as an Asset,” May 9, 2013,  https://www.whitehouse.gov/sites/whitehouse.gov/files/omb/memoranda/2013/m-13-13.pdf</a:t>
            </a:r>
          </a:p>
          <a:p>
            <a:pPr lvl="2"/>
            <a:r>
              <a:rPr lang="en-US" sz="1100" baseline="0" dirty="0">
                <a:latin typeface="Times New Roman" panose="02020603050405020304" pitchFamily="18" charset="0"/>
                <a:cs typeface="Times New Roman" panose="02020603050405020304" pitchFamily="18" charset="0"/>
              </a:rPr>
              <a:t>White House Executive Order 13642 “Making Open and Machine Readable the New Default for Government Information,” May 9, 2013, https://www.govinfo.gov/content/pkg/FR-2013-05-14/pdf/2013-11533.pdf </a:t>
            </a:r>
          </a:p>
          <a:p>
            <a:pPr lvl="2"/>
            <a:r>
              <a:rPr lang="en-US" sz="1100" baseline="0" dirty="0">
                <a:latin typeface="Times New Roman" panose="02020603050405020304" pitchFamily="18" charset="0"/>
                <a:cs typeface="Times New Roman" panose="02020603050405020304" pitchFamily="18" charset="0"/>
              </a:rPr>
              <a:t>House of Representatives bill H.R. 4174, “Foundations for Evidence-Based Policymaking Act of 2018,” introduced October 31, 2017, https://www.congress.gov/bill/115th-congress/house-bill/4174</a:t>
            </a:r>
          </a:p>
          <a:p>
            <a:pPr lvl="2"/>
            <a:r>
              <a:rPr lang="en-US" sz="1100" baseline="0" dirty="0">
                <a:latin typeface="Times New Roman" panose="02020603050405020304" pitchFamily="18" charset="0"/>
                <a:cs typeface="Times New Roman" panose="02020603050405020304" pitchFamily="18" charset="0"/>
              </a:rPr>
              <a:t>U.S. Senate bill “S.760 - Open, Public, Electronic, and Necessary Government Data Act,” introduced March 29, 2017, https://www.congress.gov/bill/115th-congress/senate-bill/760/text , and,</a:t>
            </a:r>
          </a:p>
          <a:p>
            <a:pPr lvl="2"/>
            <a:r>
              <a:rPr lang="en-US" sz="1100" baseline="0" dirty="0">
                <a:latin typeface="Times New Roman" panose="02020603050405020304" pitchFamily="18" charset="0"/>
                <a:cs typeface="Times New Roman" panose="02020603050405020304" pitchFamily="18" charset="0"/>
              </a:rPr>
              <a:t>Public Law No. 115-435 “Foundations for Evidence-Based Policymaking Act of 2018,” signed into law on January 14, 2019, https://www.congress.gov/115/plaws/publ435/PLAW-115publ435.pdf</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dirty="0"/>
              <a:t>[Expanded background text:</a:t>
            </a:r>
          </a:p>
          <a:p>
            <a:r>
              <a:rPr lang="en-US" sz="1100" baseline="0" dirty="0">
                <a:latin typeface="Times New Roman" panose="02020603050405020304" pitchFamily="18" charset="0"/>
                <a:cs typeface="Times New Roman" panose="02020603050405020304" pitchFamily="18" charset="0"/>
              </a:rPr>
              <a:t>Over at least the past 15 years we have seen a number of White House executive orders, policies, and laws, that seek to make the operations of the government more transparent. This included executive orders calling for increased public access to federally funded publications, research, and data, so that citizens have as much access as possible to the products they fund through taxes. It is hoped that opening research outputs to broader public use may also have social, economic, and research benefits, especially as data is re-used in novel ways, perhaps not considered by the original researcher.</a:t>
            </a:r>
          </a:p>
          <a:p>
            <a:pPr lvl="1"/>
            <a:r>
              <a:rPr lang="en-US" sz="1100" baseline="0" dirty="0">
                <a:latin typeface="Times New Roman" panose="02020603050405020304" pitchFamily="18" charset="0"/>
                <a:cs typeface="Times New Roman" panose="02020603050405020304" pitchFamily="18" charset="0"/>
              </a:rPr>
              <a:t>A non-exhaustive list of these order, memos, and laws include: (see list above)</a:t>
            </a:r>
          </a:p>
          <a:p>
            <a:pPr marL="139700" lvl="0" indent="0">
              <a:buFontTx/>
              <a:buNone/>
            </a:pPr>
            <a:endParaRPr lang="en-US" sz="1100" baseline="0" dirty="0">
              <a:latin typeface="Times New Roman" panose="02020603050405020304" pitchFamily="18" charset="0"/>
              <a:cs typeface="Times New Roman" panose="02020603050405020304" pitchFamily="18"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100" b="0" i="0" u="none" strike="noStrike" kern="0" cap="none" dirty="0">
                <a:solidFill>
                  <a:srgbClr val="000000"/>
                </a:solidFill>
                <a:effectLst/>
                <a:latin typeface="Times New Roman" panose="02020603050405020304" pitchFamily="18" charset="0"/>
                <a:ea typeface="Arial"/>
                <a:cs typeface="Times New Roman" panose="02020603050405020304" pitchFamily="18" charset="0"/>
                <a:sym typeface="Arial"/>
              </a:rPr>
              <a:t>Let</a:t>
            </a:r>
            <a:r>
              <a:rPr lang="en-US" sz="1100" b="0" i="0" u="none" strike="noStrike" kern="0" cap="none" baseline="0" dirty="0">
                <a:solidFill>
                  <a:srgbClr val="000000"/>
                </a:solidFill>
                <a:effectLst/>
                <a:latin typeface="Times New Roman" panose="02020603050405020304" pitchFamily="18" charset="0"/>
                <a:ea typeface="Arial"/>
                <a:cs typeface="Times New Roman" panose="02020603050405020304" pitchFamily="18" charset="0"/>
                <a:sym typeface="Arial"/>
              </a:rPr>
              <a:t> us focus for a second on Public Law 115-435, the </a:t>
            </a:r>
            <a:r>
              <a:rPr lang="en-US" sz="1100" b="1" i="0" u="none" strike="noStrike" kern="1200" cap="none" dirty="0">
                <a:solidFill>
                  <a:schemeClr val="tx1"/>
                </a:solidFill>
                <a:effectLst/>
                <a:latin typeface="Times New Roman" panose="02020603050405020304" pitchFamily="18" charset="0"/>
                <a:ea typeface="Arial"/>
                <a:cs typeface="Times New Roman" panose="02020603050405020304" pitchFamily="18" charset="0"/>
                <a:sym typeface="Arial"/>
              </a:rPr>
              <a:t>Foundations for Evidence-Based Policymaking Act of 2018 (HR 4174). </a:t>
            </a:r>
            <a:r>
              <a:rPr lang="en-US" sz="1100" b="0" i="0" u="none" strike="noStrike" kern="1200" cap="none" dirty="0">
                <a:solidFill>
                  <a:schemeClr val="tx1"/>
                </a:solidFill>
                <a:effectLst/>
                <a:latin typeface="Times New Roman" panose="02020603050405020304" pitchFamily="18" charset="0"/>
                <a:ea typeface="Arial"/>
                <a:cs typeface="Times New Roman" panose="02020603050405020304" pitchFamily="18" charset="0"/>
                <a:sym typeface="Arial"/>
              </a:rPr>
              <a:t>Title</a:t>
            </a:r>
            <a:r>
              <a:rPr lang="en-US" sz="1100" b="0" i="0" u="none" strike="noStrike" kern="1200" cap="none" baseline="0" dirty="0">
                <a:solidFill>
                  <a:schemeClr val="tx1"/>
                </a:solidFill>
                <a:effectLst/>
                <a:latin typeface="Times New Roman" panose="02020603050405020304" pitchFamily="18" charset="0"/>
                <a:ea typeface="Arial"/>
                <a:cs typeface="Times New Roman" panose="02020603050405020304" pitchFamily="18" charset="0"/>
                <a:sym typeface="Arial"/>
              </a:rPr>
              <a:t> II of the Act, includes the </a:t>
            </a:r>
            <a:r>
              <a:rPr lang="en-US" sz="1100" baseline="0" dirty="0">
                <a:latin typeface="Times New Roman" panose="02020603050405020304" pitchFamily="18" charset="0"/>
                <a:cs typeface="Times New Roman" panose="02020603050405020304" pitchFamily="18" charset="0"/>
              </a:rPr>
              <a:t>Open, Public, Electronic, and Necessary (OPEN) Government Data Act. The OPEN Government Data Act requires that non-restricted U.S. government data be available in machine-readable formats, and that each federal agency have a Chief Data Officer. This act is consistent with the spirit of the memos and policies that preceded it, including the U.S. DOT Public Access Plan. ]</a:t>
            </a:r>
          </a:p>
          <a:p>
            <a:pPr marL="139700" lvl="0" indent="0">
              <a:buFontTx/>
              <a:buNone/>
            </a:pPr>
            <a:endParaRPr lang="en-US" sz="1100" baseline="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dirty="0"/>
              <a:t>	</a:t>
            </a:r>
            <a:endParaRPr dirty="0"/>
          </a:p>
        </p:txBody>
      </p:sp>
    </p:spTree>
    <p:extLst>
      <p:ext uri="{BB962C8B-B14F-4D97-AF65-F5344CB8AC3E}">
        <p14:creationId xmlns:p14="http://schemas.microsoft.com/office/powerpoint/2010/main" val="106918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1989ce7e6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1989ce7e6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Slide Title: </a:t>
            </a:r>
            <a:r>
              <a:rPr lang="en" dirty="0"/>
              <a:t>Opening U.S. Government-Funded Science: Practices</a:t>
            </a:r>
            <a:endParaRPr lang="en-US" sz="1100" b="0" i="0" u="none" strike="noStrike" cap="none" dirty="0">
              <a:solidFill>
                <a:srgbClr val="000000"/>
              </a:solidFill>
              <a:latin typeface="Arial"/>
              <a:ea typeface="Roboto"/>
              <a:cs typeface="Roboto"/>
              <a:sym typeface="Roboto"/>
            </a:endParaRPr>
          </a:p>
          <a:p>
            <a:pPr marL="139700" indent="0">
              <a:buNone/>
            </a:pPr>
            <a:endParaRPr lang="en-US" sz="1100" b="0" i="0" u="none" strike="noStrike" cap="none" dirty="0">
              <a:solidFill>
                <a:srgbClr val="000000"/>
              </a:solidFill>
              <a:latin typeface="Arial"/>
              <a:ea typeface="Roboto"/>
              <a:cs typeface="Roboto"/>
              <a:sym typeface="Roboto"/>
            </a:endParaRPr>
          </a:p>
          <a:p>
            <a:pPr marL="139700" indent="0">
              <a:buNone/>
            </a:pPr>
            <a:r>
              <a:rPr lang="en-US" sz="1100" b="0" i="0" u="none" strike="noStrike" cap="none" dirty="0">
                <a:solidFill>
                  <a:srgbClr val="000000"/>
                </a:solidFill>
                <a:latin typeface="Arial"/>
                <a:ea typeface="Roboto"/>
                <a:cs typeface="Roboto"/>
                <a:sym typeface="Roboto"/>
              </a:rPr>
              <a:t>Speaker notes: The impacts of digital technology on science are fundamental, and were summarized by the Interagency Working Group on Digital Data with their 2009 report “Harnessing the Power of Digital Data for Science and Society.”</a:t>
            </a:r>
          </a:p>
          <a:p>
            <a:pPr marL="139700" indent="0">
              <a:buNone/>
            </a:pPr>
            <a:endParaRPr lang="en-US" sz="1100" b="0" i="0" u="none" strike="noStrike" cap="none" dirty="0">
              <a:solidFill>
                <a:srgbClr val="000000"/>
              </a:solidFill>
              <a:latin typeface="Arial"/>
              <a:ea typeface="Roboto"/>
              <a:cs typeface="Roboto"/>
              <a:sym typeface="Roboto"/>
            </a:endParaRPr>
          </a:p>
          <a:p>
            <a:pPr marL="139700" indent="0">
              <a:buNone/>
            </a:pPr>
            <a:r>
              <a:rPr lang="en-US" sz="1100" b="0" i="0" u="none" strike="noStrike" cap="none" dirty="0">
                <a:solidFill>
                  <a:srgbClr val="000000"/>
                </a:solidFill>
                <a:latin typeface="Arial"/>
                <a:ea typeface="Roboto"/>
                <a:cs typeface="Roboto"/>
                <a:sym typeface="Roboto"/>
              </a:rPr>
              <a:t>The authors note that science will now be conducted in a “fully digital world” and that data is “an endless fuel for creativity.”</a:t>
            </a:r>
          </a:p>
          <a:p>
            <a:pPr marL="139700" indent="0">
              <a:buNone/>
            </a:pPr>
            <a:r>
              <a:rPr lang="en-US" sz="1100" b="0" i="0" u="none" strike="noStrike" cap="none" dirty="0">
                <a:solidFill>
                  <a:srgbClr val="000000"/>
                </a:solidFill>
                <a:latin typeface="Arial"/>
                <a:ea typeface="Roboto"/>
                <a:cs typeface="Roboto"/>
                <a:sym typeface="Roboto"/>
              </a:rPr>
              <a:t>The authors list seven guiding principles for the new research reality. Among these are:</a:t>
            </a:r>
          </a:p>
          <a:p>
            <a:pPr marL="457200" indent="-317500"/>
            <a:r>
              <a:rPr lang="en-US" sz="1100" b="0" i="0" u="none" strike="noStrike" cap="none" dirty="0">
                <a:solidFill>
                  <a:srgbClr val="000000"/>
                </a:solidFill>
                <a:latin typeface="Arial"/>
                <a:ea typeface="Roboto"/>
                <a:cs typeface="Roboto"/>
                <a:sym typeface="Roboto"/>
              </a:rPr>
              <a:t>Digital scientific data are national and global assets;</a:t>
            </a:r>
          </a:p>
          <a:p>
            <a:pPr marL="457200" indent="-317500"/>
            <a:r>
              <a:rPr lang="en-US" sz="1100" b="0" i="0" u="none" strike="noStrike" cap="none" dirty="0">
                <a:solidFill>
                  <a:srgbClr val="000000"/>
                </a:solidFill>
                <a:latin typeface="Arial"/>
                <a:ea typeface="Roboto"/>
                <a:cs typeface="Roboto"/>
                <a:sym typeface="Roboto"/>
              </a:rPr>
              <a:t>Communities of practice are an essential feature of the digital landscape;</a:t>
            </a:r>
          </a:p>
          <a:p>
            <a:pPr marL="457200" indent="-317500"/>
            <a:r>
              <a:rPr lang="en-US" sz="1100" b="0" i="0" u="none" strike="noStrike" cap="none" dirty="0">
                <a:solidFill>
                  <a:srgbClr val="000000"/>
                </a:solidFill>
                <a:latin typeface="Arial"/>
                <a:ea typeface="Roboto"/>
                <a:cs typeface="Roboto"/>
                <a:sym typeface="Roboto"/>
              </a:rPr>
              <a:t>Preservation of digital scientific data is both a government and private sector responsibility and benefits society as a whole.</a:t>
            </a:r>
          </a:p>
          <a:p>
            <a:pPr marL="457200" indent="-317500"/>
            <a:endParaRPr lang="en-US" sz="1100" b="0" i="0" u="none" strike="noStrike" cap="none" dirty="0">
              <a:solidFill>
                <a:srgbClr val="000000"/>
              </a:solidFill>
              <a:latin typeface="Arial"/>
              <a:ea typeface="Roboto"/>
              <a:cs typeface="Roboto"/>
              <a:sym typeface="Roboto"/>
            </a:endParaRPr>
          </a:p>
          <a:p>
            <a:pPr marL="139700" indent="0">
              <a:buNone/>
            </a:pPr>
            <a:r>
              <a:rPr lang="en-US" sz="1100" b="0" i="0" u="none" strike="noStrike" cap="none" dirty="0">
                <a:solidFill>
                  <a:srgbClr val="000000"/>
                </a:solidFill>
                <a:latin typeface="Arial"/>
                <a:ea typeface="Roboto"/>
                <a:cs typeface="Roboto"/>
                <a:sym typeface="Roboto"/>
              </a:rPr>
              <a:t>The evolution in research and digital data made the new U.S. policies necessary in order for U.S.-funded researchers to keep pace.</a:t>
            </a:r>
          </a:p>
          <a:p>
            <a:pPr marL="139700" indent="0">
              <a:buNone/>
            </a:pPr>
            <a:endParaRPr lang="en-US" sz="1100" b="0" i="0" u="none" strike="noStrike" cap="none" dirty="0">
              <a:solidFill>
                <a:srgbClr val="000000"/>
              </a:solidFill>
              <a:latin typeface="Arial"/>
              <a:ea typeface="Roboto"/>
              <a:cs typeface="Roboto"/>
              <a:sym typeface="Roboto"/>
            </a:endParaRPr>
          </a:p>
          <a:p>
            <a:pPr marL="139700" indent="0">
              <a:buNone/>
            </a:pPr>
            <a:r>
              <a:rPr lang="en-US" sz="1100" b="0" i="0" u="none" strike="noStrike" cap="none" dirty="0">
                <a:solidFill>
                  <a:srgbClr val="000000"/>
                </a:solidFill>
                <a:latin typeface="Arial"/>
                <a:ea typeface="Roboto"/>
                <a:cs typeface="Roboto"/>
                <a:sym typeface="Roboto"/>
              </a:rPr>
              <a:t>However, new Open Science policies and practices are only fully realized if they are implemented. Let us look at two groups engaged in implementation.</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[Next slide]</a:t>
            </a:r>
          </a:p>
          <a:p>
            <a:pPr marL="0" lvl="0" indent="0" algn="l" rtl="0">
              <a:spcBef>
                <a:spcPts val="0"/>
              </a:spcBef>
              <a:spcAft>
                <a:spcPts val="0"/>
              </a:spcAft>
              <a:buNone/>
            </a:pPr>
            <a:endParaRPr lang="en-US" sz="1100" b="0" i="0" u="none" strike="noStrike" cap="none" dirty="0">
              <a:solidFill>
                <a:srgbClr val="000000"/>
              </a:solidFill>
              <a:latin typeface="Arial"/>
              <a:ea typeface="Roboto"/>
              <a:cs typeface="Roboto"/>
              <a:sym typeface="Roboto"/>
            </a:endParaRPr>
          </a:p>
          <a:p>
            <a:pPr marL="0" lvl="0" indent="0" algn="l" rtl="0">
              <a:spcBef>
                <a:spcPts val="0"/>
              </a:spcBef>
              <a:spcAft>
                <a:spcPts val="0"/>
              </a:spcAft>
              <a:buNone/>
            </a:pPr>
            <a:r>
              <a:rPr lang="en-US" sz="1100" b="0" i="0" u="none" strike="noStrike" cap="none" dirty="0">
                <a:solidFill>
                  <a:srgbClr val="000000"/>
                </a:solidFill>
                <a:latin typeface="Arial"/>
                <a:ea typeface="Roboto"/>
                <a:cs typeface="Roboto"/>
                <a:sym typeface="Roboto"/>
              </a:rPr>
              <a:t>[Text of slide not presented orally: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Full list</a:t>
            </a:r>
            <a:r>
              <a:rPr lang="en-US" baseline="0" dirty="0"/>
              <a:t> of Guiding Principles:</a:t>
            </a:r>
          </a:p>
          <a:p>
            <a:pPr marL="171450" lvl="0" indent="-171450" algn="l" rtl="0">
              <a:spcBef>
                <a:spcPts val="0"/>
              </a:spcBef>
              <a:spcAft>
                <a:spcPts val="0"/>
              </a:spcAft>
            </a:pPr>
            <a:r>
              <a:rPr lang="en-US" dirty="0"/>
              <a:t>Science is global and thrives in the digital dimensions;</a:t>
            </a:r>
          </a:p>
          <a:p>
            <a:pPr marL="171450" lvl="0" indent="-171450" algn="l" rtl="0">
              <a:spcBef>
                <a:spcPts val="0"/>
              </a:spcBef>
              <a:spcAft>
                <a:spcPts val="0"/>
              </a:spcAft>
            </a:pPr>
            <a:r>
              <a:rPr lang="en-US" dirty="0"/>
              <a:t>Digital scientific data are national and global assets;</a:t>
            </a:r>
          </a:p>
          <a:p>
            <a:pPr marL="171450" lvl="0" indent="-171450" algn="l" rtl="0">
              <a:spcBef>
                <a:spcPts val="0"/>
              </a:spcBef>
              <a:spcAft>
                <a:spcPts val="0"/>
              </a:spcAft>
            </a:pPr>
            <a:r>
              <a:rPr lang="en-US" dirty="0"/>
              <a:t>Not all digital scientific data need to be preserved and not all preserved data need to be preserved indefinitely;</a:t>
            </a:r>
          </a:p>
          <a:p>
            <a:pPr marL="171450" lvl="0" indent="-171450" algn="l" rtl="0">
              <a:spcBef>
                <a:spcPts val="0"/>
              </a:spcBef>
              <a:spcAft>
                <a:spcPts val="0"/>
              </a:spcAft>
            </a:pPr>
            <a:r>
              <a:rPr lang="en-US" dirty="0"/>
              <a:t>Communities of practice are an essential feature of the digital landscape;</a:t>
            </a:r>
          </a:p>
          <a:p>
            <a:pPr marL="171450" lvl="0" indent="-171450" algn="l" rtl="0">
              <a:spcBef>
                <a:spcPts val="0"/>
              </a:spcBef>
              <a:spcAft>
                <a:spcPts val="0"/>
              </a:spcAft>
            </a:pPr>
            <a:r>
              <a:rPr lang="en-US" dirty="0"/>
              <a:t>Preservation of digital scientific data is both a government and private sector responsibility and benefits society as a whole;</a:t>
            </a:r>
          </a:p>
          <a:p>
            <a:pPr marL="171450" lvl="0" indent="-171450" algn="l" rtl="0">
              <a:spcBef>
                <a:spcPts val="0"/>
              </a:spcBef>
              <a:spcAft>
                <a:spcPts val="0"/>
              </a:spcAft>
            </a:pPr>
            <a:r>
              <a:rPr lang="en-US" dirty="0"/>
              <a:t>Long-term preservation, access, and interoperability require management of the full data life cycle; and</a:t>
            </a:r>
          </a:p>
          <a:p>
            <a:pPr marL="171450" lvl="0" indent="-171450" algn="l" rtl="0">
              <a:spcBef>
                <a:spcPts val="0"/>
              </a:spcBef>
              <a:spcAft>
                <a:spcPts val="0"/>
              </a:spcAft>
            </a:pPr>
            <a:r>
              <a:rPr lang="en-US" dirty="0"/>
              <a:t>Dynamic strategies are required</a:t>
            </a:r>
          </a:p>
          <a:p>
            <a:pPr marL="171450" lvl="0" indent="-171450" algn="l" rtl="0">
              <a:spcBef>
                <a:spcPts val="0"/>
              </a:spcBef>
              <a:spcAft>
                <a:spcPts val="0"/>
              </a:spcAft>
            </a:pPr>
            <a:endParaRPr lang="en-US" dirty="0"/>
          </a:p>
          <a:p>
            <a:pPr marL="0" lvl="0" indent="0" algn="l" rtl="0">
              <a:spcBef>
                <a:spcPts val="0"/>
              </a:spcBef>
              <a:spcAft>
                <a:spcPts val="0"/>
              </a:spcAft>
              <a:buNone/>
            </a:pPr>
            <a:r>
              <a:rPr lang="en-US" dirty="0"/>
              <a:t>URL to “Harnessing the</a:t>
            </a:r>
            <a:r>
              <a:rPr lang="en-US" baseline="0" dirty="0"/>
              <a:t> Power of Digital Data” report: https://www.nitrd.gov/Publications/PublicationDetail.aspx?pubid=25 ]</a:t>
            </a:r>
          </a:p>
          <a:p>
            <a:pPr marL="0" lvl="0" indent="0" algn="l" rtl="0">
              <a:spcBef>
                <a:spcPts val="0"/>
              </a:spcBef>
              <a:spcAft>
                <a:spcPts val="0"/>
              </a:spcAft>
              <a:buNone/>
            </a:pPr>
            <a:endParaRPr lang="en-US" baseline="0" dirty="0"/>
          </a:p>
          <a:p>
            <a:pPr marL="0" lvl="0" indent="0" algn="l" rtl="0">
              <a:spcBef>
                <a:spcPts val="0"/>
              </a:spcBef>
              <a:spcAft>
                <a:spcPts val="0"/>
              </a:spcAft>
              <a:buNone/>
            </a:pPr>
            <a:endParaRPr lang="en-US" baseline="0"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93428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atin typeface="+mj-lt"/>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1800"/>
              <a:buNone/>
              <a:defRPr>
                <a:solidFill>
                  <a:schemeClr val="lt1"/>
                </a:solidFill>
                <a:latin typeface="+mj-lt"/>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dirty="0"/>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lstStyle>
            <a:lvl1pPr lvl="0" algn="ctr" rtl="0">
              <a:spcBef>
                <a:spcPts val="0"/>
              </a:spcBef>
              <a:spcAft>
                <a:spcPts val="0"/>
              </a:spcAft>
              <a:buClr>
                <a:schemeClr val="dk2"/>
              </a:buClr>
              <a:buSzPts val="12000"/>
              <a:buNone/>
              <a:defRPr sz="12000">
                <a:solidFill>
                  <a:schemeClr val="dk2"/>
                </a:solidFill>
                <a:latin typeface="+mj-lt"/>
                <a:ea typeface="Roboto" panose="020B0604020202020204" charset="0"/>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rPr dirty="0"/>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atin typeface="+mn-lt"/>
                <a:ea typeface="Roboto" panose="020B0604020202020204" charset="0"/>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dirty="0"/>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rtl="0">
              <a:spcBef>
                <a:spcPts val="0"/>
              </a:spcBef>
              <a:spcAft>
                <a:spcPts val="0"/>
              </a:spcAft>
              <a:buSzPts val="4200"/>
              <a:buNone/>
              <a:defRPr sz="4200">
                <a:latin typeface="+mj-lt"/>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dirty="0"/>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rtl="0">
              <a:spcBef>
                <a:spcPts val="0"/>
              </a:spcBef>
              <a:spcAft>
                <a:spcPts val="0"/>
              </a:spcAft>
              <a:buSzPts val="3200"/>
              <a:buNone/>
              <a:defRPr>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atin typeface="+mn-lt"/>
                <a:ea typeface="Roboto" panose="020B060402020202020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rtl="0">
              <a:spcBef>
                <a:spcPts val="0"/>
              </a:spcBef>
              <a:spcAft>
                <a:spcPts val="0"/>
              </a:spcAft>
              <a:buSzPts val="3200"/>
              <a:buNone/>
              <a:defRPr>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atin typeface="+mn-lt"/>
                <a:ea typeface="Roboto" panose="020B0604020202020204" charset="0"/>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dirty="0"/>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atin typeface="+mn-lt"/>
                <a:ea typeface="Roboto" panose="020B0604020202020204" charset="0"/>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dirty="0"/>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rtl="0">
              <a:spcBef>
                <a:spcPts val="0"/>
              </a:spcBef>
              <a:spcAft>
                <a:spcPts val="0"/>
              </a:spcAft>
              <a:buSzPts val="1800"/>
              <a:buNone/>
              <a:defRPr sz="1800">
                <a:latin typeface="+mj-lt"/>
                <a:ea typeface="Roboto" panose="020B0604020202020204" charset="0"/>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dirty="0"/>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atin typeface="+mj-lt"/>
                <a:ea typeface="Roboto" panose="020B060402020202020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rtl="0">
              <a:spcBef>
                <a:spcPts val="0"/>
              </a:spcBef>
              <a:spcAft>
                <a:spcPts val="0"/>
              </a:spcAft>
              <a:buClr>
                <a:schemeClr val="lt1"/>
              </a:buClr>
              <a:buSzPts val="1200"/>
              <a:buChar char="●"/>
              <a:defRPr sz="1200">
                <a:solidFill>
                  <a:schemeClr val="lt1"/>
                </a:solidFill>
                <a:latin typeface="+mn-lt"/>
                <a:ea typeface="Roboto" panose="020B0604020202020204" charset="0"/>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dirty="0"/>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rtl="0">
              <a:spcBef>
                <a:spcPts val="0"/>
              </a:spcBef>
              <a:spcAft>
                <a:spcPts val="0"/>
              </a:spcAft>
              <a:buSzPts val="6000"/>
              <a:buNone/>
              <a:defRPr sz="6000">
                <a:latin typeface="+mj-lt"/>
                <a:ea typeface="Roboto" panose="020B0604020202020204" charset="0"/>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dirty="0"/>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Clr>
                <a:schemeClr val="dk2"/>
              </a:buClr>
              <a:buSzPts val="4200"/>
              <a:buNone/>
              <a:defRPr sz="4200">
                <a:solidFill>
                  <a:schemeClr val="dk2"/>
                </a:solidFill>
                <a:latin typeface="+mj-lt"/>
                <a:ea typeface="Roboto" panose="020B0604020202020204" charset="0"/>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dirty="0"/>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atin typeface="+mj-lt"/>
                <a:ea typeface="Roboto" panose="020B0604020202020204" charset="0"/>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dirty="0"/>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latin typeface="+mn-lt"/>
                <a:ea typeface="Roboto" panose="020B0604020202020204" charset="0"/>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dirty="0"/>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lt1"/>
              </a:buClr>
              <a:buSzPts val="1200"/>
              <a:buNone/>
              <a:defRPr sz="1200">
                <a:solidFill>
                  <a:schemeClr val="lt1"/>
                </a:solidFill>
                <a:latin typeface="+mj-lt"/>
                <a:ea typeface="Roboto" panose="020B0604020202020204" charset="0"/>
              </a:defRPr>
            </a:lvl1pPr>
          </a:lstStyle>
          <a:p>
            <a:endParaRPr dirty="0"/>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1C458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mj-lt"/>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Roboto" panose="020B060402020202020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21949/152072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www.whitehouse.gov/ost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catalog.data.gov/organization/dot-gov" TargetMode="External"/><Relationship Id="rId5" Type="http://schemas.openxmlformats.org/officeDocument/2006/relationships/image" Target="../media/image21.PNG"/><Relationship Id="rId4" Type="http://schemas.openxmlformats.org/officeDocument/2006/relationships/hyperlink" Target="https://www.data.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ata.transportation.gov/"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rosap.ntl.bts.gov/welcome"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hyperlink" Target="https://www.bts.dot.gov/covid-1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s://resources.data.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science.gov/"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hyperlink" Target="https://www.science.gov/scigov/desktop/en/service/link/runSearch/fullRecord:%22Coronavirus%22%20OR%20%222019-nCoV%22%20OR%20%222019nCoV%22%20OR%20%22COVID-19%22%20OR%20%22SARS-CoV-2%22" TargetMode="Externa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hyperlink" Target="https://researchhub.bts.gov/search"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hyperlink" Target="https://its.dot.gov/code/"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hyperlink" Target="https://www.transportation.gov/data/secure"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doi.org/10.21949/1506103" TargetMode="External"/><Relationship Id="rId5" Type="http://schemas.openxmlformats.org/officeDocument/2006/relationships/hyperlink" Target="https://doi.org/10.21949/1506118" TargetMode="Externa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https://apps.trb.org/cmsfeed/TRBNetProjectDisplay.asp?ProjectID=4062" TargetMode="External"/><Relationship Id="rId4" Type="http://schemas.openxmlformats.org/officeDocument/2006/relationships/hyperlink" Target="http://www.trb.org/main/blurbs/180230.aspx"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doi.org/10.21949/1520659" TargetMode="External"/><Relationship Id="rId3" Type="http://schemas.openxmlformats.org/officeDocument/2006/relationships/hyperlink" Target="https://www.gpo.gov/" TargetMode="External"/><Relationship Id="rId7" Type="http://schemas.openxmlformats.org/officeDocument/2006/relationships/hyperlink" Target="https://doi.org/10.21949/1520658"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ntrl.ntis.gov/NTRL/" TargetMode="External"/><Relationship Id="rId5" Type="http://schemas.openxmlformats.org/officeDocument/2006/relationships/hyperlink" Target="https://www.ntis.gov/" TargetMode="External"/><Relationship Id="rId10" Type="http://schemas.openxmlformats.org/officeDocument/2006/relationships/image" Target="../media/image1.png"/><Relationship Id="rId4" Type="http://schemas.openxmlformats.org/officeDocument/2006/relationships/hyperlink" Target="https://www.govinfo.gov/content/pkg/GPO-STYLEMANUAL-2016/pdf/GPO-STYLEMANUAL-2016.pdf" TargetMode="External"/><Relationship Id="rId9" Type="http://schemas.openxmlformats.org/officeDocument/2006/relationships/hyperlink" Target="https://doi.org/10.21949/152066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s://catalog.data.gov/organization/dot-gov" TargetMode="External"/><Relationship Id="rId3" Type="http://schemas.openxmlformats.org/officeDocument/2006/relationships/hyperlink" Target="https://www.congress.gov/115/plaws/publ435/PLAW-115publ435.pdf" TargetMode="External"/><Relationship Id="rId7" Type="http://schemas.openxmlformats.org/officeDocument/2006/relationships/hyperlink" Target="https://www.data.gov/"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doi.org/10.21949/1520559" TargetMode="External"/><Relationship Id="rId5" Type="http://schemas.openxmlformats.org/officeDocument/2006/relationships/hyperlink" Target="https://www.whitehouse.gov/ostp/" TargetMode="External"/><Relationship Id="rId10" Type="http://schemas.openxmlformats.org/officeDocument/2006/relationships/image" Target="../media/image1.png"/><Relationship Id="rId4" Type="http://schemas.openxmlformats.org/officeDocument/2006/relationships/hyperlink" Target="https://www.nitrd.gov/Publications/PublicationDetail.aspx?pubid=25" TargetMode="External"/><Relationship Id="rId9" Type="http://schemas.openxmlformats.org/officeDocument/2006/relationships/hyperlink" Target="https://data.transportation.gov/"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nih.gov/news-events/news-releases/national-library-medicine-expands-access-coronavirus-literature-through-pubmed-central" TargetMode="External"/><Relationship Id="rId3" Type="http://schemas.openxmlformats.org/officeDocument/2006/relationships/hyperlink" Target="https://doi.org/10.21949/1398953" TargetMode="External"/><Relationship Id="rId7" Type="http://schemas.openxmlformats.org/officeDocument/2006/relationships/hyperlink" Target="https://resources.data.gov/"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s://www.bts.dot.gov/covid-19" TargetMode="External"/><Relationship Id="rId5" Type="http://schemas.openxmlformats.org/officeDocument/2006/relationships/hyperlink" Target="https://researchhub.bts.gov/search" TargetMode="External"/><Relationship Id="rId4" Type="http://schemas.openxmlformats.org/officeDocument/2006/relationships/hyperlink" Target="https://www.science.gov/" TargetMode="Externa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po.gov/" TargetMode="External"/><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ntrl.ntis.gov/NTRL/" TargetMode="External"/><Relationship Id="rId5" Type="http://schemas.openxmlformats.org/officeDocument/2006/relationships/hyperlink" Target="https://www.ntis.gov/" TargetMode="External"/><Relationship Id="rId4" Type="http://schemas.openxmlformats.org/officeDocument/2006/relationships/hyperlink" Target="https://www.govinfo.gov/content/pkg/GPO-STYLEMANUAL-2016/pdf/GPO-STYLEMANUAL-2016.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doi.org/10.21949/1520660" TargetMode="External"/><Relationship Id="rId5" Type="http://schemas.openxmlformats.org/officeDocument/2006/relationships/hyperlink" Target="https://doi.org/10.21949/1520659" TargetMode="External"/><Relationship Id="rId4" Type="http://schemas.openxmlformats.org/officeDocument/2006/relationships/hyperlink" Target="https://doi.org/10.21949/152065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s://www.nitrd.gov/Publications/PublicationDetail.aspx?pubid=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Title"/>
          <p:cNvSpPr txBox="1">
            <a:spLocks noGrp="1"/>
          </p:cNvSpPr>
          <p:nvPr>
            <p:ph type="ctrTitle"/>
          </p:nvPr>
        </p:nvSpPr>
        <p:spPr>
          <a:xfrm>
            <a:off x="228600" y="1271752"/>
            <a:ext cx="8686800" cy="1889082"/>
          </a:xfrm>
          <a:prstGeom prst="rect">
            <a:avLst/>
          </a:prstGeom>
        </p:spPr>
        <p:txBody>
          <a:bodyPr spcFirstLastPara="1" wrap="square" lIns="91425" tIns="91425" rIns="91425" bIns="91425" anchor="b" anchorCtr="0">
            <a:noAutofit/>
          </a:bodyPr>
          <a:lstStyle/>
          <a:p>
            <a:pPr lvl="0">
              <a:spcBef>
                <a:spcPts val="1200"/>
              </a:spcBef>
            </a:pPr>
            <a:r>
              <a:rPr lang="en-US" sz="4000" b="1" dirty="0"/>
              <a:t>U.S. Open Science Policy Perspectives &amp; Transportation</a:t>
            </a:r>
            <a:br>
              <a:rPr lang="en-US" sz="4000" b="1" dirty="0"/>
            </a:br>
            <a:r>
              <a:rPr lang="en-US" sz="1000" b="1" dirty="0">
                <a:hlinkClick r:id="rId3"/>
              </a:rPr>
              <a:t>https://doi.org/10.21949/1520725</a:t>
            </a:r>
            <a:endParaRPr sz="1000" b="1" dirty="0"/>
          </a:p>
        </p:txBody>
      </p:sp>
      <p:sp>
        <p:nvSpPr>
          <p:cNvPr id="69" name="Presenter_info"/>
          <p:cNvSpPr txBox="1">
            <a:spLocks noGrp="1"/>
          </p:cNvSpPr>
          <p:nvPr>
            <p:ph type="subTitle" idx="1"/>
          </p:nvPr>
        </p:nvSpPr>
        <p:spPr>
          <a:xfrm>
            <a:off x="245940" y="3244645"/>
            <a:ext cx="5029200" cy="1209367"/>
          </a:xfrm>
          <a:prstGeom prst="rect">
            <a:avLst/>
          </a:prstGeom>
        </p:spPr>
        <p:txBody>
          <a:bodyPr spcFirstLastPara="1" wrap="square" lIns="91425" tIns="91425" rIns="91425" bIns="91425" anchor="t" anchorCtr="0">
            <a:noAutofit/>
          </a:bodyPr>
          <a:lstStyle/>
          <a:p>
            <a:pPr marL="0" lvl="0" indent="0"/>
            <a:r>
              <a:rPr lang="en-US" sz="1200" dirty="0"/>
              <a:t>Leighton Christiansen https://orcid.org/0000-0002-0543-4268</a:t>
            </a:r>
          </a:p>
          <a:p>
            <a:pPr marL="0" lvl="0" indent="0"/>
            <a:r>
              <a:rPr lang="en-US" sz="1200" dirty="0"/>
              <a:t>Data Curator, National Transportation Library (NTL), </a:t>
            </a:r>
          </a:p>
          <a:p>
            <a:pPr marL="0" lvl="0" indent="0"/>
            <a:r>
              <a:rPr lang="en-US" sz="1200" dirty="0"/>
              <a:t>Bureau of Transportation Statistics (BTS), Office of the Assistant Secretary for Research and Technology (OST-R); U.S. Department of Transportation (U.S. DOT)</a:t>
            </a:r>
          </a:p>
          <a:p>
            <a:pPr marL="0" lvl="0" indent="0"/>
            <a:r>
              <a:rPr lang="en-US" sz="1200" dirty="0"/>
              <a:t>leighton.christiansen@dot.gov</a:t>
            </a:r>
          </a:p>
        </p:txBody>
      </p:sp>
      <p:sp>
        <p:nvSpPr>
          <p:cNvPr id="7" name="Event Info"/>
          <p:cNvSpPr txBox="1">
            <a:spLocks/>
          </p:cNvSpPr>
          <p:nvPr/>
        </p:nvSpPr>
        <p:spPr>
          <a:xfrm>
            <a:off x="237409" y="4454013"/>
            <a:ext cx="5715000" cy="5751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L="914400" marR="0" lvl="1"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L="1371600" marR="0" lvl="2"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L="1828800" marR="0" lvl="3"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L="2286000" marR="0" lvl="4"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L="2743200" marR="0" lvl="5"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L="3200400" marR="0" lvl="6"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L="3657600" marR="0" lvl="7"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L="4114800" marR="0" lvl="8"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pPr marL="0" indent="0"/>
            <a:r>
              <a:rPr lang="en-US" sz="1000" dirty="0">
                <a:latin typeface="+mn-lt"/>
                <a:ea typeface="Roboto" panose="020B0604020202020204" charset="0"/>
              </a:rPr>
              <a:t>Presented to: Transportation Research Board 2021 Annual Meeting</a:t>
            </a:r>
          </a:p>
          <a:p>
            <a:pPr marL="0" indent="0"/>
            <a:r>
              <a:rPr lang="en-US" sz="1000" dirty="0">
                <a:latin typeface="+mn-lt"/>
                <a:ea typeface="Roboto" panose="020B0604020202020204" charset="0"/>
              </a:rPr>
              <a:t>1467 – Open Science in Transportation: Challenges and Opportunities in a COVID-19 Era</a:t>
            </a:r>
          </a:p>
          <a:p>
            <a:pPr marL="0" indent="0"/>
            <a:r>
              <a:rPr lang="en-US" sz="1000" dirty="0">
                <a:latin typeface="+mn-lt"/>
                <a:ea typeface="Roboto" panose="020B0604020202020204" charset="0"/>
              </a:rPr>
              <a:t>2021-01-21</a:t>
            </a:r>
          </a:p>
        </p:txBody>
      </p:sp>
      <p:sp>
        <p:nvSpPr>
          <p:cNvPr id="5" name="Corner Background Shape" descr="This is a background image, in the shpae of a triangle, meant to simulate the corner of a page or piece of paper. It searves as the backgroud for the U.S. DOT logo and hold no other information. " title="White Corner Shape">
            <a:extLst>
              <a:ext uri="{FF2B5EF4-FFF2-40B4-BE49-F238E27FC236}">
                <a16:creationId xmlns:a16="http://schemas.microsoft.com/office/drawing/2014/main" id="{73864A66-292E-4A2C-9FF9-29D46006BE09}"/>
              </a:ext>
            </a:extLst>
          </p:cNvPr>
          <p:cNvSpPr/>
          <p:nvPr/>
        </p:nvSpPr>
        <p:spPr>
          <a:xfrm>
            <a:off x="5878288" y="2609156"/>
            <a:ext cx="3265712" cy="2534344"/>
          </a:xfrm>
          <a:custGeom>
            <a:avLst/>
            <a:gdLst>
              <a:gd name="connsiteX0" fmla="*/ 0 w 2220686"/>
              <a:gd name="connsiteY0" fmla="*/ 0 h 1255580"/>
              <a:gd name="connsiteX1" fmla="*/ 1592896 w 2220686"/>
              <a:gd name="connsiteY1" fmla="*/ 0 h 1255580"/>
              <a:gd name="connsiteX2" fmla="*/ 2220686 w 2220686"/>
              <a:gd name="connsiteY2" fmla="*/ 627790 h 1255580"/>
              <a:gd name="connsiteX3" fmla="*/ 2220686 w 2220686"/>
              <a:gd name="connsiteY3" fmla="*/ 1255580 h 1255580"/>
              <a:gd name="connsiteX4" fmla="*/ 0 w 2220686"/>
              <a:gd name="connsiteY4" fmla="*/ 1255580 h 1255580"/>
              <a:gd name="connsiteX5" fmla="*/ 0 w 2220686"/>
              <a:gd name="connsiteY5" fmla="*/ 0 h 1255580"/>
              <a:gd name="connsiteX0" fmla="*/ 961901 w 2220686"/>
              <a:gd name="connsiteY0" fmla="*/ 475013 h 1255580"/>
              <a:gd name="connsiteX1" fmla="*/ 1592896 w 2220686"/>
              <a:gd name="connsiteY1" fmla="*/ 0 h 1255580"/>
              <a:gd name="connsiteX2" fmla="*/ 2220686 w 2220686"/>
              <a:gd name="connsiteY2" fmla="*/ 627790 h 1255580"/>
              <a:gd name="connsiteX3" fmla="*/ 2220686 w 2220686"/>
              <a:gd name="connsiteY3" fmla="*/ 1255580 h 1255580"/>
              <a:gd name="connsiteX4" fmla="*/ 0 w 2220686"/>
              <a:gd name="connsiteY4" fmla="*/ 1255580 h 1255580"/>
              <a:gd name="connsiteX5" fmla="*/ 961901 w 2220686"/>
              <a:gd name="connsiteY5" fmla="*/ 475013 h 1255580"/>
              <a:gd name="connsiteX0" fmla="*/ 961901 w 2222289"/>
              <a:gd name="connsiteY0" fmla="*/ 973777 h 1754344"/>
              <a:gd name="connsiteX1" fmla="*/ 2222289 w 2222289"/>
              <a:gd name="connsiteY1" fmla="*/ 0 h 1754344"/>
              <a:gd name="connsiteX2" fmla="*/ 2220686 w 2222289"/>
              <a:gd name="connsiteY2" fmla="*/ 1126554 h 1754344"/>
              <a:gd name="connsiteX3" fmla="*/ 2220686 w 2222289"/>
              <a:gd name="connsiteY3" fmla="*/ 1754344 h 1754344"/>
              <a:gd name="connsiteX4" fmla="*/ 0 w 2222289"/>
              <a:gd name="connsiteY4" fmla="*/ 1754344 h 1754344"/>
              <a:gd name="connsiteX5" fmla="*/ 961901 w 2222289"/>
              <a:gd name="connsiteY5" fmla="*/ 973777 h 1754344"/>
              <a:gd name="connsiteX0" fmla="*/ 1128155 w 2222289"/>
              <a:gd name="connsiteY0" fmla="*/ 843149 h 1754344"/>
              <a:gd name="connsiteX1" fmla="*/ 2222289 w 2222289"/>
              <a:gd name="connsiteY1" fmla="*/ 0 h 1754344"/>
              <a:gd name="connsiteX2" fmla="*/ 2220686 w 2222289"/>
              <a:gd name="connsiteY2" fmla="*/ 1126554 h 1754344"/>
              <a:gd name="connsiteX3" fmla="*/ 2220686 w 2222289"/>
              <a:gd name="connsiteY3" fmla="*/ 1754344 h 1754344"/>
              <a:gd name="connsiteX4" fmla="*/ 0 w 2222289"/>
              <a:gd name="connsiteY4" fmla="*/ 1754344 h 1754344"/>
              <a:gd name="connsiteX5" fmla="*/ 1128155 w 2222289"/>
              <a:gd name="connsiteY5" fmla="*/ 843149 h 1754344"/>
              <a:gd name="connsiteX0" fmla="*/ 890052 w 1984186"/>
              <a:gd name="connsiteY0" fmla="*/ 843149 h 1754344"/>
              <a:gd name="connsiteX1" fmla="*/ 1984186 w 1984186"/>
              <a:gd name="connsiteY1" fmla="*/ 0 h 1754344"/>
              <a:gd name="connsiteX2" fmla="*/ 1982583 w 1984186"/>
              <a:gd name="connsiteY2" fmla="*/ 1126554 h 1754344"/>
              <a:gd name="connsiteX3" fmla="*/ 1982583 w 1984186"/>
              <a:gd name="connsiteY3" fmla="*/ 1754344 h 1754344"/>
              <a:gd name="connsiteX4" fmla="*/ 0 w 1984186"/>
              <a:gd name="connsiteY4" fmla="*/ 1754344 h 1754344"/>
              <a:gd name="connsiteX5" fmla="*/ 890052 w 1984186"/>
              <a:gd name="connsiteY5" fmla="*/ 843149 h 1754344"/>
              <a:gd name="connsiteX0" fmla="*/ 1034356 w 1984186"/>
              <a:gd name="connsiteY0" fmla="*/ 802047 h 1754344"/>
              <a:gd name="connsiteX1" fmla="*/ 1984186 w 1984186"/>
              <a:gd name="connsiteY1" fmla="*/ 0 h 1754344"/>
              <a:gd name="connsiteX2" fmla="*/ 1982583 w 1984186"/>
              <a:gd name="connsiteY2" fmla="*/ 1126554 h 1754344"/>
              <a:gd name="connsiteX3" fmla="*/ 1982583 w 1984186"/>
              <a:gd name="connsiteY3" fmla="*/ 1754344 h 1754344"/>
              <a:gd name="connsiteX4" fmla="*/ 0 w 1984186"/>
              <a:gd name="connsiteY4" fmla="*/ 1754344 h 1754344"/>
              <a:gd name="connsiteX5" fmla="*/ 1034356 w 1984186"/>
              <a:gd name="connsiteY5" fmla="*/ 802047 h 175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186" h="1754344">
                <a:moveTo>
                  <a:pt x="1034356" y="802047"/>
                </a:moveTo>
                <a:lnTo>
                  <a:pt x="1984186" y="0"/>
                </a:lnTo>
                <a:cubicBezTo>
                  <a:pt x="1983652" y="375518"/>
                  <a:pt x="1983117" y="751036"/>
                  <a:pt x="1982583" y="1126554"/>
                </a:cubicBezTo>
                <a:lnTo>
                  <a:pt x="1982583" y="1754344"/>
                </a:lnTo>
                <a:lnTo>
                  <a:pt x="0" y="1754344"/>
                </a:lnTo>
                <a:lnTo>
                  <a:pt x="1034356" y="802047"/>
                </a:lnTo>
                <a:close/>
              </a:path>
            </a:pathLst>
          </a:cu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a:ext uri="{FF2B5EF4-FFF2-40B4-BE49-F238E27FC236}">
                <a16:creationId xmlns:a16="http://schemas.microsoft.com/office/drawing/2014/main" id="{EF3D8E95-3E7D-413F-BCF1-02968A68843D}"/>
              </a:ext>
            </a:extLst>
          </p:cNvPr>
          <p:cNvPicPr>
            <a:picLocks noChangeAspect="1"/>
          </p:cNvPicPr>
          <p:nvPr/>
        </p:nvPicPr>
        <p:blipFill>
          <a:blip r:embed="rId4"/>
          <a:stretch>
            <a:fillRect/>
          </a:stretch>
        </p:blipFill>
        <p:spPr>
          <a:xfrm>
            <a:off x="7132320" y="4343400"/>
            <a:ext cx="1888177" cy="7162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9" name="Title"/>
          <p:cNvSpPr>
            <a:spLocks noGrp="1"/>
          </p:cNvSpPr>
          <p:nvPr>
            <p:ph type="title"/>
          </p:nvPr>
        </p:nvSpPr>
        <p:spPr>
          <a:xfrm>
            <a:off x="137942" y="224642"/>
            <a:ext cx="3017520" cy="1325862"/>
          </a:xfrm>
        </p:spPr>
        <p:txBody>
          <a:bodyPr/>
          <a:lstStyle/>
          <a:p>
            <a:pPr algn="ctr"/>
            <a:r>
              <a:rPr lang="en-US" sz="2800" dirty="0"/>
              <a:t>OSTP Subcommittee on Open Science</a:t>
            </a:r>
          </a:p>
        </p:txBody>
      </p:sp>
      <p:pic>
        <p:nvPicPr>
          <p:cNvPr id="7" name="Picture 6" descr="Home Page of Office of Science and Technology Policy, which can be accessed at: https://www.whitehouse.gov/ostp/" title="Home Page of Office of Science and Technology Policy"/>
          <p:cNvPicPr>
            <a:picLocks noChangeAspect="1"/>
          </p:cNvPicPr>
          <p:nvPr/>
        </p:nvPicPr>
        <p:blipFill>
          <a:blip r:embed="rId3"/>
          <a:stretch>
            <a:fillRect/>
          </a:stretch>
        </p:blipFill>
        <p:spPr>
          <a:xfrm>
            <a:off x="201239" y="1964420"/>
            <a:ext cx="2874377" cy="2577815"/>
          </a:xfrm>
          <a:prstGeom prst="rect">
            <a:avLst/>
          </a:prstGeom>
        </p:spPr>
      </p:pic>
      <p:sp>
        <p:nvSpPr>
          <p:cNvPr id="10" name="Text 1"/>
          <p:cNvSpPr txBox="1">
            <a:spLocks/>
          </p:cNvSpPr>
          <p:nvPr/>
        </p:nvSpPr>
        <p:spPr>
          <a:xfrm>
            <a:off x="3360704" y="65933"/>
            <a:ext cx="5676900" cy="2580287"/>
          </a:xfrm>
          <a:prstGeom prst="rect">
            <a:avLst/>
          </a:prstGeom>
          <a:solidFill>
            <a:schemeClr val="accent4"/>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pPr marL="0" indent="0" algn="ctr">
              <a:lnSpc>
                <a:spcPct val="100000"/>
              </a:lnSpc>
              <a:spcAft>
                <a:spcPts val="600"/>
              </a:spcAft>
              <a:buNone/>
            </a:pPr>
            <a:r>
              <a:rPr lang="en-US" b="1" dirty="0">
                <a:solidFill>
                  <a:schemeClr val="bg2">
                    <a:lumMod val="50000"/>
                  </a:schemeClr>
                </a:solidFill>
                <a:latin typeface="+mj-lt"/>
              </a:rPr>
              <a:t>SOS Strategic Objectives</a:t>
            </a:r>
            <a:endParaRPr lang="en-US" sz="1200" dirty="0">
              <a:solidFill>
                <a:schemeClr val="bg2">
                  <a:lumMod val="50000"/>
                </a:schemeClr>
              </a:solidFill>
              <a:latin typeface="+mj-lt"/>
            </a:endParaRPr>
          </a:p>
          <a:p>
            <a:pPr marL="228600" indent="-228600">
              <a:lnSpc>
                <a:spcPct val="100000"/>
              </a:lnSpc>
              <a:spcAft>
                <a:spcPts val="600"/>
              </a:spcAft>
              <a:buAutoNum type="arabicPeriod"/>
            </a:pPr>
            <a:r>
              <a:rPr lang="en-US" sz="1200" dirty="0">
                <a:solidFill>
                  <a:schemeClr val="bg2">
                    <a:lumMod val="50000"/>
                  </a:schemeClr>
                </a:solidFill>
                <a:latin typeface="+mj-lt"/>
              </a:rPr>
              <a:t>Increase the impact and benefit from federally funded scientific research products by making them more accessible to the public, machine-readable, and aligned with FAIR (findable, accessible, interoperable, and reusable) principles.</a:t>
            </a:r>
          </a:p>
          <a:p>
            <a:pPr marL="228600" indent="-228600">
              <a:lnSpc>
                <a:spcPct val="100000"/>
              </a:lnSpc>
              <a:spcAft>
                <a:spcPts val="600"/>
              </a:spcAft>
              <a:buAutoNum type="arabicPeriod"/>
            </a:pPr>
            <a:r>
              <a:rPr lang="en-US" sz="1200" dirty="0">
                <a:solidFill>
                  <a:schemeClr val="bg2">
                    <a:lumMod val="50000"/>
                  </a:schemeClr>
                </a:solidFill>
                <a:latin typeface="+mj-lt"/>
              </a:rPr>
              <a:t>Assess opportunities to increase access to scientific research products while managing associated risks. </a:t>
            </a:r>
          </a:p>
          <a:p>
            <a:pPr marL="228600" indent="-228600">
              <a:lnSpc>
                <a:spcPct val="100000"/>
              </a:lnSpc>
              <a:buFont typeface="Roboto"/>
              <a:buAutoNum type="arabicPeriod"/>
            </a:pPr>
            <a:r>
              <a:rPr lang="en-US" sz="1200" dirty="0">
                <a:solidFill>
                  <a:schemeClr val="bg2">
                    <a:lumMod val="50000"/>
                  </a:schemeClr>
                </a:solidFill>
                <a:latin typeface="+mj-lt"/>
              </a:rPr>
              <a:t>Collaborate with academia, research communities, and industry to achieve open science objectives in ways that are efficient, effective, and advance national science and engineering priorities. Engage international partners to strengthen open science objectives. </a:t>
            </a:r>
            <a:endParaRPr lang="en-US" dirty="0">
              <a:solidFill>
                <a:schemeClr val="bg2">
                  <a:lumMod val="50000"/>
                </a:schemeClr>
              </a:solidFill>
              <a:latin typeface="+mj-lt"/>
            </a:endParaRPr>
          </a:p>
        </p:txBody>
      </p:sp>
      <p:sp>
        <p:nvSpPr>
          <p:cNvPr id="11" name="Text 2"/>
          <p:cNvSpPr txBox="1">
            <a:spLocks/>
          </p:cNvSpPr>
          <p:nvPr/>
        </p:nvSpPr>
        <p:spPr>
          <a:xfrm>
            <a:off x="4384229" y="2645027"/>
            <a:ext cx="3827552" cy="1897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pPr marL="0" indent="0" algn="ctr">
              <a:lnSpc>
                <a:spcPct val="100000"/>
              </a:lnSpc>
              <a:spcAft>
                <a:spcPts val="600"/>
              </a:spcAft>
              <a:buNone/>
            </a:pPr>
            <a:r>
              <a:rPr lang="en-US" b="1" dirty="0">
                <a:solidFill>
                  <a:schemeClr val="bg2">
                    <a:lumMod val="50000"/>
                  </a:schemeClr>
                </a:solidFill>
                <a:latin typeface="+mj-lt"/>
              </a:rPr>
              <a:t>SOS Working Groups for 2020</a:t>
            </a:r>
          </a:p>
          <a:p>
            <a:pPr marL="914400"/>
            <a:r>
              <a:rPr lang="en-US" sz="1200" dirty="0">
                <a:solidFill>
                  <a:schemeClr val="bg2">
                    <a:lumMod val="50000"/>
                  </a:schemeClr>
                </a:solidFill>
                <a:latin typeface="+mj-lt"/>
              </a:rPr>
              <a:t>Data Management &amp; Repositories</a:t>
            </a:r>
          </a:p>
          <a:p>
            <a:pPr marL="914400"/>
            <a:r>
              <a:rPr lang="en-US" sz="1200" dirty="0">
                <a:solidFill>
                  <a:schemeClr val="bg2">
                    <a:lumMod val="50000"/>
                  </a:schemeClr>
                </a:solidFill>
                <a:latin typeface="+mj-lt"/>
              </a:rPr>
              <a:t>Data Dictionaries</a:t>
            </a:r>
          </a:p>
          <a:p>
            <a:pPr marL="914400"/>
            <a:r>
              <a:rPr lang="en-US" sz="1200" dirty="0">
                <a:solidFill>
                  <a:schemeClr val="bg2">
                    <a:lumMod val="50000"/>
                  </a:schemeClr>
                </a:solidFill>
                <a:latin typeface="+mj-lt"/>
              </a:rPr>
              <a:t>Persistent Identifiers</a:t>
            </a:r>
          </a:p>
          <a:p>
            <a:pPr marL="914400"/>
            <a:r>
              <a:rPr lang="en-US" sz="1200" dirty="0">
                <a:solidFill>
                  <a:schemeClr val="bg2">
                    <a:lumMod val="50000"/>
                  </a:schemeClr>
                </a:solidFill>
                <a:latin typeface="+mj-lt"/>
              </a:rPr>
              <a:t>Publications</a:t>
            </a:r>
          </a:p>
          <a:p>
            <a:pPr marL="914400"/>
            <a:r>
              <a:rPr lang="en-US" sz="1200" dirty="0">
                <a:solidFill>
                  <a:schemeClr val="bg2">
                    <a:lumMod val="50000"/>
                  </a:schemeClr>
                </a:solidFill>
                <a:latin typeface="+mj-lt"/>
              </a:rPr>
              <a:t>Access Risks </a:t>
            </a:r>
          </a:p>
          <a:p>
            <a:pPr marL="914400"/>
            <a:r>
              <a:rPr lang="en-US" sz="1200" dirty="0">
                <a:solidFill>
                  <a:schemeClr val="bg2">
                    <a:lumMod val="50000"/>
                  </a:schemeClr>
                </a:solidFill>
                <a:latin typeface="+mj-lt"/>
              </a:rPr>
              <a:t>Collaboration</a:t>
            </a:r>
          </a:p>
          <a:p>
            <a:pPr marL="0" indent="0" algn="ctr">
              <a:lnSpc>
                <a:spcPct val="100000"/>
              </a:lnSpc>
              <a:buNone/>
            </a:pPr>
            <a:r>
              <a:rPr lang="en-US" sz="1200" dirty="0">
                <a:solidFill>
                  <a:schemeClr val="bg2">
                    <a:lumMod val="50000"/>
                  </a:schemeClr>
                </a:solidFill>
                <a:latin typeface="+mj-lt"/>
                <a:hlinkClick r:id="rId4"/>
              </a:rPr>
              <a:t>https://www.whitehouse.gov/ostp/</a:t>
            </a:r>
            <a:endParaRPr lang="en-US" sz="1200" dirty="0">
              <a:solidFill>
                <a:schemeClr val="bg2">
                  <a:lumMod val="50000"/>
                </a:schemeClr>
              </a:solidFill>
              <a:latin typeface="+mj-lt"/>
            </a:endParaRPr>
          </a:p>
        </p:txBody>
      </p:sp>
      <p:sp>
        <p:nvSpPr>
          <p:cNvPr id="2" name="Slide Number Placeholder 1"/>
          <p:cNvSpPr>
            <a:spLocks noGrp="1"/>
          </p:cNvSpPr>
          <p:nvPr>
            <p:ph type="sldNum" idx="12"/>
          </p:nvPr>
        </p:nvSpPr>
        <p:spPr/>
        <p:txBody>
          <a:bodyPr/>
          <a:lstStyle/>
          <a:p>
            <a:pPr lvl="0"/>
            <a:fld id="{00000000-1234-1234-1234-123412341234}" type="slidenum">
              <a:rPr lang="en" smtClean="0"/>
              <a:pPr lvl="0"/>
              <a:t>10</a:t>
            </a:fld>
            <a:endParaRPr lang="en"/>
          </a:p>
        </p:txBody>
      </p:sp>
      <p:pic>
        <p:nvPicPr>
          <p:cNvPr id="8"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p:cNvPr>
          <p:cNvPicPr>
            <a:picLocks noChangeAspect="1"/>
          </p:cNvPicPr>
          <p:nvPr/>
        </p:nvPicPr>
        <p:blipFill>
          <a:blip r:embed="rId5"/>
          <a:stretch>
            <a:fillRect/>
          </a:stretch>
        </p:blipFill>
        <p:spPr>
          <a:xfrm>
            <a:off x="7315200" y="4572000"/>
            <a:ext cx="1216849" cy="461618"/>
          </a:xfrm>
          <a:prstGeom prst="rect">
            <a:avLst/>
          </a:prstGeom>
        </p:spPr>
      </p:pic>
    </p:spTree>
    <p:extLst>
      <p:ext uri="{BB962C8B-B14F-4D97-AF65-F5344CB8AC3E}">
        <p14:creationId xmlns:p14="http://schemas.microsoft.com/office/powerpoint/2010/main" val="1486240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9" name="Title"/>
          <p:cNvSpPr>
            <a:spLocks noGrp="1"/>
          </p:cNvSpPr>
          <p:nvPr>
            <p:ph type="title"/>
          </p:nvPr>
        </p:nvSpPr>
        <p:spPr>
          <a:xfrm>
            <a:off x="161795" y="228600"/>
            <a:ext cx="3017520" cy="1898356"/>
          </a:xfrm>
        </p:spPr>
        <p:txBody>
          <a:bodyPr/>
          <a:lstStyle/>
          <a:p>
            <a:pPr algn="ctr"/>
            <a:r>
              <a:rPr lang="en-US" sz="3200" dirty="0"/>
              <a:t>Public Access Implementation Working Group</a:t>
            </a:r>
            <a:br>
              <a:rPr lang="en-US" sz="3200" dirty="0"/>
            </a:br>
            <a:r>
              <a:rPr lang="en-US" sz="2000" dirty="0"/>
              <a:t>(PAIWG)</a:t>
            </a:r>
          </a:p>
        </p:txBody>
      </p:sp>
      <p:pic>
        <p:nvPicPr>
          <p:cNvPr id="10" name="Picture 9" descr="Cover of Plan to Increase Public Access to the Results of Federally-Funded Scientific Research. Plan can read at: https://ntl.bts.gov/public-access" title="Cover of Plan to Increase Public Access to the Results of Federally-Funded Scientific Research"/>
          <p:cNvPicPr>
            <a:picLocks noChangeAspect="1"/>
          </p:cNvPicPr>
          <p:nvPr/>
        </p:nvPicPr>
        <p:blipFill>
          <a:blip r:embed="rId3"/>
          <a:stretch>
            <a:fillRect/>
          </a:stretch>
        </p:blipFill>
        <p:spPr>
          <a:xfrm>
            <a:off x="406654" y="2186164"/>
            <a:ext cx="2463546" cy="2891624"/>
          </a:xfrm>
          <a:prstGeom prst="rect">
            <a:avLst/>
          </a:prstGeom>
        </p:spPr>
      </p:pic>
      <p:sp>
        <p:nvSpPr>
          <p:cNvPr id="7" name="Text"/>
          <p:cNvSpPr txBox="1">
            <a:spLocks/>
          </p:cNvSpPr>
          <p:nvPr/>
        </p:nvSpPr>
        <p:spPr>
          <a:xfrm>
            <a:off x="3409597" y="28430"/>
            <a:ext cx="5384547" cy="5005188"/>
          </a:xfrm>
          <a:prstGeom prst="rect">
            <a:avLst/>
          </a:prstGeom>
          <a:solidFill>
            <a:schemeClr val="accent4"/>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pPr marL="171450" indent="-171450">
              <a:spcAft>
                <a:spcPts val="1200"/>
              </a:spcAft>
            </a:pPr>
            <a:r>
              <a:rPr lang="en-US" sz="1600" dirty="0">
                <a:solidFill>
                  <a:schemeClr val="bg2">
                    <a:lumMod val="50000"/>
                  </a:schemeClr>
                </a:solidFill>
                <a:latin typeface="+mn-lt"/>
              </a:rPr>
              <a:t>Mission: Enable cross-modal collaboration to ensure the best possible public access to USDOT scientific research through implementation of the DOT Public Access Plan, common best practices, and shared resources.</a:t>
            </a:r>
          </a:p>
          <a:p>
            <a:pPr marL="171450" indent="-171450"/>
            <a:r>
              <a:rPr lang="en-US" sz="1600" dirty="0">
                <a:solidFill>
                  <a:schemeClr val="bg2">
                    <a:lumMod val="50000"/>
                  </a:schemeClr>
                </a:solidFill>
                <a:latin typeface="+mn-lt"/>
              </a:rPr>
              <a:t>Scope:</a:t>
            </a:r>
          </a:p>
          <a:p>
            <a:pPr marL="628650" lvl="1" indent="-171450">
              <a:lnSpc>
                <a:spcPct val="114000"/>
              </a:lnSpc>
              <a:spcBef>
                <a:spcPts val="0"/>
              </a:spcBef>
            </a:pPr>
            <a:r>
              <a:rPr lang="en-US" sz="1600" dirty="0">
                <a:solidFill>
                  <a:schemeClr val="bg2">
                    <a:lumMod val="50000"/>
                  </a:schemeClr>
                </a:solidFill>
                <a:latin typeface="+mn-lt"/>
              </a:rPr>
              <a:t>USDOT Public Access Plan development, implementation, and compliance monitoring</a:t>
            </a:r>
          </a:p>
          <a:p>
            <a:pPr marL="628650" lvl="1" indent="-171450">
              <a:lnSpc>
                <a:spcPct val="114000"/>
              </a:lnSpc>
              <a:spcBef>
                <a:spcPts val="0"/>
              </a:spcBef>
            </a:pPr>
            <a:r>
              <a:rPr lang="en-US" sz="1600" dirty="0">
                <a:solidFill>
                  <a:schemeClr val="bg2">
                    <a:lumMod val="50000"/>
                  </a:schemeClr>
                </a:solidFill>
                <a:latin typeface="+mn-lt"/>
              </a:rPr>
              <a:t>Charters time-limited implementation task forces with modal and OST experts;</a:t>
            </a:r>
          </a:p>
          <a:p>
            <a:pPr marL="628650" lvl="1" indent="-171450">
              <a:lnSpc>
                <a:spcPct val="114000"/>
              </a:lnSpc>
              <a:spcBef>
                <a:spcPts val="0"/>
              </a:spcBef>
            </a:pPr>
            <a:r>
              <a:rPr lang="en-US" sz="1600" dirty="0">
                <a:solidFill>
                  <a:schemeClr val="bg2">
                    <a:lumMod val="50000"/>
                  </a:schemeClr>
                </a:solidFill>
                <a:latin typeface="+mn-lt"/>
              </a:rPr>
              <a:t>Reports Public Access Plan progress and obstacles to the RD&amp;T Planning Team, including compliance monitoring; and</a:t>
            </a:r>
          </a:p>
          <a:p>
            <a:pPr marL="628650" lvl="1" indent="-171450">
              <a:lnSpc>
                <a:spcPct val="114000"/>
              </a:lnSpc>
              <a:spcBef>
                <a:spcPts val="0"/>
              </a:spcBef>
            </a:pPr>
            <a:r>
              <a:rPr lang="en-US" sz="1600" dirty="0">
                <a:solidFill>
                  <a:schemeClr val="bg2">
                    <a:lumMod val="50000"/>
                  </a:schemeClr>
                </a:solidFill>
                <a:latin typeface="+mn-lt"/>
              </a:rPr>
              <a:t>Coordinates U.S. DOT participation in U.S. Federal, domestic and international Public Access, Open Science, and Data Strategy efforts and activities.</a:t>
            </a:r>
          </a:p>
        </p:txBody>
      </p:sp>
      <p:sp>
        <p:nvSpPr>
          <p:cNvPr id="2" name="Slide Number Placeholder 1"/>
          <p:cNvSpPr>
            <a:spLocks noGrp="1"/>
          </p:cNvSpPr>
          <p:nvPr>
            <p:ph type="sldNum" idx="12"/>
          </p:nvPr>
        </p:nvSpPr>
        <p:spPr/>
        <p:txBody>
          <a:bodyPr/>
          <a:lstStyle/>
          <a:p>
            <a:pPr lvl="0"/>
            <a:fld id="{00000000-1234-1234-1234-123412341234}" type="slidenum">
              <a:rPr lang="en" smtClean="0"/>
              <a:pPr lvl="0"/>
              <a:t>11</a:t>
            </a:fld>
            <a:endParaRPr lang="en"/>
          </a:p>
        </p:txBody>
      </p:sp>
      <p:pic>
        <p:nvPicPr>
          <p:cNvPr id="8" name="BTS Logo" descr="This image is the Bureau of Transportation Statistics Logo. It contains the usual U.S. DOT blue triskelion mark, followed by these lines of text: U.S. Department of Transportation, Office of the Secretary of Transportation, Bureau of Transportation Statistics." hidden="1" title="BTS Logo">
            <a:extLst/>
          </p:cNvPr>
          <p:cNvPicPr>
            <a:picLocks noChangeAspect="1"/>
          </p:cNvPicPr>
          <p:nvPr/>
        </p:nvPicPr>
        <p:blipFill>
          <a:blip r:embed="rId4"/>
          <a:stretch>
            <a:fillRect/>
          </a:stretch>
        </p:blipFill>
        <p:spPr>
          <a:xfrm>
            <a:off x="7315200" y="4572000"/>
            <a:ext cx="1216849" cy="461618"/>
          </a:xfrm>
          <a:prstGeom prst="rect">
            <a:avLst/>
          </a:prstGeom>
        </p:spPr>
      </p:pic>
    </p:spTree>
    <p:extLst>
      <p:ext uri="{BB962C8B-B14F-4D97-AF65-F5344CB8AC3E}">
        <p14:creationId xmlns:p14="http://schemas.microsoft.com/office/powerpoint/2010/main" val="1904349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p:cNvSpPr txBox="1">
            <a:spLocks noGrp="1"/>
          </p:cNvSpPr>
          <p:nvPr>
            <p:ph type="title"/>
          </p:nvPr>
        </p:nvSpPr>
        <p:spPr>
          <a:xfrm>
            <a:off x="460950" y="548640"/>
            <a:ext cx="8222100" cy="10972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Opening U.S. Government-Funded Science: Technology: Data.gov</a:t>
            </a:r>
            <a:endParaRPr dirty="0"/>
          </a:p>
        </p:txBody>
      </p:sp>
      <p:pic>
        <p:nvPicPr>
          <p:cNvPr id="7" name="Data.gov" descr="Screen shot of landing page for data.gov: https://www.data.gov" title="Screen shot of landing page for data.gov"/>
          <p:cNvPicPr>
            <a:picLocks noChangeAspect="1"/>
          </p:cNvPicPr>
          <p:nvPr/>
        </p:nvPicPr>
        <p:blipFill>
          <a:blip r:embed="rId3"/>
          <a:stretch>
            <a:fillRect/>
          </a:stretch>
        </p:blipFill>
        <p:spPr>
          <a:xfrm>
            <a:off x="422503" y="1737360"/>
            <a:ext cx="3284698" cy="2752920"/>
          </a:xfrm>
          <a:prstGeom prst="rect">
            <a:avLst/>
          </a:prstGeom>
          <a:ln w="19050">
            <a:solidFill>
              <a:srgbClr val="002060"/>
            </a:solidFill>
          </a:ln>
          <a:effectLst>
            <a:outerShdw blurRad="50800" dist="38100" dir="2700000" algn="tl" rotWithShape="0">
              <a:prstClr val="black">
                <a:alpha val="40000"/>
              </a:prstClr>
            </a:outerShdw>
          </a:effectLst>
        </p:spPr>
      </p:pic>
      <p:sp>
        <p:nvSpPr>
          <p:cNvPr id="19" name="TextBox 18"/>
          <p:cNvSpPr txBox="1"/>
          <p:nvPr/>
        </p:nvSpPr>
        <p:spPr>
          <a:xfrm>
            <a:off x="1033675" y="4118768"/>
            <a:ext cx="1653865" cy="276999"/>
          </a:xfrm>
          <a:prstGeom prst="rect">
            <a:avLst/>
          </a:prstGeom>
          <a:solidFill>
            <a:schemeClr val="bg1"/>
          </a:solidFill>
          <a:ln w="25400">
            <a:noFill/>
          </a:ln>
        </p:spPr>
        <p:txBody>
          <a:bodyPr wrap="square" rtlCol="0">
            <a:spAutoFit/>
          </a:bodyPr>
          <a:lstStyle/>
          <a:p>
            <a:pPr algn="ctr"/>
            <a:r>
              <a:rPr lang="en-US" sz="1200" dirty="0">
                <a:hlinkClick r:id="rId4"/>
              </a:rPr>
              <a:t>https://www.data.gov/</a:t>
            </a:r>
            <a:endParaRPr lang="en-US" sz="1200" dirty="0"/>
          </a:p>
        </p:txBody>
      </p:sp>
      <p:sp>
        <p:nvSpPr>
          <p:cNvPr id="3" name="TextBox 2"/>
          <p:cNvSpPr txBox="1"/>
          <p:nvPr/>
        </p:nvSpPr>
        <p:spPr>
          <a:xfrm>
            <a:off x="3959753" y="1884471"/>
            <a:ext cx="1924212" cy="2492990"/>
          </a:xfrm>
          <a:prstGeom prst="rect">
            <a:avLst/>
          </a:prstGeom>
          <a:solidFill>
            <a:schemeClr val="bg1"/>
          </a:solidFill>
        </p:spPr>
        <p:txBody>
          <a:bodyPr wrap="square" rtlCol="0">
            <a:spAutoFit/>
          </a:bodyPr>
          <a:lstStyle/>
          <a:p>
            <a:pPr algn="ctr"/>
            <a:r>
              <a:rPr lang="en-US" sz="1600" b="1" dirty="0"/>
              <a:t>Data.gov </a:t>
            </a:r>
          </a:p>
          <a:p>
            <a:pPr algn="ctr">
              <a:spcAft>
                <a:spcPts val="1200"/>
              </a:spcAft>
            </a:pPr>
            <a:r>
              <a:rPr lang="en-US" sz="1600" b="1" u="sng" dirty="0"/>
              <a:t>Quick Stats</a:t>
            </a:r>
          </a:p>
          <a:p>
            <a:pPr algn="ctr">
              <a:spcAft>
                <a:spcPts val="600"/>
              </a:spcAft>
            </a:pPr>
            <a:r>
              <a:rPr lang="en-US" sz="1600" b="1" dirty="0">
                <a:solidFill>
                  <a:srgbClr val="0070C0"/>
                </a:solidFill>
              </a:rPr>
              <a:t>217,000+ </a:t>
            </a:r>
            <a:r>
              <a:rPr lang="en-US" b="1" dirty="0"/>
              <a:t>datasets</a:t>
            </a:r>
          </a:p>
          <a:p>
            <a:pPr algn="ctr"/>
            <a:r>
              <a:rPr lang="en-US" sz="1600" b="1" dirty="0">
                <a:solidFill>
                  <a:srgbClr val="0070C0"/>
                </a:solidFill>
              </a:rPr>
              <a:t>32,000+ </a:t>
            </a:r>
          </a:p>
          <a:p>
            <a:pPr algn="ctr">
              <a:spcAft>
                <a:spcPts val="600"/>
              </a:spcAft>
            </a:pPr>
            <a:r>
              <a:rPr lang="en-US" b="1" dirty="0"/>
              <a:t>COVID-19-related datasets</a:t>
            </a:r>
          </a:p>
          <a:p>
            <a:pPr algn="ctr"/>
            <a:r>
              <a:rPr lang="en-US" sz="1600" b="1" dirty="0">
                <a:solidFill>
                  <a:srgbClr val="0070C0"/>
                </a:solidFill>
              </a:rPr>
              <a:t>7 </a:t>
            </a:r>
          </a:p>
          <a:p>
            <a:pPr algn="ctr"/>
            <a:r>
              <a:rPr lang="en-US" b="1" dirty="0"/>
              <a:t>U.S. DOT COVID-19-related datasets</a:t>
            </a:r>
          </a:p>
        </p:txBody>
      </p:sp>
      <p:pic>
        <p:nvPicPr>
          <p:cNvPr id="18" name="Data.gov" descr="And if you want to search just the U.S. DOT datasets in data.gov, you can use this specific link https://catalog.data.gov/organization/dot-gov" title="Screenshot of DOT-specific collection in data.gov"/>
          <p:cNvPicPr>
            <a:picLocks noChangeAspect="1"/>
          </p:cNvPicPr>
          <p:nvPr/>
        </p:nvPicPr>
        <p:blipFill>
          <a:blip r:embed="rId5"/>
          <a:stretch>
            <a:fillRect/>
          </a:stretch>
        </p:blipFill>
        <p:spPr>
          <a:xfrm>
            <a:off x="6069863" y="1737360"/>
            <a:ext cx="2663265" cy="2752920"/>
          </a:xfrm>
          <a:prstGeom prst="rect">
            <a:avLst/>
          </a:prstGeom>
          <a:ln w="19050">
            <a:solidFill>
              <a:srgbClr val="002060"/>
            </a:solidFill>
          </a:ln>
          <a:effectLst>
            <a:outerShdw blurRad="50800" dist="38100" dir="2700000" algn="tl" rotWithShape="0">
              <a:prstClr val="black">
                <a:alpha val="40000"/>
              </a:prstClr>
            </a:outerShdw>
          </a:effectLst>
        </p:spPr>
      </p:pic>
      <p:sp>
        <p:nvSpPr>
          <p:cNvPr id="20" name="TextBox 19"/>
          <p:cNvSpPr txBox="1"/>
          <p:nvPr/>
        </p:nvSpPr>
        <p:spPr>
          <a:xfrm>
            <a:off x="2194562" y="4621039"/>
            <a:ext cx="4754885" cy="461665"/>
          </a:xfrm>
          <a:prstGeom prst="rect">
            <a:avLst/>
          </a:prstGeom>
          <a:solidFill>
            <a:schemeClr val="bg1"/>
          </a:solidFill>
          <a:ln w="25400">
            <a:noFill/>
          </a:ln>
        </p:spPr>
        <p:txBody>
          <a:bodyPr wrap="square" rtlCol="0">
            <a:spAutoFit/>
          </a:bodyPr>
          <a:lstStyle/>
          <a:p>
            <a:pPr algn="ctr"/>
            <a:r>
              <a:rPr lang="en-US" sz="1200" dirty="0"/>
              <a:t>Want just the DOT data in data.gov? </a:t>
            </a:r>
            <a:r>
              <a:rPr lang="en-US" sz="1200" dirty="0">
                <a:hlinkClick r:id="rId6"/>
              </a:rPr>
              <a:t>https://catalog.data.gov/organization/dot-gov</a:t>
            </a:r>
            <a:endParaRPr lang="en-US" sz="12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dirty="0"/>
          </a:p>
        </p:txBody>
      </p:sp>
      <p:pic>
        <p:nvPicPr>
          <p:cNvPr id="5"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a:ext uri="{FF2B5EF4-FFF2-40B4-BE49-F238E27FC236}">
                <a16:creationId xmlns:a16="http://schemas.microsoft.com/office/drawing/2014/main" id="{B2C2E65F-BA10-4676-908D-D8AE7A804DA1}"/>
              </a:ext>
            </a:extLst>
          </p:cNvPr>
          <p:cNvPicPr>
            <a:picLocks noChangeAspect="1"/>
          </p:cNvPicPr>
          <p:nvPr/>
        </p:nvPicPr>
        <p:blipFill>
          <a:blip r:embed="rId7"/>
          <a:stretch>
            <a:fillRect/>
          </a:stretch>
        </p:blipFill>
        <p:spPr>
          <a:xfrm>
            <a:off x="7315200" y="4572000"/>
            <a:ext cx="1216849" cy="461618"/>
          </a:xfrm>
          <a:prstGeom prst="rect">
            <a:avLst/>
          </a:prstGeom>
        </p:spPr>
      </p:pic>
    </p:spTree>
    <p:extLst>
      <p:ext uri="{BB962C8B-B14F-4D97-AF65-F5344CB8AC3E}">
        <p14:creationId xmlns:p14="http://schemas.microsoft.com/office/powerpoint/2010/main" val="664126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9" name="Title"/>
          <p:cNvSpPr>
            <a:spLocks noGrp="1"/>
          </p:cNvSpPr>
          <p:nvPr>
            <p:ph type="title"/>
          </p:nvPr>
        </p:nvSpPr>
        <p:spPr>
          <a:xfrm>
            <a:off x="137942" y="228600"/>
            <a:ext cx="3017520" cy="1097280"/>
          </a:xfrm>
        </p:spPr>
        <p:txBody>
          <a:bodyPr/>
          <a:lstStyle/>
          <a:p>
            <a:pPr algn="ctr"/>
            <a:r>
              <a:rPr lang="en-US" sz="3200" dirty="0"/>
              <a:t>U.S. DOT’s Open Data</a:t>
            </a:r>
            <a:endParaRPr lang="en-US" sz="3200" b="1" dirty="0"/>
          </a:p>
        </p:txBody>
      </p:sp>
      <p:sp>
        <p:nvSpPr>
          <p:cNvPr id="110" name="Text box"/>
          <p:cNvSpPr txBox="1">
            <a:spLocks noGrp="1"/>
          </p:cNvSpPr>
          <p:nvPr>
            <p:ph type="body" idx="1"/>
          </p:nvPr>
        </p:nvSpPr>
        <p:spPr>
          <a:xfrm>
            <a:off x="137942" y="1266835"/>
            <a:ext cx="3017520" cy="520809"/>
          </a:xfrm>
        </p:spPr>
        <p:txBody>
          <a:bodyPr/>
          <a:lstStyle/>
          <a:p>
            <a:pPr marL="152400" lvl="0" indent="0">
              <a:buNone/>
            </a:pPr>
            <a:r>
              <a:rPr lang="en-US" sz="2000" i="1" dirty="0"/>
              <a:t>Data.transportation.gov</a:t>
            </a:r>
            <a:endParaRPr lang="en-US" sz="2000" dirty="0"/>
          </a:p>
        </p:txBody>
      </p:sp>
      <p:sp>
        <p:nvSpPr>
          <p:cNvPr id="10" name="Text box"/>
          <p:cNvSpPr txBox="1">
            <a:spLocks/>
          </p:cNvSpPr>
          <p:nvPr/>
        </p:nvSpPr>
        <p:spPr>
          <a:xfrm>
            <a:off x="228600" y="1938149"/>
            <a:ext cx="3047336" cy="250663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lt1"/>
              </a:buClr>
              <a:buSzPts val="1200"/>
              <a:buFont typeface="Roboto"/>
              <a:buChar char="●"/>
              <a:defRPr sz="1200" b="0" i="0" u="none" strike="noStrike" cap="none">
                <a:solidFill>
                  <a:schemeClr val="lt1"/>
                </a:solidFill>
                <a:latin typeface="+mn-lt"/>
                <a:ea typeface="Roboto" panose="020B0604020202020204" charset="0"/>
                <a:cs typeface="Roboto"/>
                <a:sym typeface="Roboto"/>
              </a:defRPr>
            </a:lvl1pPr>
            <a:lvl2pPr marL="914400" marR="0" lvl="1"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1"/>
              </a:buClr>
              <a:buSzPts val="1200"/>
              <a:buFont typeface="Roboto"/>
              <a:buChar char="■"/>
              <a:defRPr sz="1200" b="0" i="0" u="none" strike="noStrike" cap="none">
                <a:solidFill>
                  <a:schemeClr val="lt1"/>
                </a:solidFill>
                <a:latin typeface="Roboto"/>
                <a:ea typeface="Roboto"/>
                <a:cs typeface="Roboto"/>
                <a:sym typeface="Roboto"/>
              </a:defRPr>
            </a:lvl9pPr>
          </a:lstStyle>
          <a:p>
            <a:pPr marL="152400" indent="0">
              <a:buNone/>
            </a:pPr>
            <a:r>
              <a:rPr lang="en-US" sz="1400" dirty="0"/>
              <a:t>Highlights:</a:t>
            </a:r>
          </a:p>
          <a:p>
            <a:r>
              <a:rPr lang="en-US" sz="1400" dirty="0"/>
              <a:t>4000+ datasets</a:t>
            </a:r>
          </a:p>
          <a:p>
            <a:r>
              <a:rPr lang="en-US" sz="1400" dirty="0"/>
              <a:t>All transport modes</a:t>
            </a:r>
          </a:p>
          <a:p>
            <a:r>
              <a:rPr lang="en-US" sz="1400" dirty="0"/>
              <a:t>Visualization tools</a:t>
            </a:r>
          </a:p>
          <a:p>
            <a:r>
              <a:rPr lang="en-US" sz="1400" dirty="0"/>
              <a:t>Data management best practices: </a:t>
            </a:r>
          </a:p>
          <a:p>
            <a:pPr marL="548640" lvl="1">
              <a:spcBef>
                <a:spcPts val="0"/>
              </a:spcBef>
            </a:pPr>
            <a:r>
              <a:rPr lang="en-US" sz="1400" dirty="0"/>
              <a:t>Machine-readable datasets and subsets</a:t>
            </a:r>
          </a:p>
          <a:p>
            <a:pPr marL="548640" lvl="1">
              <a:spcBef>
                <a:spcPts val="0"/>
              </a:spcBef>
            </a:pPr>
            <a:r>
              <a:rPr lang="en-US" sz="1400" dirty="0"/>
              <a:t>Open formats</a:t>
            </a:r>
          </a:p>
          <a:p>
            <a:pPr marL="548640" lvl="1">
              <a:spcBef>
                <a:spcPts val="0"/>
              </a:spcBef>
            </a:pPr>
            <a:r>
              <a:rPr lang="en-US" sz="1400" dirty="0"/>
              <a:t>API access</a:t>
            </a:r>
          </a:p>
        </p:txBody>
      </p:sp>
      <p:sp>
        <p:nvSpPr>
          <p:cNvPr id="6" name="URL"/>
          <p:cNvSpPr txBox="1">
            <a:spLocks/>
          </p:cNvSpPr>
          <p:nvPr/>
        </p:nvSpPr>
        <p:spPr>
          <a:xfrm>
            <a:off x="268579" y="4590517"/>
            <a:ext cx="2743200" cy="457200"/>
          </a:xfrm>
          <a:prstGeom prst="rect">
            <a:avLst/>
          </a:pr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pPr marL="0" indent="0" algn="ctr">
              <a:lnSpc>
                <a:spcPct val="100000"/>
              </a:lnSpc>
              <a:spcAft>
                <a:spcPts val="600"/>
              </a:spcAft>
              <a:buNone/>
            </a:pPr>
            <a:r>
              <a:rPr lang="en-US" sz="1200" dirty="0">
                <a:latin typeface="+mn-lt"/>
                <a:ea typeface="Roboto" panose="020B0604020202020204" charset="0"/>
                <a:hlinkClick r:id="rId3"/>
              </a:rPr>
              <a:t>https://data.transportation.gov/</a:t>
            </a:r>
            <a:endParaRPr lang="en-US" sz="1200" dirty="0">
              <a:latin typeface="+mn-lt"/>
              <a:ea typeface="Roboto" panose="020B0604020202020204" charset="0"/>
            </a:endParaRPr>
          </a:p>
        </p:txBody>
      </p:sp>
      <p:pic>
        <p:nvPicPr>
          <p:cNvPr id="7" name="data.transportation.gov Home Page" descr="Be sure to visit https://data.transportation.gov" title="Screenshot of data.transportation.gov"/>
          <p:cNvPicPr>
            <a:picLocks noChangeAspect="1"/>
          </p:cNvPicPr>
          <p:nvPr/>
        </p:nvPicPr>
        <p:blipFill>
          <a:blip r:embed="rId4"/>
          <a:stretch>
            <a:fillRect/>
          </a:stretch>
        </p:blipFill>
        <p:spPr>
          <a:xfrm>
            <a:off x="3829472" y="280683"/>
            <a:ext cx="4328548" cy="4541150"/>
          </a:xfrm>
          <a:prstGeom prst="rect">
            <a:avLst/>
          </a:prstGeom>
          <a:ln w="12700">
            <a:solidFill>
              <a:schemeClr val="bg2">
                <a:lumMod val="50000"/>
              </a:schemeClr>
            </a:solidFill>
          </a:ln>
        </p:spPr>
      </p:pic>
      <p:pic>
        <p:nvPicPr>
          <p:cNvPr id="8"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p:cNvPr>
          <p:cNvPicPr>
            <a:picLocks noChangeAspect="1"/>
          </p:cNvPicPr>
          <p:nvPr/>
        </p:nvPicPr>
        <p:blipFill>
          <a:blip r:embed="rId5"/>
          <a:stretch>
            <a:fillRect/>
          </a:stretch>
        </p:blipFill>
        <p:spPr>
          <a:xfrm>
            <a:off x="7315200" y="4572000"/>
            <a:ext cx="1216849" cy="461618"/>
          </a:xfrm>
          <a:prstGeom prst="rect">
            <a:avLst/>
          </a:prstGeom>
          <a:solidFill>
            <a:schemeClr val="bg1"/>
          </a:solidFill>
          <a:ln>
            <a:noFill/>
          </a:ln>
        </p:spPr>
      </p:pic>
      <p:sp>
        <p:nvSpPr>
          <p:cNvPr id="2" name="Slide Number Placeholder 1"/>
          <p:cNvSpPr>
            <a:spLocks noGrp="1"/>
          </p:cNvSpPr>
          <p:nvPr>
            <p:ph type="sldNum" idx="12"/>
          </p:nvPr>
        </p:nvSpPr>
        <p:spPr/>
        <p:txBody>
          <a:bodyPr/>
          <a:lstStyle/>
          <a:p>
            <a:pPr lvl="0"/>
            <a:fld id="{00000000-1234-1234-1234-123412341234}" type="slidenum">
              <a:rPr lang="en" smtClean="0"/>
              <a:pPr lvl="0"/>
              <a:t>13</a:t>
            </a:fld>
            <a:endParaRPr lang="en"/>
          </a:p>
        </p:txBody>
      </p:sp>
    </p:spTree>
    <p:extLst>
      <p:ext uri="{BB962C8B-B14F-4D97-AF65-F5344CB8AC3E}">
        <p14:creationId xmlns:p14="http://schemas.microsoft.com/office/powerpoint/2010/main" val="4253713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9" name="Title"/>
          <p:cNvSpPr>
            <a:spLocks noGrp="1"/>
          </p:cNvSpPr>
          <p:nvPr>
            <p:ph type="title"/>
          </p:nvPr>
        </p:nvSpPr>
        <p:spPr>
          <a:xfrm>
            <a:off x="137942" y="228600"/>
            <a:ext cx="3017520" cy="1828800"/>
          </a:xfrm>
        </p:spPr>
        <p:txBody>
          <a:bodyPr/>
          <a:lstStyle/>
          <a:p>
            <a:pPr algn="ctr"/>
            <a:r>
              <a:rPr lang="en-US" sz="3200" dirty="0"/>
              <a:t>Repository &amp; Open Science Access Portal </a:t>
            </a:r>
            <a:r>
              <a:rPr lang="en-US" sz="2000" b="1" dirty="0"/>
              <a:t>(ROSA P)</a:t>
            </a:r>
          </a:p>
        </p:txBody>
      </p:sp>
      <p:sp>
        <p:nvSpPr>
          <p:cNvPr id="110" name="Text box"/>
          <p:cNvSpPr txBox="1">
            <a:spLocks noGrp="1"/>
          </p:cNvSpPr>
          <p:nvPr>
            <p:ph type="body" idx="1"/>
          </p:nvPr>
        </p:nvSpPr>
        <p:spPr>
          <a:xfrm>
            <a:off x="274320" y="2293954"/>
            <a:ext cx="2743200" cy="1828800"/>
          </a:xfrm>
        </p:spPr>
        <p:txBody>
          <a:bodyPr/>
          <a:lstStyle/>
          <a:p>
            <a:pPr marL="152400" lvl="0" indent="0">
              <a:buNone/>
            </a:pPr>
            <a:r>
              <a:rPr lang="en-US" i="1" dirty="0"/>
              <a:t>ROSA P</a:t>
            </a:r>
            <a:r>
              <a:rPr lang="en-US" dirty="0"/>
              <a:t> is the National Transportation Library's </a:t>
            </a:r>
            <a:r>
              <a:rPr lang="en-US" i="1" dirty="0"/>
              <a:t>Repository and Open Science Access Portal</a:t>
            </a:r>
            <a:r>
              <a:rPr lang="en-US" dirty="0"/>
              <a:t>. The name </a:t>
            </a:r>
            <a:r>
              <a:rPr lang="en-US" i="1" dirty="0"/>
              <a:t>ROSA P</a:t>
            </a:r>
            <a:r>
              <a:rPr lang="en-US" dirty="0"/>
              <a:t> was chosen to honor the role public transportation played in the civil rights movement, along with one of the important figures, Rosa Parks.</a:t>
            </a:r>
          </a:p>
        </p:txBody>
      </p:sp>
      <p:sp>
        <p:nvSpPr>
          <p:cNvPr id="6" name="ROSA P URL"/>
          <p:cNvSpPr txBox="1">
            <a:spLocks/>
          </p:cNvSpPr>
          <p:nvPr/>
        </p:nvSpPr>
        <p:spPr>
          <a:xfrm>
            <a:off x="268579" y="4590517"/>
            <a:ext cx="2743200" cy="457200"/>
          </a:xfrm>
          <a:prstGeom prst="rect">
            <a:avLst/>
          </a:pr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pPr marL="0" indent="0" algn="ctr">
              <a:lnSpc>
                <a:spcPct val="100000"/>
              </a:lnSpc>
              <a:spcAft>
                <a:spcPts val="600"/>
              </a:spcAft>
              <a:buNone/>
            </a:pPr>
            <a:r>
              <a:rPr lang="en-US" sz="1200" dirty="0">
                <a:latin typeface="+mn-lt"/>
                <a:ea typeface="Roboto" panose="020B0604020202020204" charset="0"/>
                <a:hlinkClick r:id="rId3"/>
              </a:rPr>
              <a:t>Visit ROSA P at: https://rosap.ntl.bts.gov/welcome</a:t>
            </a:r>
            <a:endParaRPr lang="en-US" sz="1200" dirty="0">
              <a:latin typeface="+mn-lt"/>
              <a:ea typeface="Roboto" panose="020B0604020202020204" charset="0"/>
            </a:endParaRPr>
          </a:p>
        </p:txBody>
      </p:sp>
      <p:pic>
        <p:nvPicPr>
          <p:cNvPr id="7" name="ROSA P Home Page" descr="ROSA P is the National Transportation Library's Repository and Open Science Access Portal. The name ROSA P was chosen to honor the role public transportation played in the civil rights movement, along with one of the important figures, Rosa Parks.&#10;Visit ROSA P at: https://rosap.ntl.bts.gov/welcome " title="Screeshot of ROSA P landing page on January 6, 2021"/>
          <p:cNvPicPr>
            <a:picLocks noChangeAspect="1"/>
          </p:cNvPicPr>
          <p:nvPr/>
        </p:nvPicPr>
        <p:blipFill>
          <a:blip r:embed="rId4"/>
          <a:stretch>
            <a:fillRect/>
          </a:stretch>
        </p:blipFill>
        <p:spPr>
          <a:xfrm>
            <a:off x="3980282" y="69520"/>
            <a:ext cx="4456301" cy="4995265"/>
          </a:xfrm>
          <a:prstGeom prst="rect">
            <a:avLst/>
          </a:prstGeom>
          <a:ln w="12700">
            <a:solidFill>
              <a:schemeClr val="bg2">
                <a:lumMod val="50000"/>
              </a:schemeClr>
            </a:solidFill>
          </a:ln>
        </p:spPr>
      </p:pic>
      <p:sp>
        <p:nvSpPr>
          <p:cNvPr id="2" name="Slide Number Placeholder 1"/>
          <p:cNvSpPr>
            <a:spLocks noGrp="1"/>
          </p:cNvSpPr>
          <p:nvPr>
            <p:ph type="sldNum" idx="12"/>
          </p:nvPr>
        </p:nvSpPr>
        <p:spPr/>
        <p:txBody>
          <a:bodyPr/>
          <a:lstStyle/>
          <a:p>
            <a:pPr lvl="0"/>
            <a:fld id="{00000000-1234-1234-1234-123412341234}" type="slidenum">
              <a:rPr lang="en" smtClean="0"/>
              <a:pPr lvl="0"/>
              <a:t>14</a:t>
            </a:fld>
            <a:endParaRPr lang="en"/>
          </a:p>
        </p:txBody>
      </p:sp>
      <p:pic>
        <p:nvPicPr>
          <p:cNvPr id="10"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p:cNvPr>
          <p:cNvPicPr>
            <a:picLocks noChangeAspect="1"/>
          </p:cNvPicPr>
          <p:nvPr/>
        </p:nvPicPr>
        <p:blipFill>
          <a:blip r:embed="rId5"/>
          <a:stretch>
            <a:fillRect/>
          </a:stretch>
        </p:blipFill>
        <p:spPr>
          <a:xfrm>
            <a:off x="7315200" y="4572000"/>
            <a:ext cx="1216849" cy="461618"/>
          </a:xfrm>
          <a:prstGeom prst="rect">
            <a:avLst/>
          </a:prstGeom>
          <a:solidFill>
            <a:schemeClr val="bg1"/>
          </a:solidFill>
          <a:ln>
            <a:noFill/>
          </a:ln>
        </p:spPr>
      </p:pic>
    </p:spTree>
    <p:extLst>
      <p:ext uri="{BB962C8B-B14F-4D97-AF65-F5344CB8AC3E}">
        <p14:creationId xmlns:p14="http://schemas.microsoft.com/office/powerpoint/2010/main" val="1542364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9" name="Title"/>
          <p:cNvSpPr>
            <a:spLocks noGrp="1"/>
          </p:cNvSpPr>
          <p:nvPr>
            <p:ph type="title"/>
          </p:nvPr>
        </p:nvSpPr>
        <p:spPr>
          <a:xfrm>
            <a:off x="241305" y="224641"/>
            <a:ext cx="3017520" cy="2011680"/>
          </a:xfrm>
        </p:spPr>
        <p:txBody>
          <a:bodyPr/>
          <a:lstStyle/>
          <a:p>
            <a:pPr algn="ctr"/>
            <a:r>
              <a:rPr lang="en-US" sz="3200" dirty="0"/>
              <a:t>COVID-19 Transportation Statistics from BTS</a:t>
            </a:r>
          </a:p>
        </p:txBody>
      </p:sp>
      <p:pic>
        <p:nvPicPr>
          <p:cNvPr id="10" name="Picture 9" descr="The Bureau of Transportation Statistics (BTS) publishes stats on aviation, freight activity, and transportation economics, as well the effects of COVID-19 on travel and shipping, available at: https://www.bts.dot.gov/covid-19 " title="Screenshot of BTS COVID-19 landing page"/>
          <p:cNvPicPr>
            <a:picLocks noChangeAspect="1"/>
          </p:cNvPicPr>
          <p:nvPr/>
        </p:nvPicPr>
        <p:blipFill>
          <a:blip r:embed="rId3"/>
          <a:stretch>
            <a:fillRect/>
          </a:stretch>
        </p:blipFill>
        <p:spPr>
          <a:xfrm>
            <a:off x="297566" y="2366247"/>
            <a:ext cx="2713105" cy="1959025"/>
          </a:xfrm>
          <a:prstGeom prst="rect">
            <a:avLst/>
          </a:prstGeom>
          <a:ln w="25400">
            <a:solidFill>
              <a:schemeClr val="bg2"/>
            </a:solidFill>
          </a:ln>
        </p:spPr>
      </p:pic>
      <p:sp>
        <p:nvSpPr>
          <p:cNvPr id="11" name="TextBox 10"/>
          <p:cNvSpPr txBox="1"/>
          <p:nvPr/>
        </p:nvSpPr>
        <p:spPr>
          <a:xfrm>
            <a:off x="414245" y="4454245"/>
            <a:ext cx="2448359" cy="276999"/>
          </a:xfrm>
          <a:prstGeom prst="rect">
            <a:avLst/>
          </a:prstGeom>
          <a:solidFill>
            <a:schemeClr val="bg1"/>
          </a:solidFill>
          <a:ln w="6350">
            <a:solidFill>
              <a:srgbClr val="002060"/>
            </a:solidFill>
          </a:ln>
        </p:spPr>
        <p:txBody>
          <a:bodyPr wrap="square" rtlCol="0">
            <a:spAutoFit/>
          </a:bodyPr>
          <a:lstStyle/>
          <a:p>
            <a:pPr algn="ctr"/>
            <a:r>
              <a:rPr lang="en-US" sz="1200" dirty="0">
                <a:hlinkClick r:id="rId4"/>
              </a:rPr>
              <a:t>https://www.bts.dot.gov/covid-19</a:t>
            </a:r>
            <a:endParaRPr lang="en-US" sz="1200" dirty="0"/>
          </a:p>
        </p:txBody>
      </p:sp>
      <p:pic>
        <p:nvPicPr>
          <p:cNvPr id="7" name="Picture 6" descr="Visit: https://www.bts.dot.gov/daily-travel" title="Screenshot of Daily Travel during the COVID-19 Public Health Emergency"/>
          <p:cNvPicPr>
            <a:picLocks noChangeAspect="1"/>
          </p:cNvPicPr>
          <p:nvPr/>
        </p:nvPicPr>
        <p:blipFill>
          <a:blip r:embed="rId5"/>
          <a:stretch>
            <a:fillRect/>
          </a:stretch>
        </p:blipFill>
        <p:spPr>
          <a:xfrm>
            <a:off x="3358940" y="170819"/>
            <a:ext cx="2373448" cy="4746899"/>
          </a:xfrm>
          <a:prstGeom prst="rect">
            <a:avLst/>
          </a:prstGeom>
          <a:ln w="25400">
            <a:solidFill>
              <a:srgbClr val="002060"/>
            </a:solidFill>
          </a:ln>
        </p:spPr>
      </p:pic>
      <p:sp>
        <p:nvSpPr>
          <p:cNvPr id="3" name="TextBox 2"/>
          <p:cNvSpPr txBox="1"/>
          <p:nvPr/>
        </p:nvSpPr>
        <p:spPr>
          <a:xfrm>
            <a:off x="5788550" y="294200"/>
            <a:ext cx="3172572" cy="3847207"/>
          </a:xfrm>
          <a:prstGeom prst="rect">
            <a:avLst/>
          </a:prstGeom>
          <a:noFill/>
        </p:spPr>
        <p:txBody>
          <a:bodyPr wrap="square" rtlCol="0">
            <a:spAutoFit/>
          </a:bodyPr>
          <a:lstStyle/>
          <a:p>
            <a:pPr algn="ctr"/>
            <a:r>
              <a:rPr lang="en-US" b="1" dirty="0"/>
              <a:t>COVID-19 Related Statistics</a:t>
            </a:r>
          </a:p>
          <a:p>
            <a:endParaRPr lang="en-US" dirty="0"/>
          </a:p>
          <a:p>
            <a:pPr marL="171450" indent="-171450">
              <a:buFont typeface="Arial" panose="020B0604020202020204" pitchFamily="34" charset="0"/>
              <a:buChar char="•"/>
            </a:pPr>
            <a:r>
              <a:rPr lang="en-US" sz="1200" dirty="0"/>
              <a:t>Daily Travel During the COVID-19 Public Health Emergency</a:t>
            </a:r>
          </a:p>
          <a:p>
            <a:pPr marL="171450" indent="-171450">
              <a:buFont typeface="Arial" panose="020B0604020202020204" pitchFamily="34" charset="0"/>
              <a:buChar char="•"/>
            </a:pPr>
            <a:r>
              <a:rPr lang="en-US" sz="1200" dirty="0"/>
              <a:t>Mobility Over Time by State and By Trip Distance</a:t>
            </a:r>
          </a:p>
          <a:p>
            <a:pPr marL="171450" indent="-171450">
              <a:buFont typeface="Arial" panose="020B0604020202020204" pitchFamily="34" charset="0"/>
              <a:buChar char="•"/>
            </a:pPr>
            <a:r>
              <a:rPr lang="en-US" sz="1200" dirty="0"/>
              <a:t>The Week in Transportation: Selected Measures During COVID-19</a:t>
            </a:r>
          </a:p>
          <a:p>
            <a:pPr marL="171450" indent="-171450">
              <a:buFont typeface="Arial" panose="020B0604020202020204" pitchFamily="34" charset="0"/>
              <a:buChar char="•"/>
            </a:pPr>
            <a:r>
              <a:rPr lang="en-US" sz="1200" dirty="0"/>
              <a:t>Monthly Transportation Statistics</a:t>
            </a:r>
          </a:p>
          <a:p>
            <a:pPr marL="171450" indent="-171450">
              <a:buFont typeface="Arial" panose="020B0604020202020204" pitchFamily="34" charset="0"/>
              <a:buChar char="•"/>
            </a:pPr>
            <a:r>
              <a:rPr lang="en-US" sz="1200" dirty="0"/>
              <a:t>County Transportation Profiles</a:t>
            </a:r>
          </a:p>
          <a:p>
            <a:pPr marL="171450" indent="-171450">
              <a:buFont typeface="Arial" panose="020B0604020202020204" pitchFamily="34" charset="0"/>
              <a:buChar char="•"/>
            </a:pPr>
            <a:r>
              <a:rPr lang="en-US" sz="1200" dirty="0"/>
              <a:t>Daily Vehicle Travel</a:t>
            </a:r>
          </a:p>
          <a:p>
            <a:pPr marL="171450" indent="-171450">
              <a:buFont typeface="Arial" panose="020B0604020202020204" pitchFamily="34" charset="0"/>
              <a:buChar char="•"/>
            </a:pPr>
            <a:r>
              <a:rPr lang="en-US" sz="1200" dirty="0"/>
              <a:t>Effects of COVID-19 On Travel Behavior</a:t>
            </a:r>
          </a:p>
          <a:p>
            <a:pPr marL="171450" indent="-171450">
              <a:buFont typeface="Arial" panose="020B0604020202020204" pitchFamily="34" charset="0"/>
              <a:buChar char="•"/>
            </a:pPr>
            <a:r>
              <a:rPr lang="en-US" sz="1200" dirty="0"/>
              <a:t>Effects of COVID-19 On Travel Behavior by Income Groups</a:t>
            </a:r>
          </a:p>
          <a:p>
            <a:pPr marL="171450" indent="-171450">
              <a:buFont typeface="Arial" panose="020B0604020202020204" pitchFamily="34" charset="0"/>
              <a:buChar char="•"/>
            </a:pPr>
            <a:r>
              <a:rPr lang="en-US" sz="1200" dirty="0"/>
              <a:t>Effects of COVID-19 On Bikeshare and E-Scooter Operations</a:t>
            </a:r>
          </a:p>
          <a:p>
            <a:pPr marL="171450" indent="-171450">
              <a:buFont typeface="Arial" panose="020B0604020202020204" pitchFamily="34" charset="0"/>
              <a:buChar char="•"/>
            </a:pPr>
            <a:r>
              <a:rPr lang="en-US" sz="1200" dirty="0"/>
              <a:t>Docked Bikeshare Ridership: COVID-19 Effects</a:t>
            </a:r>
          </a:p>
          <a:p>
            <a:pPr marL="171450" indent="-171450">
              <a:buFont typeface="Arial" panose="020B0604020202020204" pitchFamily="34" charset="0"/>
              <a:buChar char="•"/>
            </a:pPr>
            <a:r>
              <a:rPr lang="en-US" sz="1200" dirty="0"/>
              <a:t>Ferry Operators Status</a:t>
            </a:r>
          </a:p>
          <a:p>
            <a:pPr marL="171450" indent="-171450">
              <a:buFont typeface="Arial" panose="020B0604020202020204" pitchFamily="34" charset="0"/>
              <a:buChar char="•"/>
            </a:pPr>
            <a:r>
              <a:rPr lang="en-US" sz="1200" dirty="0"/>
              <a:t>Ferry Routes for Top Ten Operators</a:t>
            </a:r>
            <a:endParaRPr lang="en-US" dirty="0"/>
          </a:p>
        </p:txBody>
      </p:sp>
      <p:sp>
        <p:nvSpPr>
          <p:cNvPr id="2" name="Slide Number Placeholder 1"/>
          <p:cNvSpPr>
            <a:spLocks noGrp="1"/>
          </p:cNvSpPr>
          <p:nvPr>
            <p:ph type="sldNum" idx="12"/>
          </p:nvPr>
        </p:nvSpPr>
        <p:spPr/>
        <p:txBody>
          <a:bodyPr/>
          <a:lstStyle/>
          <a:p>
            <a:pPr lvl="0"/>
            <a:fld id="{00000000-1234-1234-1234-123412341234}" type="slidenum">
              <a:rPr lang="en" smtClean="0"/>
              <a:pPr lvl="0"/>
              <a:t>15</a:t>
            </a:fld>
            <a:endParaRPr lang="en"/>
          </a:p>
        </p:txBody>
      </p:sp>
      <p:pic>
        <p:nvPicPr>
          <p:cNvPr id="8"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p:cNvPr>
          <p:cNvPicPr>
            <a:picLocks noChangeAspect="1"/>
          </p:cNvPicPr>
          <p:nvPr/>
        </p:nvPicPr>
        <p:blipFill>
          <a:blip r:embed="rId6"/>
          <a:stretch>
            <a:fillRect/>
          </a:stretch>
        </p:blipFill>
        <p:spPr>
          <a:xfrm>
            <a:off x="7315200" y="4572000"/>
            <a:ext cx="1216849" cy="461618"/>
          </a:xfrm>
          <a:prstGeom prst="rect">
            <a:avLst/>
          </a:prstGeom>
        </p:spPr>
      </p:pic>
    </p:spTree>
    <p:extLst>
      <p:ext uri="{BB962C8B-B14F-4D97-AF65-F5344CB8AC3E}">
        <p14:creationId xmlns:p14="http://schemas.microsoft.com/office/powerpoint/2010/main" val="3201693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p:cNvSpPr txBox="1">
            <a:spLocks noGrp="1"/>
          </p:cNvSpPr>
          <p:nvPr>
            <p:ph type="title"/>
          </p:nvPr>
        </p:nvSpPr>
        <p:spPr>
          <a:xfrm>
            <a:off x="460950" y="548640"/>
            <a:ext cx="8222100" cy="10972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Opening U.S. Government-Funded Science: Resources.data.gov</a:t>
            </a:r>
            <a:endParaRPr dirty="0"/>
          </a:p>
        </p:txBody>
      </p:sp>
      <p:pic>
        <p:nvPicPr>
          <p:cNvPr id="4" name="Picture 3" descr="Visit https://resources.data.gov/" title="Screenshot of resources.gov landing page"/>
          <p:cNvPicPr>
            <a:picLocks noChangeAspect="1"/>
          </p:cNvPicPr>
          <p:nvPr/>
        </p:nvPicPr>
        <p:blipFill>
          <a:blip r:embed="rId3"/>
          <a:stretch>
            <a:fillRect/>
          </a:stretch>
        </p:blipFill>
        <p:spPr>
          <a:xfrm>
            <a:off x="267507" y="1748219"/>
            <a:ext cx="4681035" cy="2903371"/>
          </a:xfrm>
          <a:prstGeom prst="rect">
            <a:avLst/>
          </a:prstGeom>
        </p:spPr>
      </p:pic>
      <p:sp>
        <p:nvSpPr>
          <p:cNvPr id="32" name="TextBox 31"/>
          <p:cNvSpPr txBox="1"/>
          <p:nvPr/>
        </p:nvSpPr>
        <p:spPr>
          <a:xfrm>
            <a:off x="2138908" y="4253939"/>
            <a:ext cx="2091187" cy="276999"/>
          </a:xfrm>
          <a:prstGeom prst="rect">
            <a:avLst/>
          </a:prstGeom>
          <a:solidFill>
            <a:schemeClr val="bg1"/>
          </a:solidFill>
          <a:ln w="25400">
            <a:noFill/>
          </a:ln>
        </p:spPr>
        <p:txBody>
          <a:bodyPr wrap="square" rtlCol="0">
            <a:spAutoFit/>
          </a:bodyPr>
          <a:lstStyle/>
          <a:p>
            <a:pPr algn="ctr"/>
            <a:r>
              <a:rPr lang="en-US" sz="1200" dirty="0">
                <a:hlinkClick r:id="rId4"/>
              </a:rPr>
              <a:t>https://resources.data.gov/</a:t>
            </a:r>
            <a:endParaRPr lang="en-US" sz="1200" dirty="0"/>
          </a:p>
        </p:txBody>
      </p:sp>
      <p:sp>
        <p:nvSpPr>
          <p:cNvPr id="33" name="TextBox 32"/>
          <p:cNvSpPr txBox="1"/>
          <p:nvPr/>
        </p:nvSpPr>
        <p:spPr>
          <a:xfrm>
            <a:off x="5168347" y="1781094"/>
            <a:ext cx="3665552" cy="2279278"/>
          </a:xfrm>
          <a:prstGeom prst="rect">
            <a:avLst/>
          </a:prstGeom>
          <a:noFill/>
        </p:spPr>
        <p:txBody>
          <a:bodyPr wrap="square" rtlCol="0">
            <a:spAutoFit/>
          </a:bodyPr>
          <a:lstStyle/>
          <a:p>
            <a:pPr algn="ctr">
              <a:spcAft>
                <a:spcPts val="600"/>
              </a:spcAft>
            </a:pPr>
            <a:r>
              <a:rPr lang="en-US" b="1" dirty="0"/>
              <a:t>Some Available Resources:</a:t>
            </a:r>
            <a:endParaRPr lang="en-US" dirty="0"/>
          </a:p>
          <a:p>
            <a:pPr marL="171450" indent="-171450">
              <a:lnSpc>
                <a:spcPct val="114000"/>
              </a:lnSpc>
              <a:buFont typeface="Arial" panose="020B0604020202020204" pitchFamily="34" charset="0"/>
              <a:buChar char="•"/>
            </a:pPr>
            <a:r>
              <a:rPr lang="en-US" sz="1200" dirty="0"/>
              <a:t>DCAT-US Schema v1.1 (Project Open Data Metadata Schema)</a:t>
            </a:r>
          </a:p>
          <a:p>
            <a:pPr marL="171450" lvl="5" indent="-171450">
              <a:lnSpc>
                <a:spcPct val="114000"/>
              </a:lnSpc>
              <a:buFont typeface="Arial" panose="020B0604020202020204" pitchFamily="34" charset="0"/>
              <a:buChar char="•"/>
            </a:pPr>
            <a:r>
              <a:rPr lang="en-US" sz="1200" dirty="0"/>
              <a:t>Principles of Open Government Data</a:t>
            </a:r>
          </a:p>
          <a:p>
            <a:pPr marL="171450" lvl="4" indent="-171450">
              <a:lnSpc>
                <a:spcPct val="114000"/>
              </a:lnSpc>
              <a:buFont typeface="Arial" panose="020B0604020202020204" pitchFamily="34" charset="0"/>
              <a:buChar char="•"/>
            </a:pPr>
            <a:r>
              <a:rPr lang="en-US" sz="1200" dirty="0"/>
              <a:t>Data Ethics Framework</a:t>
            </a:r>
          </a:p>
          <a:p>
            <a:pPr marL="171450" lvl="4" indent="-171450">
              <a:lnSpc>
                <a:spcPct val="114000"/>
              </a:lnSpc>
              <a:buFont typeface="Arial" panose="020B0604020202020204" pitchFamily="34" charset="0"/>
              <a:buChar char="•"/>
            </a:pPr>
            <a:r>
              <a:rPr lang="en-US" sz="1200" dirty="0"/>
              <a:t>Geoportal Server</a:t>
            </a:r>
          </a:p>
          <a:p>
            <a:pPr marL="171450" lvl="4" indent="-171450">
              <a:lnSpc>
                <a:spcPct val="114000"/>
              </a:lnSpc>
              <a:buFont typeface="Arial" panose="020B0604020202020204" pitchFamily="34" charset="0"/>
              <a:buChar char="•"/>
            </a:pPr>
            <a:r>
              <a:rPr lang="en-US" sz="1200" dirty="0"/>
              <a:t>JSON Validator</a:t>
            </a:r>
          </a:p>
          <a:p>
            <a:pPr marL="171450" lvl="4" indent="-171450">
              <a:lnSpc>
                <a:spcPct val="114000"/>
              </a:lnSpc>
              <a:buFont typeface="Arial" panose="020B0604020202020204" pitchFamily="34" charset="0"/>
              <a:buChar char="•"/>
            </a:pPr>
            <a:r>
              <a:rPr lang="en-US" sz="1200" dirty="0"/>
              <a:t>Digital Analytics Program (DAP)</a:t>
            </a:r>
          </a:p>
          <a:p>
            <a:pPr marL="171450" lvl="4" indent="-171450">
              <a:lnSpc>
                <a:spcPct val="114000"/>
              </a:lnSpc>
              <a:buFont typeface="Arial" panose="020B0604020202020204" pitchFamily="34" charset="0"/>
              <a:buChar char="•"/>
            </a:pPr>
            <a:r>
              <a:rPr lang="en-US" sz="1200" dirty="0"/>
              <a:t>Improving Agency Data Skills Playbook</a:t>
            </a:r>
          </a:p>
          <a:p>
            <a:pPr marL="171450" lvl="4" indent="-171450">
              <a:lnSpc>
                <a:spcPct val="114000"/>
              </a:lnSpc>
              <a:buFont typeface="Arial" panose="020B0604020202020204" pitchFamily="34" charset="0"/>
              <a:buChar char="•"/>
            </a:pPr>
            <a:r>
              <a:rPr lang="en-US" sz="1200" dirty="0"/>
              <a:t>Case studies &amp; examples </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dirty="0"/>
          </a:p>
        </p:txBody>
      </p:sp>
      <p:pic>
        <p:nvPicPr>
          <p:cNvPr id="5"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a:ext uri="{FF2B5EF4-FFF2-40B4-BE49-F238E27FC236}">
                <a16:creationId xmlns:a16="http://schemas.microsoft.com/office/drawing/2014/main" id="{B2C2E65F-BA10-4676-908D-D8AE7A804DA1}"/>
              </a:ext>
            </a:extLst>
          </p:cNvPr>
          <p:cNvPicPr>
            <a:picLocks noChangeAspect="1"/>
          </p:cNvPicPr>
          <p:nvPr/>
        </p:nvPicPr>
        <p:blipFill>
          <a:blip r:embed="rId5"/>
          <a:stretch>
            <a:fillRect/>
          </a:stretch>
        </p:blipFill>
        <p:spPr>
          <a:xfrm>
            <a:off x="7315200" y="4572000"/>
            <a:ext cx="1216849" cy="461618"/>
          </a:xfrm>
          <a:prstGeom prst="rect">
            <a:avLst/>
          </a:prstGeom>
        </p:spPr>
      </p:pic>
    </p:spTree>
    <p:extLst>
      <p:ext uri="{BB962C8B-B14F-4D97-AF65-F5344CB8AC3E}">
        <p14:creationId xmlns:p14="http://schemas.microsoft.com/office/powerpoint/2010/main" val="2269151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p:cNvSpPr txBox="1">
            <a:spLocks noGrp="1"/>
          </p:cNvSpPr>
          <p:nvPr>
            <p:ph type="title"/>
          </p:nvPr>
        </p:nvSpPr>
        <p:spPr>
          <a:xfrm>
            <a:off x="460950" y="548640"/>
            <a:ext cx="8222100" cy="1097280"/>
          </a:xfrm>
          <a:prstGeom prst="rect">
            <a:avLst/>
          </a:prstGeom>
        </p:spPr>
        <p:txBody>
          <a:bodyPr spcFirstLastPara="1" wrap="square" lIns="91425" tIns="91425" rIns="91425" bIns="91425" anchor="b" anchorCtr="0">
            <a:noAutofit/>
          </a:bodyPr>
          <a:lstStyle/>
          <a:p>
            <a:pPr lvl="0" algn="ctr"/>
            <a:r>
              <a:rPr lang="en" dirty="0">
                <a:solidFill>
                  <a:srgbClr val="FFFFFF"/>
                </a:solidFill>
              </a:rPr>
              <a:t>Opening U.S. Government-Funded Science:</a:t>
            </a:r>
            <a:br>
              <a:rPr lang="en" dirty="0">
                <a:solidFill>
                  <a:srgbClr val="FFFFFF"/>
                </a:solidFill>
              </a:rPr>
            </a:br>
            <a:r>
              <a:rPr lang="en" dirty="0">
                <a:solidFill>
                  <a:srgbClr val="FFFFFF"/>
                </a:solidFill>
              </a:rPr>
              <a:t>Challenges</a:t>
            </a:r>
            <a:endParaRPr sz="3600" dirty="0"/>
          </a:p>
        </p:txBody>
      </p:sp>
      <p:sp>
        <p:nvSpPr>
          <p:cNvPr id="105" name="Left text box"/>
          <p:cNvSpPr txBox="1">
            <a:spLocks noGrp="1"/>
          </p:cNvSpPr>
          <p:nvPr>
            <p:ph type="body" idx="1"/>
          </p:nvPr>
        </p:nvSpPr>
        <p:spPr>
          <a:xfrm>
            <a:off x="228600" y="1714499"/>
            <a:ext cx="4114800" cy="3374724"/>
          </a:xfrm>
          <a:prstGeom prst="rect">
            <a:avLst/>
          </a:prstGeom>
          <a:solidFill>
            <a:schemeClr val="accent4"/>
          </a:solidFill>
          <a:ln>
            <a:noFill/>
          </a:ln>
        </p:spPr>
        <p:txBody>
          <a:bodyPr spcFirstLastPara="1" wrap="square" lIns="91425" tIns="91425" rIns="91425" bIns="91425" anchor="t" anchorCtr="0">
            <a:noAutofit/>
          </a:bodyPr>
          <a:lstStyle/>
          <a:p>
            <a:pPr marL="0" indent="0">
              <a:buNone/>
            </a:pPr>
            <a:r>
              <a:rPr lang="en-US" b="1" dirty="0">
                <a:solidFill>
                  <a:srgbClr val="1C4587"/>
                </a:solidFill>
              </a:rPr>
              <a:t>Policy Challenges</a:t>
            </a:r>
          </a:p>
          <a:p>
            <a:pPr marL="285750" indent="-285750"/>
            <a:r>
              <a:rPr lang="en-US" sz="1200" dirty="0">
                <a:solidFill>
                  <a:srgbClr val="1C4587"/>
                </a:solidFill>
              </a:rPr>
              <a:t>Policy writing can take time</a:t>
            </a:r>
          </a:p>
          <a:p>
            <a:pPr marL="285750" indent="-285750"/>
            <a:r>
              <a:rPr lang="en-US" sz="1200" dirty="0">
                <a:solidFill>
                  <a:srgbClr val="1C4587"/>
                </a:solidFill>
              </a:rPr>
              <a:t>Leadership changes can mean policy changes</a:t>
            </a:r>
          </a:p>
          <a:p>
            <a:pPr marL="285750" indent="-285750"/>
            <a:r>
              <a:rPr lang="en-US" sz="1200" dirty="0">
                <a:solidFill>
                  <a:srgbClr val="1C4587"/>
                </a:solidFill>
              </a:rPr>
              <a:t>Open Science policy ROI can be hard to measure</a:t>
            </a:r>
          </a:p>
          <a:p>
            <a:pPr marL="285750" indent="-285750"/>
            <a:r>
              <a:rPr lang="en-US" sz="1200" dirty="0">
                <a:solidFill>
                  <a:srgbClr val="1C4587"/>
                </a:solidFill>
              </a:rPr>
              <a:t>New policy socialization &amp; implementation can be uneven</a:t>
            </a:r>
          </a:p>
          <a:p>
            <a:pPr marL="0" indent="0">
              <a:buNone/>
            </a:pPr>
            <a:endParaRPr lang="en-US" sz="800" dirty="0">
              <a:solidFill>
                <a:srgbClr val="1C4587"/>
              </a:solidFill>
            </a:endParaRPr>
          </a:p>
          <a:p>
            <a:pPr marL="0" indent="0">
              <a:buNone/>
            </a:pPr>
            <a:r>
              <a:rPr lang="en-US" b="1" dirty="0">
                <a:solidFill>
                  <a:srgbClr val="1C4587"/>
                </a:solidFill>
              </a:rPr>
              <a:t>Practice Challenges</a:t>
            </a:r>
          </a:p>
          <a:p>
            <a:pPr marL="285750" indent="-285750"/>
            <a:r>
              <a:rPr lang="en-US" sz="1200" dirty="0">
                <a:solidFill>
                  <a:srgbClr val="1C4587"/>
                </a:solidFill>
              </a:rPr>
              <a:t>Culture change is hard</a:t>
            </a:r>
          </a:p>
          <a:p>
            <a:pPr marL="285750" indent="-285750"/>
            <a:r>
              <a:rPr lang="en-US" sz="1200" dirty="0">
                <a:solidFill>
                  <a:srgbClr val="1C4587"/>
                </a:solidFill>
              </a:rPr>
              <a:t>Researcher resistance to openness</a:t>
            </a:r>
          </a:p>
          <a:p>
            <a:pPr marL="285750" indent="-285750"/>
            <a:r>
              <a:rPr lang="en-US" sz="1200" dirty="0">
                <a:solidFill>
                  <a:srgbClr val="1C4587"/>
                </a:solidFill>
              </a:rPr>
              <a:t>Retraining and reskilling existing employees</a:t>
            </a:r>
          </a:p>
          <a:p>
            <a:pPr marL="0" indent="0">
              <a:buNone/>
            </a:pPr>
            <a:endParaRPr lang="en-US" sz="800" dirty="0">
              <a:solidFill>
                <a:srgbClr val="1C4587"/>
              </a:solidFill>
            </a:endParaRPr>
          </a:p>
          <a:p>
            <a:pPr marL="0" lvl="0" indent="0">
              <a:buClr>
                <a:srgbClr val="737373"/>
              </a:buClr>
              <a:buNone/>
            </a:pPr>
            <a:r>
              <a:rPr lang="en-US" b="1" dirty="0">
                <a:solidFill>
                  <a:srgbClr val="1C4587"/>
                </a:solidFill>
              </a:rPr>
              <a:t>Technology Challenges</a:t>
            </a:r>
          </a:p>
          <a:p>
            <a:pPr marL="285750" lvl="0" indent="-285750">
              <a:buClr>
                <a:srgbClr val="737373"/>
              </a:buClr>
            </a:pPr>
            <a:r>
              <a:rPr lang="en-US" sz="1200" dirty="0">
                <a:solidFill>
                  <a:srgbClr val="1C4587"/>
                </a:solidFill>
              </a:rPr>
              <a:t>Existing infrastructures may not be adaptable</a:t>
            </a:r>
          </a:p>
          <a:p>
            <a:pPr marL="285750" lvl="0" indent="-285750">
              <a:buClr>
                <a:srgbClr val="737373"/>
              </a:buClr>
            </a:pPr>
            <a:r>
              <a:rPr lang="en-US" sz="1200" dirty="0">
                <a:solidFill>
                  <a:srgbClr val="1C4587"/>
                </a:solidFill>
              </a:rPr>
              <a:t>System integrations can be complex</a:t>
            </a:r>
          </a:p>
          <a:p>
            <a:pPr marL="285750" indent="-285750"/>
            <a:endParaRPr sz="3000" b="1" dirty="0">
              <a:solidFill>
                <a:srgbClr val="1C4587"/>
              </a:solidFill>
            </a:endParaRPr>
          </a:p>
        </p:txBody>
      </p:sp>
      <p:sp>
        <p:nvSpPr>
          <p:cNvPr id="6" name="right text box"/>
          <p:cNvSpPr txBox="1">
            <a:spLocks noGrp="1"/>
          </p:cNvSpPr>
          <p:nvPr>
            <p:ph type="body" idx="1"/>
          </p:nvPr>
        </p:nvSpPr>
        <p:spPr>
          <a:xfrm>
            <a:off x="4800599" y="1724024"/>
            <a:ext cx="4114801" cy="2792371"/>
          </a:xfrm>
          <a:prstGeom prst="rect">
            <a:avLst/>
          </a:prstGeom>
          <a:solidFill>
            <a:schemeClr val="accent4"/>
          </a:solidFill>
          <a:ln>
            <a:noFill/>
          </a:ln>
        </p:spPr>
        <p:txBody>
          <a:bodyPr spcFirstLastPara="1" wrap="square" lIns="91425" tIns="91425" rIns="91425" bIns="91425" anchor="t" anchorCtr="0">
            <a:noAutofit/>
          </a:bodyPr>
          <a:lstStyle/>
          <a:p>
            <a:pPr marL="0" indent="0">
              <a:buNone/>
            </a:pPr>
            <a:r>
              <a:rPr lang="en-US" b="1" dirty="0">
                <a:solidFill>
                  <a:srgbClr val="1C4587"/>
                </a:solidFill>
              </a:rPr>
              <a:t>Resource Challenges</a:t>
            </a:r>
          </a:p>
          <a:p>
            <a:pPr marL="285750" indent="-285750"/>
            <a:r>
              <a:rPr lang="en-US" dirty="0">
                <a:solidFill>
                  <a:srgbClr val="1C4587"/>
                </a:solidFill>
              </a:rPr>
              <a:t>Flat research funding</a:t>
            </a:r>
          </a:p>
          <a:p>
            <a:pPr marL="285750" indent="-285750"/>
            <a:r>
              <a:rPr lang="en-US" dirty="0">
                <a:solidFill>
                  <a:srgbClr val="1C4587"/>
                </a:solidFill>
              </a:rPr>
              <a:t>Resistance to creating new positions</a:t>
            </a:r>
          </a:p>
          <a:p>
            <a:pPr marL="285750" indent="-285750"/>
            <a:r>
              <a:rPr lang="en-US" dirty="0">
                <a:solidFill>
                  <a:srgbClr val="1C4587"/>
                </a:solidFill>
              </a:rPr>
              <a:t>Creating new resources takes time</a:t>
            </a:r>
          </a:p>
          <a:p>
            <a:pPr marL="0" indent="0">
              <a:buNone/>
            </a:pPr>
            <a:endParaRPr lang="en-US" sz="800" dirty="0">
              <a:solidFill>
                <a:srgbClr val="1C4587"/>
              </a:solidFill>
            </a:endParaRPr>
          </a:p>
          <a:p>
            <a:pPr marL="0" indent="0">
              <a:buNone/>
            </a:pPr>
            <a:r>
              <a:rPr lang="en-US" b="1" dirty="0">
                <a:solidFill>
                  <a:srgbClr val="1C4587"/>
                </a:solidFill>
              </a:rPr>
              <a:t>COVID-19</a:t>
            </a:r>
          </a:p>
          <a:p>
            <a:pPr marL="285750" indent="-285750"/>
            <a:r>
              <a:rPr lang="en-US" dirty="0">
                <a:solidFill>
                  <a:srgbClr val="1C4587"/>
                </a:solidFill>
              </a:rPr>
              <a:t>Good examples: NLM expands access to coronavirus research in PubMed Central in March 2020</a:t>
            </a:r>
          </a:p>
          <a:p>
            <a:pPr marL="285750" indent="-285750"/>
            <a:r>
              <a:rPr lang="en-US" dirty="0">
                <a:solidFill>
                  <a:srgbClr val="1C4587"/>
                </a:solidFill>
              </a:rPr>
              <a:t>Learn from COVID-19 experience, and prepare for next time </a:t>
            </a:r>
            <a:endParaRPr dirty="0">
              <a:solidFill>
                <a:srgbClr val="1C4587"/>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5"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a:ext uri="{FF2B5EF4-FFF2-40B4-BE49-F238E27FC236}">
                <a16:creationId xmlns:a16="http://schemas.microsoft.com/office/drawing/2014/main" id="{B2C2E65F-BA10-4676-908D-D8AE7A804DA1}"/>
              </a:ext>
            </a:extLst>
          </p:cNvPr>
          <p:cNvPicPr>
            <a:picLocks noChangeAspect="1"/>
          </p:cNvPicPr>
          <p:nvPr/>
        </p:nvPicPr>
        <p:blipFill>
          <a:blip r:embed="rId3"/>
          <a:stretch>
            <a:fillRect/>
          </a:stretch>
        </p:blipFill>
        <p:spPr>
          <a:xfrm>
            <a:off x="7315200" y="4572000"/>
            <a:ext cx="1216849" cy="461618"/>
          </a:xfrm>
          <a:prstGeom prst="rect">
            <a:avLst/>
          </a:prstGeom>
        </p:spPr>
      </p:pic>
    </p:spTree>
    <p:extLst>
      <p:ext uri="{BB962C8B-B14F-4D97-AF65-F5344CB8AC3E}">
        <p14:creationId xmlns:p14="http://schemas.microsoft.com/office/powerpoint/2010/main" val="58867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p:cNvSpPr txBox="1">
            <a:spLocks noGrp="1"/>
          </p:cNvSpPr>
          <p:nvPr>
            <p:ph type="title"/>
          </p:nvPr>
        </p:nvSpPr>
        <p:spPr>
          <a:xfrm>
            <a:off x="460950" y="548640"/>
            <a:ext cx="8222100" cy="1097280"/>
          </a:xfrm>
          <a:prstGeom prst="rect">
            <a:avLst/>
          </a:prstGeom>
        </p:spPr>
        <p:txBody>
          <a:bodyPr spcFirstLastPara="1" wrap="square" lIns="91425" tIns="91425" rIns="91425" bIns="91425" anchor="b" anchorCtr="0">
            <a:noAutofit/>
          </a:bodyPr>
          <a:lstStyle/>
          <a:p>
            <a:pPr lvl="0" algn="ctr"/>
            <a:r>
              <a:rPr lang="en" dirty="0">
                <a:solidFill>
                  <a:srgbClr val="FFFFFF"/>
                </a:solidFill>
              </a:rPr>
              <a:t>Opening U.S. Government-Funded Science:</a:t>
            </a:r>
            <a:br>
              <a:rPr lang="en" dirty="0">
                <a:solidFill>
                  <a:srgbClr val="FFFFFF"/>
                </a:solidFill>
              </a:rPr>
            </a:br>
            <a:r>
              <a:rPr lang="en" dirty="0">
                <a:solidFill>
                  <a:srgbClr val="FFFFFF"/>
                </a:solidFill>
              </a:rPr>
              <a:t>Conclusions</a:t>
            </a:r>
            <a:endParaRPr sz="3600" dirty="0"/>
          </a:p>
        </p:txBody>
      </p:sp>
      <p:sp>
        <p:nvSpPr>
          <p:cNvPr id="105" name="Left text box"/>
          <p:cNvSpPr txBox="1">
            <a:spLocks noGrp="1"/>
          </p:cNvSpPr>
          <p:nvPr>
            <p:ph type="body" idx="1"/>
          </p:nvPr>
        </p:nvSpPr>
        <p:spPr>
          <a:xfrm>
            <a:off x="1771152" y="1733549"/>
            <a:ext cx="5154433" cy="3132815"/>
          </a:xfrm>
          <a:prstGeom prst="rect">
            <a:avLst/>
          </a:prstGeom>
          <a:solidFill>
            <a:schemeClr val="accent4"/>
          </a:solidFill>
          <a:ln>
            <a:noFill/>
          </a:ln>
        </p:spPr>
        <p:txBody>
          <a:bodyPr spcFirstLastPara="1" wrap="square" lIns="91425" tIns="91425" rIns="91425" bIns="91425" anchor="t" anchorCtr="0">
            <a:noAutofit/>
          </a:bodyPr>
          <a:lstStyle/>
          <a:p>
            <a:pPr marL="0" indent="0">
              <a:buNone/>
            </a:pPr>
            <a:r>
              <a:rPr lang="en-US" dirty="0">
                <a:solidFill>
                  <a:srgbClr val="1C4587"/>
                </a:solidFill>
              </a:rPr>
              <a:t>U.S. Government &amp; U.S. DOT:</a:t>
            </a:r>
          </a:p>
          <a:p>
            <a:pPr marL="342900" indent="-342900"/>
            <a:r>
              <a:rPr lang="en-US" dirty="0">
                <a:solidFill>
                  <a:srgbClr val="1C4587"/>
                </a:solidFill>
              </a:rPr>
              <a:t>Have long histories of sharing research results</a:t>
            </a:r>
          </a:p>
          <a:p>
            <a:pPr marL="342900" indent="-342900"/>
            <a:r>
              <a:rPr lang="en-US" dirty="0">
                <a:solidFill>
                  <a:srgbClr val="1C4587"/>
                </a:solidFill>
              </a:rPr>
              <a:t>Are implementing policies and practices; deploying technologies; and gathering resources to keep in step with current Open Science movement</a:t>
            </a:r>
          </a:p>
          <a:p>
            <a:pPr marL="342900" indent="-342900"/>
            <a:r>
              <a:rPr lang="en-US" dirty="0">
                <a:solidFill>
                  <a:srgbClr val="1C4587"/>
                </a:solidFill>
              </a:rPr>
              <a:t>Have deployed a number of  systems, including Data.gov, to open federally-funded science to the public</a:t>
            </a:r>
          </a:p>
          <a:p>
            <a:pPr marL="342900" indent="-342900"/>
            <a:r>
              <a:rPr lang="en-US" dirty="0">
                <a:solidFill>
                  <a:srgbClr val="1C4587"/>
                </a:solidFill>
              </a:rPr>
              <a:t>Are working to fund COVID-19-related research projects, and share results with public, as quickly as possible, as best practices and privacy/security concerns allow</a:t>
            </a:r>
          </a:p>
          <a:p>
            <a:pPr marL="342900" indent="-342900"/>
            <a:r>
              <a:rPr lang="en-US" dirty="0">
                <a:solidFill>
                  <a:srgbClr val="1C4587"/>
                </a:solidFill>
              </a:rPr>
              <a:t>We still face many challenges to sharing research outputs, especially datasets, and software code </a:t>
            </a:r>
          </a:p>
          <a:p>
            <a:pPr marL="342900" indent="-342900"/>
            <a:endParaRPr dirty="0">
              <a:solidFill>
                <a:srgbClr val="1C4587"/>
              </a:solidFill>
            </a:endParaRPr>
          </a:p>
          <a:p>
            <a:pPr marL="0" lvl="0" indent="0" algn="l" rtl="0">
              <a:spcBef>
                <a:spcPts val="1600"/>
              </a:spcBef>
              <a:spcAft>
                <a:spcPts val="1600"/>
              </a:spcAft>
              <a:buNone/>
            </a:pPr>
            <a:endParaRPr sz="3000" b="1" dirty="0">
              <a:solidFill>
                <a:srgbClr val="1C4587"/>
              </a:solidFill>
            </a:endParaRPr>
          </a:p>
        </p:txBody>
      </p:sp>
      <p:pic>
        <p:nvPicPr>
          <p:cNvPr id="5"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a:ext uri="{FF2B5EF4-FFF2-40B4-BE49-F238E27FC236}">
                <a16:creationId xmlns:a16="http://schemas.microsoft.com/office/drawing/2014/main" id="{B2C2E65F-BA10-4676-908D-D8AE7A804DA1}"/>
              </a:ext>
            </a:extLst>
          </p:cNvPr>
          <p:cNvPicPr>
            <a:picLocks noChangeAspect="1"/>
          </p:cNvPicPr>
          <p:nvPr/>
        </p:nvPicPr>
        <p:blipFill>
          <a:blip r:embed="rId3"/>
          <a:stretch>
            <a:fillRect/>
          </a:stretch>
        </p:blipFill>
        <p:spPr>
          <a:xfrm>
            <a:off x="7315200" y="4572000"/>
            <a:ext cx="1216849" cy="461618"/>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485333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p:cNvSpPr txBox="1">
            <a:spLocks noGrp="1"/>
          </p:cNvSpPr>
          <p:nvPr>
            <p:ph type="title"/>
          </p:nvPr>
        </p:nvSpPr>
        <p:spPr>
          <a:xfrm>
            <a:off x="460950" y="548640"/>
            <a:ext cx="8222100" cy="6400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Supplemental Slides</a:t>
            </a:r>
            <a:endParaRPr dirty="0"/>
          </a:p>
        </p:txBody>
      </p:sp>
      <p:sp>
        <p:nvSpPr>
          <p:cNvPr id="6" name="Left text box"/>
          <p:cNvSpPr txBox="1">
            <a:spLocks noGrp="1"/>
          </p:cNvSpPr>
          <p:nvPr>
            <p:ph type="body" idx="1"/>
          </p:nvPr>
        </p:nvSpPr>
        <p:spPr>
          <a:xfrm>
            <a:off x="1771152" y="1733549"/>
            <a:ext cx="5154433" cy="3132815"/>
          </a:xfrm>
          <a:prstGeom prst="rect">
            <a:avLst/>
          </a:prstGeom>
          <a:solidFill>
            <a:schemeClr val="accent4"/>
          </a:solidFill>
          <a:ln>
            <a:noFill/>
          </a:ln>
        </p:spPr>
        <p:txBody>
          <a:bodyPr spcFirstLastPara="1" wrap="square" lIns="91425" tIns="91425" rIns="91425" bIns="91425" anchor="t" anchorCtr="0">
            <a:noAutofit/>
          </a:bodyPr>
          <a:lstStyle/>
          <a:p>
            <a:pPr marL="0" indent="0">
              <a:buNone/>
            </a:pPr>
            <a:r>
              <a:rPr lang="en-US" dirty="0">
                <a:solidFill>
                  <a:srgbClr val="1C4587"/>
                </a:solidFill>
              </a:rPr>
              <a:t>The following Supplemental Slides were intended for the presentation. However, they were trimmed from the presentation in order to remain in the 10 minute time limit.</a:t>
            </a:r>
          </a:p>
          <a:p>
            <a:pPr marL="0" indent="0">
              <a:buNone/>
            </a:pPr>
            <a:endParaRPr dirty="0">
              <a:solidFill>
                <a:srgbClr val="1C4587"/>
              </a:solidFill>
            </a:endParaRPr>
          </a:p>
          <a:p>
            <a:pPr marL="0" lvl="0" indent="0" algn="l" rtl="0">
              <a:spcBef>
                <a:spcPts val="1600"/>
              </a:spcBef>
              <a:spcAft>
                <a:spcPts val="1600"/>
              </a:spcAft>
              <a:buNone/>
            </a:pPr>
            <a:endParaRPr sz="3000" b="1" dirty="0">
              <a:solidFill>
                <a:srgbClr val="1C4587"/>
              </a:solidFill>
            </a:endParaRPr>
          </a:p>
        </p:txBody>
      </p:sp>
      <p:pic>
        <p:nvPicPr>
          <p:cNvPr id="5"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a:ext uri="{FF2B5EF4-FFF2-40B4-BE49-F238E27FC236}">
                <a16:creationId xmlns:a16="http://schemas.microsoft.com/office/drawing/2014/main" id="{B2C2E65F-BA10-4676-908D-D8AE7A804DA1}"/>
              </a:ext>
            </a:extLst>
          </p:cNvPr>
          <p:cNvPicPr>
            <a:picLocks noChangeAspect="1"/>
          </p:cNvPicPr>
          <p:nvPr/>
        </p:nvPicPr>
        <p:blipFill>
          <a:blip r:embed="rId3"/>
          <a:stretch>
            <a:fillRect/>
          </a:stretch>
        </p:blipFill>
        <p:spPr>
          <a:xfrm>
            <a:off x="7315200" y="4572000"/>
            <a:ext cx="1216849" cy="461618"/>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3169570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p:cNvSpPr txBox="1">
            <a:spLocks noGrp="1"/>
          </p:cNvSpPr>
          <p:nvPr>
            <p:ph type="title"/>
          </p:nvPr>
        </p:nvSpPr>
        <p:spPr>
          <a:xfrm>
            <a:off x="460950" y="548640"/>
            <a:ext cx="8222100" cy="6400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Disclaimer</a:t>
            </a:r>
            <a:endParaRPr sz="3600" dirty="0"/>
          </a:p>
        </p:txBody>
      </p:sp>
      <p:sp>
        <p:nvSpPr>
          <p:cNvPr id="104" name="Text box"/>
          <p:cNvSpPr txBox="1">
            <a:spLocks noGrp="1"/>
          </p:cNvSpPr>
          <p:nvPr>
            <p:ph type="body" idx="1"/>
          </p:nvPr>
        </p:nvSpPr>
        <p:spPr>
          <a:xfrm>
            <a:off x="182880" y="1828800"/>
            <a:ext cx="8778240" cy="27432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1C4587"/>
                </a:solidFill>
              </a:rPr>
              <a:t>Opinions expressed by me during this presentation, the discussion period, or at other times during the workshop are mine alone, and do NOT necessarily represent the opinions, practices, polices, and/or laws of the National Transportation Library, the Bureau of Transportation Statistics, the U.S. Department of Transportation, or the United States government.</a:t>
            </a:r>
          </a:p>
          <a:p>
            <a:pPr marL="0" lvl="0" indent="0" algn="l" rtl="0">
              <a:spcBef>
                <a:spcPts val="0"/>
              </a:spcBef>
              <a:spcAft>
                <a:spcPts val="0"/>
              </a:spcAft>
              <a:buNone/>
            </a:pPr>
            <a:r>
              <a:rPr lang="en-US" sz="1200" dirty="0">
                <a:solidFill>
                  <a:srgbClr val="1C4587"/>
                </a:solidFill>
              </a:rPr>
              <a:t>(Typographic errors are also mine.)</a:t>
            </a:r>
            <a:endParaRPr sz="1200" dirty="0">
              <a:solidFill>
                <a:srgbClr val="1C4587"/>
              </a:solidFill>
            </a:endParaRPr>
          </a:p>
        </p:txBody>
      </p:sp>
      <p:pic>
        <p:nvPicPr>
          <p:cNvPr id="5"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a:ext uri="{FF2B5EF4-FFF2-40B4-BE49-F238E27FC236}">
                <a16:creationId xmlns:a16="http://schemas.microsoft.com/office/drawing/2014/main" id="{B2C2E65F-BA10-4676-908D-D8AE7A804DA1}"/>
              </a:ext>
            </a:extLst>
          </p:cNvPr>
          <p:cNvPicPr>
            <a:picLocks noChangeAspect="1"/>
          </p:cNvPicPr>
          <p:nvPr/>
        </p:nvPicPr>
        <p:blipFill>
          <a:blip r:embed="rId3"/>
          <a:stretch>
            <a:fillRect/>
          </a:stretch>
        </p:blipFill>
        <p:spPr>
          <a:xfrm>
            <a:off x="7315200" y="4572000"/>
            <a:ext cx="1216849" cy="461618"/>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dirty="0"/>
          </a:p>
        </p:txBody>
      </p:sp>
    </p:spTree>
    <p:extLst>
      <p:ext uri="{BB962C8B-B14F-4D97-AF65-F5344CB8AC3E}">
        <p14:creationId xmlns:p14="http://schemas.microsoft.com/office/powerpoint/2010/main" val="1746811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9" name="Title"/>
          <p:cNvSpPr>
            <a:spLocks noGrp="1"/>
          </p:cNvSpPr>
          <p:nvPr>
            <p:ph type="title"/>
          </p:nvPr>
        </p:nvSpPr>
        <p:spPr>
          <a:xfrm>
            <a:off x="137942" y="228600"/>
            <a:ext cx="3017520" cy="662940"/>
          </a:xfrm>
        </p:spPr>
        <p:txBody>
          <a:bodyPr/>
          <a:lstStyle/>
          <a:p>
            <a:pPr algn="ctr"/>
            <a:r>
              <a:rPr lang="en-US" sz="3200" dirty="0"/>
              <a:t>Science.gov</a:t>
            </a:r>
            <a:endParaRPr lang="en-US" sz="2000" b="1" dirty="0"/>
          </a:p>
        </p:txBody>
      </p:sp>
      <p:sp>
        <p:nvSpPr>
          <p:cNvPr id="110" name="Text box"/>
          <p:cNvSpPr txBox="1">
            <a:spLocks noGrp="1"/>
          </p:cNvSpPr>
          <p:nvPr>
            <p:ph type="body" idx="1"/>
          </p:nvPr>
        </p:nvSpPr>
        <p:spPr>
          <a:xfrm>
            <a:off x="274320" y="1440180"/>
            <a:ext cx="2743200" cy="2377440"/>
          </a:xfrm>
        </p:spPr>
        <p:txBody>
          <a:bodyPr/>
          <a:lstStyle/>
          <a:p>
            <a:r>
              <a:rPr lang="en-US" dirty="0"/>
              <a:t>Interagency federated search</a:t>
            </a:r>
          </a:p>
          <a:p>
            <a:r>
              <a:rPr lang="en-US" dirty="0"/>
              <a:t>Focused COVID-19 search</a:t>
            </a:r>
          </a:p>
          <a:p>
            <a:r>
              <a:rPr lang="en-US" dirty="0"/>
              <a:t>Results include:</a:t>
            </a:r>
          </a:p>
          <a:p>
            <a:pPr lvl="1">
              <a:spcBef>
                <a:spcPts val="0"/>
              </a:spcBef>
            </a:pPr>
            <a:r>
              <a:rPr lang="en-US" dirty="0"/>
              <a:t>Journal articles</a:t>
            </a:r>
          </a:p>
          <a:p>
            <a:pPr lvl="1">
              <a:spcBef>
                <a:spcPts val="0"/>
              </a:spcBef>
            </a:pPr>
            <a:r>
              <a:rPr lang="en-US" dirty="0"/>
              <a:t>Technical reports</a:t>
            </a:r>
          </a:p>
          <a:p>
            <a:pPr lvl="1">
              <a:spcBef>
                <a:spcPts val="0"/>
              </a:spcBef>
            </a:pPr>
            <a:r>
              <a:rPr lang="en-US" dirty="0"/>
              <a:t>Datasets</a:t>
            </a:r>
          </a:p>
          <a:p>
            <a:pPr lvl="1">
              <a:spcBef>
                <a:spcPts val="0"/>
              </a:spcBef>
            </a:pPr>
            <a:r>
              <a:rPr lang="en-US" dirty="0"/>
              <a:t>Conference papers</a:t>
            </a:r>
          </a:p>
          <a:p>
            <a:pPr lvl="1">
              <a:spcBef>
                <a:spcPts val="0"/>
              </a:spcBef>
            </a:pPr>
            <a:r>
              <a:rPr lang="en-US" dirty="0"/>
              <a:t>Videos</a:t>
            </a:r>
          </a:p>
          <a:p>
            <a:pPr lvl="1">
              <a:spcBef>
                <a:spcPts val="0"/>
              </a:spcBef>
            </a:pPr>
            <a:r>
              <a:rPr lang="en-US" dirty="0"/>
              <a:t>Audio files</a:t>
            </a:r>
          </a:p>
          <a:p>
            <a:pPr lvl="1">
              <a:spcBef>
                <a:spcPts val="0"/>
              </a:spcBef>
            </a:pPr>
            <a:r>
              <a:rPr lang="en-US" dirty="0"/>
              <a:t>Images</a:t>
            </a:r>
          </a:p>
          <a:p>
            <a:pPr lvl="1">
              <a:spcBef>
                <a:spcPts val="0"/>
              </a:spcBef>
            </a:pPr>
            <a:endParaRPr lang="en-US" dirty="0"/>
          </a:p>
        </p:txBody>
      </p:sp>
      <p:sp>
        <p:nvSpPr>
          <p:cNvPr id="6" name="URL"/>
          <p:cNvSpPr txBox="1">
            <a:spLocks/>
          </p:cNvSpPr>
          <p:nvPr/>
        </p:nvSpPr>
        <p:spPr>
          <a:xfrm>
            <a:off x="268579" y="4590517"/>
            <a:ext cx="2743200" cy="457200"/>
          </a:xfrm>
          <a:prstGeom prst="rect">
            <a:avLst/>
          </a:pr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pPr marL="0" indent="0" algn="ctr">
              <a:lnSpc>
                <a:spcPct val="100000"/>
              </a:lnSpc>
              <a:spcAft>
                <a:spcPts val="600"/>
              </a:spcAft>
              <a:buNone/>
            </a:pPr>
            <a:r>
              <a:rPr lang="en-US" sz="1200" dirty="0">
                <a:latin typeface="+mn-lt"/>
                <a:ea typeface="Roboto" panose="020B0604020202020204" charset="0"/>
                <a:hlinkClick r:id="rId3"/>
              </a:rPr>
              <a:t>https://www.science.gov/</a:t>
            </a:r>
            <a:endParaRPr lang="en-US" sz="1200" dirty="0">
              <a:latin typeface="+mn-lt"/>
              <a:ea typeface="Roboto" panose="020B0604020202020204" charset="0"/>
            </a:endParaRPr>
          </a:p>
        </p:txBody>
      </p:sp>
      <p:pic>
        <p:nvPicPr>
          <p:cNvPr id="7" name="Hone Page" descr="Visit Scince.gov URL:  https://www.science.gov/" title="Screenshot of the Science.gov landing page"/>
          <p:cNvPicPr>
            <a:picLocks noChangeAspect="1"/>
          </p:cNvPicPr>
          <p:nvPr/>
        </p:nvPicPr>
        <p:blipFill>
          <a:blip r:embed="rId4"/>
          <a:stretch>
            <a:fillRect/>
          </a:stretch>
        </p:blipFill>
        <p:spPr>
          <a:xfrm>
            <a:off x="3404374" y="472616"/>
            <a:ext cx="2979217" cy="3411833"/>
          </a:xfrm>
          <a:prstGeom prst="rect">
            <a:avLst/>
          </a:prstGeom>
          <a:ln w="12700">
            <a:solidFill>
              <a:schemeClr val="bg2">
                <a:lumMod val="50000"/>
              </a:schemeClr>
            </a:solidFill>
          </a:ln>
        </p:spPr>
      </p:pic>
      <p:sp>
        <p:nvSpPr>
          <p:cNvPr id="3" name="TextBox 2"/>
          <p:cNvSpPr txBox="1"/>
          <p:nvPr/>
        </p:nvSpPr>
        <p:spPr>
          <a:xfrm>
            <a:off x="6486461" y="640080"/>
            <a:ext cx="2428939" cy="3139321"/>
          </a:xfrm>
          <a:prstGeom prst="rect">
            <a:avLst/>
          </a:prstGeom>
          <a:noFill/>
        </p:spPr>
        <p:txBody>
          <a:bodyPr wrap="square" rtlCol="0">
            <a:spAutoFit/>
          </a:bodyPr>
          <a:lstStyle/>
          <a:p>
            <a:pPr lvl="0">
              <a:buSzPts val="1400"/>
              <a:defRPr/>
            </a:pPr>
            <a:r>
              <a:rPr lang="en-US" sz="1100" b="1" dirty="0">
                <a:ea typeface="Roboto"/>
                <a:cs typeface="Roboto"/>
                <a:sym typeface="Roboto"/>
              </a:rPr>
              <a:t>Science.gov Alliance Members</a:t>
            </a:r>
          </a:p>
          <a:p>
            <a:pPr marL="171450" lvl="0" indent="-171450">
              <a:buSzPts val="1400"/>
              <a:buFont typeface="Arial" panose="020B0604020202020204" pitchFamily="34" charset="0"/>
              <a:buChar char="•"/>
              <a:defRPr/>
            </a:pPr>
            <a:r>
              <a:rPr lang="en-US" sz="1100" dirty="0">
                <a:ea typeface="Roboto"/>
                <a:cs typeface="Roboto"/>
                <a:sym typeface="Roboto"/>
              </a:rPr>
              <a:t>Department of Agriculture (USDA, Forest Service)</a:t>
            </a:r>
          </a:p>
          <a:p>
            <a:pPr marL="171450" lvl="0" indent="-171450">
              <a:buSzPts val="1400"/>
              <a:buFont typeface="Arial" panose="020B0604020202020204" pitchFamily="34" charset="0"/>
              <a:buChar char="•"/>
              <a:defRPr/>
            </a:pPr>
            <a:r>
              <a:rPr lang="en-US" sz="1100" dirty="0">
                <a:ea typeface="Roboto"/>
                <a:cs typeface="Roboto"/>
                <a:sym typeface="Roboto"/>
              </a:rPr>
              <a:t>Department of Commerce (NTIS, NIST)</a:t>
            </a:r>
          </a:p>
          <a:p>
            <a:pPr marL="171450" lvl="0" indent="-171450">
              <a:buSzPts val="1400"/>
              <a:buFont typeface="Arial" panose="020B0604020202020204" pitchFamily="34" charset="0"/>
              <a:buChar char="•"/>
              <a:defRPr/>
            </a:pPr>
            <a:r>
              <a:rPr lang="en-US" sz="1100" dirty="0">
                <a:ea typeface="Roboto"/>
                <a:cs typeface="Roboto"/>
                <a:sym typeface="Roboto"/>
              </a:rPr>
              <a:t>Department of Defense</a:t>
            </a:r>
          </a:p>
          <a:p>
            <a:pPr marL="171450" lvl="0" indent="-171450">
              <a:buSzPts val="1400"/>
              <a:buFont typeface="Arial" panose="020B0604020202020204" pitchFamily="34" charset="0"/>
              <a:buChar char="•"/>
              <a:defRPr/>
            </a:pPr>
            <a:r>
              <a:rPr lang="en-US" sz="1100" dirty="0">
                <a:ea typeface="Roboto"/>
                <a:cs typeface="Roboto"/>
                <a:sym typeface="Roboto"/>
              </a:rPr>
              <a:t>Department of Education</a:t>
            </a:r>
          </a:p>
          <a:p>
            <a:pPr marL="171450" lvl="0" indent="-171450">
              <a:buSzPts val="1400"/>
              <a:buFont typeface="Arial" panose="020B0604020202020204" pitchFamily="34" charset="0"/>
              <a:buChar char="•"/>
              <a:defRPr/>
            </a:pPr>
            <a:r>
              <a:rPr lang="en-US" sz="1100" dirty="0">
                <a:ea typeface="Roboto"/>
                <a:cs typeface="Roboto"/>
                <a:sym typeface="Roboto"/>
              </a:rPr>
              <a:t>Department of Energy</a:t>
            </a:r>
          </a:p>
          <a:p>
            <a:pPr marL="171450" lvl="0" indent="-171450">
              <a:buSzPts val="1400"/>
              <a:buFont typeface="Arial" panose="020B0604020202020204" pitchFamily="34" charset="0"/>
              <a:buChar char="•"/>
              <a:defRPr/>
            </a:pPr>
            <a:r>
              <a:rPr lang="en-US" sz="1100" dirty="0">
                <a:ea typeface="Roboto"/>
                <a:cs typeface="Roboto"/>
                <a:sym typeface="Roboto"/>
              </a:rPr>
              <a:t>Department of Health and Human Services (NIH) </a:t>
            </a:r>
          </a:p>
          <a:p>
            <a:pPr marL="171450" lvl="0" indent="-171450">
              <a:buSzPts val="1400"/>
              <a:buFont typeface="Arial" panose="020B0604020202020204" pitchFamily="34" charset="0"/>
              <a:buChar char="•"/>
              <a:defRPr/>
            </a:pPr>
            <a:r>
              <a:rPr lang="en-US" sz="1100" dirty="0">
                <a:ea typeface="Roboto"/>
                <a:cs typeface="Roboto"/>
                <a:sym typeface="Roboto"/>
              </a:rPr>
              <a:t>Department of Homeland Security</a:t>
            </a:r>
          </a:p>
          <a:p>
            <a:pPr marL="171450" lvl="0" indent="-171450">
              <a:buSzPts val="1400"/>
              <a:buFont typeface="Arial" panose="020B0604020202020204" pitchFamily="34" charset="0"/>
              <a:buChar char="•"/>
              <a:defRPr/>
            </a:pPr>
            <a:r>
              <a:rPr lang="en-US" sz="1100" dirty="0">
                <a:ea typeface="Roboto"/>
                <a:cs typeface="Roboto"/>
                <a:sym typeface="Roboto"/>
              </a:rPr>
              <a:t>Department of Transportation</a:t>
            </a:r>
          </a:p>
          <a:p>
            <a:pPr marL="171450" lvl="0" indent="-171450">
              <a:buSzPts val="1400"/>
              <a:buFont typeface="Arial" panose="020B0604020202020204" pitchFamily="34" charset="0"/>
              <a:buChar char="•"/>
              <a:defRPr/>
            </a:pPr>
            <a:r>
              <a:rPr lang="en-US" sz="1100" dirty="0">
                <a:ea typeface="Roboto"/>
                <a:cs typeface="Roboto"/>
                <a:sym typeface="Roboto"/>
              </a:rPr>
              <a:t>Environmental Protection Agency</a:t>
            </a:r>
          </a:p>
          <a:p>
            <a:pPr marL="171450" lvl="0" indent="-171450">
              <a:buSzPts val="1400"/>
              <a:buFont typeface="Arial" panose="020B0604020202020204" pitchFamily="34" charset="0"/>
              <a:buChar char="•"/>
              <a:defRPr/>
            </a:pPr>
            <a:r>
              <a:rPr lang="en-US" sz="1100" dirty="0">
                <a:ea typeface="Roboto"/>
                <a:cs typeface="Roboto"/>
                <a:sym typeface="Roboto"/>
              </a:rPr>
              <a:t>Government Publishing Office</a:t>
            </a:r>
          </a:p>
          <a:p>
            <a:pPr marL="171450" lvl="0" indent="-171450">
              <a:buSzPts val="1400"/>
              <a:buFont typeface="Arial" panose="020B0604020202020204" pitchFamily="34" charset="0"/>
              <a:buChar char="•"/>
              <a:defRPr/>
            </a:pPr>
            <a:r>
              <a:rPr lang="en-US" sz="1100" dirty="0">
                <a:ea typeface="Roboto"/>
                <a:cs typeface="Roboto"/>
                <a:sym typeface="Roboto"/>
              </a:rPr>
              <a:t>National Aeronautics and Space Administration</a:t>
            </a:r>
          </a:p>
          <a:p>
            <a:pPr marL="171450" lvl="0" indent="-171450">
              <a:buSzPts val="1400"/>
              <a:buFont typeface="Arial" panose="020B0604020202020204" pitchFamily="34" charset="0"/>
              <a:buChar char="•"/>
              <a:defRPr/>
            </a:pPr>
            <a:r>
              <a:rPr lang="en-US" sz="1100" dirty="0">
                <a:ea typeface="Roboto"/>
                <a:cs typeface="Roboto"/>
                <a:sym typeface="Roboto"/>
              </a:rPr>
              <a:t>National Science Foundation</a:t>
            </a:r>
          </a:p>
        </p:txBody>
      </p:sp>
      <p:sp>
        <p:nvSpPr>
          <p:cNvPr id="11" name="TextBox 10"/>
          <p:cNvSpPr txBox="1"/>
          <p:nvPr/>
        </p:nvSpPr>
        <p:spPr>
          <a:xfrm>
            <a:off x="3543302" y="4049539"/>
            <a:ext cx="4754885" cy="276999"/>
          </a:xfrm>
          <a:prstGeom prst="rect">
            <a:avLst/>
          </a:prstGeom>
          <a:solidFill>
            <a:schemeClr val="bg1"/>
          </a:solidFill>
          <a:ln w="25400">
            <a:noFill/>
          </a:ln>
        </p:spPr>
        <p:txBody>
          <a:bodyPr wrap="square" rtlCol="0">
            <a:spAutoFit/>
          </a:bodyPr>
          <a:lstStyle/>
          <a:p>
            <a:pPr algn="ctr"/>
            <a:r>
              <a:rPr lang="en-US" sz="1200" dirty="0">
                <a:hlinkClick r:id="rId5"/>
              </a:rPr>
              <a:t>Click here for the Science.gov COVID-19 search results.</a:t>
            </a:r>
            <a:endParaRPr lang="en-US" sz="1200" dirty="0"/>
          </a:p>
        </p:txBody>
      </p:sp>
      <p:sp>
        <p:nvSpPr>
          <p:cNvPr id="2" name="Slide Number Placeholder 1"/>
          <p:cNvSpPr>
            <a:spLocks noGrp="1"/>
          </p:cNvSpPr>
          <p:nvPr>
            <p:ph type="sldNum" idx="12"/>
          </p:nvPr>
        </p:nvSpPr>
        <p:spPr/>
        <p:txBody>
          <a:bodyPr/>
          <a:lstStyle/>
          <a:p>
            <a:pPr lvl="0"/>
            <a:fld id="{00000000-1234-1234-1234-123412341234}" type="slidenum">
              <a:rPr lang="en" smtClean="0"/>
              <a:pPr lvl="0"/>
              <a:t>20</a:t>
            </a:fld>
            <a:endParaRPr lang="en"/>
          </a:p>
        </p:txBody>
      </p:sp>
      <p:pic>
        <p:nvPicPr>
          <p:cNvPr id="10"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p:cNvPr>
          <p:cNvPicPr>
            <a:picLocks noChangeAspect="1"/>
          </p:cNvPicPr>
          <p:nvPr/>
        </p:nvPicPr>
        <p:blipFill>
          <a:blip r:embed="rId6"/>
          <a:stretch>
            <a:fillRect/>
          </a:stretch>
        </p:blipFill>
        <p:spPr>
          <a:xfrm>
            <a:off x="7315200" y="4572000"/>
            <a:ext cx="1216849" cy="461618"/>
          </a:xfrm>
          <a:prstGeom prst="rect">
            <a:avLst/>
          </a:prstGeom>
          <a:solidFill>
            <a:schemeClr val="bg1"/>
          </a:solidFill>
          <a:ln>
            <a:noFill/>
          </a:ln>
        </p:spPr>
      </p:pic>
    </p:spTree>
    <p:extLst>
      <p:ext uri="{BB962C8B-B14F-4D97-AF65-F5344CB8AC3E}">
        <p14:creationId xmlns:p14="http://schemas.microsoft.com/office/powerpoint/2010/main" val="173149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9" name="Title"/>
          <p:cNvSpPr>
            <a:spLocks noGrp="1"/>
          </p:cNvSpPr>
          <p:nvPr>
            <p:ph type="title"/>
          </p:nvPr>
        </p:nvSpPr>
        <p:spPr>
          <a:xfrm>
            <a:off x="137942" y="228600"/>
            <a:ext cx="3017520" cy="1097280"/>
          </a:xfrm>
        </p:spPr>
        <p:txBody>
          <a:bodyPr/>
          <a:lstStyle/>
          <a:p>
            <a:pPr algn="ctr"/>
            <a:r>
              <a:rPr lang="en-US" sz="3200" dirty="0"/>
              <a:t>U.S. DOT Research Hub </a:t>
            </a:r>
            <a:endParaRPr lang="en-US" sz="3200" b="1" dirty="0"/>
          </a:p>
        </p:txBody>
      </p:sp>
      <p:sp>
        <p:nvSpPr>
          <p:cNvPr id="110" name="Text box"/>
          <p:cNvSpPr txBox="1">
            <a:spLocks noGrp="1"/>
          </p:cNvSpPr>
          <p:nvPr>
            <p:ph type="body" idx="1"/>
          </p:nvPr>
        </p:nvSpPr>
        <p:spPr>
          <a:xfrm>
            <a:off x="274320" y="1673745"/>
            <a:ext cx="2743200" cy="1117161"/>
          </a:xfrm>
        </p:spPr>
        <p:txBody>
          <a:bodyPr/>
          <a:lstStyle/>
          <a:p>
            <a:pPr marL="152400" lvl="0" indent="0">
              <a:buNone/>
            </a:pPr>
            <a:r>
              <a:rPr lang="en-US" i="1" dirty="0"/>
              <a:t>Research Hub </a:t>
            </a:r>
            <a:r>
              <a:rPr lang="en-US" dirty="0"/>
              <a:t>is a publicly accessible database of USDOT-sponsored research, development, and technology project records. </a:t>
            </a:r>
          </a:p>
        </p:txBody>
      </p:sp>
      <p:sp>
        <p:nvSpPr>
          <p:cNvPr id="6" name="URL"/>
          <p:cNvSpPr txBox="1">
            <a:spLocks/>
          </p:cNvSpPr>
          <p:nvPr/>
        </p:nvSpPr>
        <p:spPr>
          <a:xfrm>
            <a:off x="268579" y="3119528"/>
            <a:ext cx="2743200" cy="457200"/>
          </a:xfrm>
          <a:prstGeom prst="rect">
            <a:avLst/>
          </a:pr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pPr marL="0" indent="0" algn="ctr">
              <a:lnSpc>
                <a:spcPct val="100000"/>
              </a:lnSpc>
              <a:spcAft>
                <a:spcPts val="600"/>
              </a:spcAft>
              <a:buNone/>
            </a:pPr>
            <a:r>
              <a:rPr lang="en-US" sz="1200" dirty="0">
                <a:latin typeface="+mn-lt"/>
                <a:ea typeface="Roboto" panose="020B0604020202020204" charset="0"/>
                <a:hlinkClick r:id="rId3"/>
              </a:rPr>
              <a:t>https://researchhub.bts.gov/search</a:t>
            </a:r>
            <a:endParaRPr lang="en-US" sz="1200" dirty="0">
              <a:latin typeface="+mn-lt"/>
              <a:ea typeface="Roboto" panose="020B0604020202020204" charset="0"/>
            </a:endParaRPr>
          </a:p>
        </p:txBody>
      </p:sp>
      <p:pic>
        <p:nvPicPr>
          <p:cNvPr id="7" name="Home Page" descr="Visit https://researchhub.bts.gov/search" title="Screenshot of Research Hub landing page"/>
          <p:cNvPicPr>
            <a:picLocks noChangeAspect="1"/>
          </p:cNvPicPr>
          <p:nvPr/>
        </p:nvPicPr>
        <p:blipFill>
          <a:blip r:embed="rId4"/>
          <a:stretch>
            <a:fillRect/>
          </a:stretch>
        </p:blipFill>
        <p:spPr>
          <a:xfrm>
            <a:off x="3654589" y="296577"/>
            <a:ext cx="3946799" cy="4541150"/>
          </a:xfrm>
          <a:prstGeom prst="rect">
            <a:avLst/>
          </a:prstGeom>
          <a:ln w="12700">
            <a:solidFill>
              <a:schemeClr val="bg2">
                <a:lumMod val="50000"/>
              </a:schemeClr>
            </a:solidFill>
          </a:ln>
        </p:spPr>
      </p:pic>
      <p:sp>
        <p:nvSpPr>
          <p:cNvPr id="2" name="Slide Number Placeholder 1"/>
          <p:cNvSpPr>
            <a:spLocks noGrp="1"/>
          </p:cNvSpPr>
          <p:nvPr>
            <p:ph type="sldNum" idx="12"/>
          </p:nvPr>
        </p:nvSpPr>
        <p:spPr/>
        <p:txBody>
          <a:bodyPr/>
          <a:lstStyle/>
          <a:p>
            <a:pPr lvl="0"/>
            <a:fld id="{00000000-1234-1234-1234-123412341234}" type="slidenum">
              <a:rPr lang="en" smtClean="0"/>
              <a:pPr lvl="0"/>
              <a:t>21</a:t>
            </a:fld>
            <a:endParaRPr lang="en"/>
          </a:p>
        </p:txBody>
      </p:sp>
      <p:pic>
        <p:nvPicPr>
          <p:cNvPr id="8"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p:cNvPr>
          <p:cNvPicPr>
            <a:picLocks noChangeAspect="1"/>
          </p:cNvPicPr>
          <p:nvPr/>
        </p:nvPicPr>
        <p:blipFill>
          <a:blip r:embed="rId5"/>
          <a:stretch>
            <a:fillRect/>
          </a:stretch>
        </p:blipFill>
        <p:spPr>
          <a:xfrm>
            <a:off x="7315200" y="4572000"/>
            <a:ext cx="1216849" cy="461618"/>
          </a:xfrm>
          <a:prstGeom prst="rect">
            <a:avLst/>
          </a:prstGeom>
          <a:solidFill>
            <a:schemeClr val="bg1"/>
          </a:solidFill>
          <a:ln>
            <a:noFill/>
          </a:ln>
        </p:spPr>
      </p:pic>
    </p:spTree>
    <p:extLst>
      <p:ext uri="{BB962C8B-B14F-4D97-AF65-F5344CB8AC3E}">
        <p14:creationId xmlns:p14="http://schemas.microsoft.com/office/powerpoint/2010/main" val="2657123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9" name="Title"/>
          <p:cNvSpPr>
            <a:spLocks noGrp="1"/>
          </p:cNvSpPr>
          <p:nvPr>
            <p:ph type="title"/>
          </p:nvPr>
        </p:nvSpPr>
        <p:spPr>
          <a:xfrm>
            <a:off x="137942" y="228600"/>
            <a:ext cx="3017520" cy="1097280"/>
          </a:xfrm>
        </p:spPr>
        <p:txBody>
          <a:bodyPr/>
          <a:lstStyle/>
          <a:p>
            <a:pPr algn="ctr"/>
            <a:r>
              <a:rPr lang="en-US" sz="3200" dirty="0"/>
              <a:t>ITS JPO </a:t>
            </a:r>
            <a:r>
              <a:rPr lang="en-US" sz="3200" dirty="0" err="1"/>
              <a:t>CodeHub</a:t>
            </a:r>
            <a:r>
              <a:rPr lang="en-US" sz="3200" dirty="0"/>
              <a:t> </a:t>
            </a:r>
            <a:endParaRPr lang="en-US" sz="3200" b="1" dirty="0"/>
          </a:p>
        </p:txBody>
      </p:sp>
      <p:sp>
        <p:nvSpPr>
          <p:cNvPr id="110" name="Text box"/>
          <p:cNvSpPr txBox="1">
            <a:spLocks noGrp="1"/>
          </p:cNvSpPr>
          <p:nvPr>
            <p:ph type="body" idx="1"/>
          </p:nvPr>
        </p:nvSpPr>
        <p:spPr>
          <a:xfrm>
            <a:off x="274320" y="1673745"/>
            <a:ext cx="2743200" cy="1675511"/>
          </a:xfrm>
        </p:spPr>
        <p:txBody>
          <a:bodyPr/>
          <a:lstStyle/>
          <a:p>
            <a:pPr marL="152400" lvl="0" indent="0">
              <a:buNone/>
            </a:pPr>
            <a:r>
              <a:rPr lang="en-US" dirty="0"/>
              <a:t>ITS </a:t>
            </a:r>
            <a:r>
              <a:rPr lang="en-US" dirty="0" err="1"/>
              <a:t>CodeHub</a:t>
            </a:r>
            <a:r>
              <a:rPr lang="en-US" dirty="0"/>
              <a:t> promotes a reuse-first mentality and aims to support the discovery of open source code by putting it directly into the hands of developers to customize, transform, expand, and improve, as trends evolve and needs change</a:t>
            </a:r>
            <a:endParaRPr lang="en-US" dirty="0"/>
          </a:p>
        </p:txBody>
      </p:sp>
      <p:sp>
        <p:nvSpPr>
          <p:cNvPr id="6" name="URL"/>
          <p:cNvSpPr txBox="1">
            <a:spLocks/>
          </p:cNvSpPr>
          <p:nvPr/>
        </p:nvSpPr>
        <p:spPr>
          <a:xfrm>
            <a:off x="268579" y="3512928"/>
            <a:ext cx="2743200" cy="457200"/>
          </a:xfrm>
          <a:prstGeom prst="rect">
            <a:avLst/>
          </a:pr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pPr marL="0" indent="0" algn="ctr">
              <a:lnSpc>
                <a:spcPct val="100000"/>
              </a:lnSpc>
              <a:spcAft>
                <a:spcPts val="600"/>
              </a:spcAft>
              <a:buNone/>
            </a:pPr>
            <a:r>
              <a:rPr lang="en-US" sz="1200" dirty="0">
                <a:latin typeface="+mn-lt"/>
                <a:ea typeface="Roboto" panose="020B0604020202020204" charset="0"/>
                <a:hlinkClick r:id="rId3"/>
              </a:rPr>
              <a:t>https://its.dot.gov/code/</a:t>
            </a:r>
            <a:endParaRPr lang="en-US" sz="1200" dirty="0">
              <a:latin typeface="+mn-lt"/>
              <a:ea typeface="Roboto" panose="020B0604020202020204" charset="0"/>
            </a:endParaRPr>
          </a:p>
        </p:txBody>
      </p:sp>
      <p:pic>
        <p:nvPicPr>
          <p:cNvPr id="7" name="Home Page" descr="Visit https://its.dot.gov/code/" title="Screenshot of ITS JPO CodeHub"/>
          <p:cNvPicPr>
            <a:picLocks noChangeAspect="1"/>
          </p:cNvPicPr>
          <p:nvPr/>
        </p:nvPicPr>
        <p:blipFill>
          <a:blip r:embed="rId4"/>
          <a:stretch>
            <a:fillRect/>
          </a:stretch>
        </p:blipFill>
        <p:spPr>
          <a:xfrm>
            <a:off x="3417368" y="296577"/>
            <a:ext cx="3443029" cy="4541150"/>
          </a:xfrm>
          <a:prstGeom prst="rect">
            <a:avLst/>
          </a:prstGeom>
          <a:ln w="12700">
            <a:solidFill>
              <a:schemeClr val="bg2">
                <a:lumMod val="50000"/>
              </a:schemeClr>
            </a:solidFill>
          </a:ln>
        </p:spPr>
      </p:pic>
      <p:sp>
        <p:nvSpPr>
          <p:cNvPr id="10" name="TextBox 9"/>
          <p:cNvSpPr txBox="1"/>
          <p:nvPr/>
        </p:nvSpPr>
        <p:spPr>
          <a:xfrm>
            <a:off x="6932427" y="618830"/>
            <a:ext cx="2046770" cy="3477875"/>
          </a:xfrm>
          <a:prstGeom prst="rect">
            <a:avLst/>
          </a:prstGeom>
          <a:noFill/>
        </p:spPr>
        <p:txBody>
          <a:bodyPr wrap="square" rtlCol="0">
            <a:spAutoFit/>
          </a:bodyPr>
          <a:lstStyle/>
          <a:p>
            <a:pPr lvl="0" algn="ctr">
              <a:buSzPts val="1400"/>
              <a:defRPr/>
            </a:pPr>
            <a:r>
              <a:rPr lang="en-US" sz="1100" b="1" dirty="0">
                <a:ea typeface="Roboto"/>
                <a:cs typeface="Roboto"/>
                <a:sym typeface="Roboto"/>
              </a:rPr>
              <a:t>Purpose</a:t>
            </a:r>
          </a:p>
          <a:p>
            <a:pPr lvl="0">
              <a:buSzPts val="1400"/>
              <a:defRPr/>
            </a:pPr>
            <a:r>
              <a:rPr lang="en-US" sz="1100" dirty="0">
                <a:ea typeface="Roboto"/>
                <a:cs typeface="Roboto"/>
                <a:sym typeface="Roboto"/>
              </a:rPr>
              <a:t>Empower innovation through code reuse, collaboration, and continuous improvement in the open</a:t>
            </a:r>
          </a:p>
          <a:p>
            <a:pPr lvl="0">
              <a:buSzPts val="1400"/>
              <a:defRPr/>
            </a:pPr>
            <a:endParaRPr lang="en-US" sz="1100" dirty="0">
              <a:ea typeface="Roboto"/>
              <a:cs typeface="Roboto"/>
              <a:sym typeface="Roboto"/>
            </a:endParaRPr>
          </a:p>
          <a:p>
            <a:pPr lvl="0" algn="ctr">
              <a:buSzPts val="1400"/>
              <a:defRPr/>
            </a:pPr>
            <a:r>
              <a:rPr lang="en-US" sz="1100" b="1" dirty="0">
                <a:ea typeface="Roboto"/>
                <a:cs typeface="Roboto"/>
                <a:sym typeface="Roboto"/>
              </a:rPr>
              <a:t>Capabilities</a:t>
            </a:r>
          </a:p>
          <a:p>
            <a:pPr marL="171450" lvl="0" indent="-171450">
              <a:buSzPts val="1400"/>
              <a:buFont typeface="Arial" panose="020B0604020202020204" pitchFamily="34" charset="0"/>
              <a:buChar char="•"/>
              <a:defRPr/>
            </a:pPr>
            <a:r>
              <a:rPr lang="en-US" sz="1100" dirty="0">
                <a:ea typeface="Roboto"/>
                <a:cs typeface="Roboto"/>
                <a:sym typeface="Roboto"/>
              </a:rPr>
              <a:t>Discover projects and modules</a:t>
            </a:r>
          </a:p>
          <a:p>
            <a:pPr marL="171450" lvl="0" indent="-171450">
              <a:buSzPts val="1400"/>
              <a:buFont typeface="Arial" panose="020B0604020202020204" pitchFamily="34" charset="0"/>
              <a:buChar char="•"/>
              <a:defRPr/>
            </a:pPr>
            <a:r>
              <a:rPr lang="en-US" sz="1100" dirty="0">
                <a:ea typeface="Roboto"/>
                <a:cs typeface="Roboto"/>
                <a:sym typeface="Roboto"/>
              </a:rPr>
              <a:t>Evaluate code health for reuse </a:t>
            </a:r>
          </a:p>
          <a:p>
            <a:pPr marL="171450" lvl="0" indent="-171450">
              <a:buSzPts val="1400"/>
              <a:buFont typeface="Arial" panose="020B0604020202020204" pitchFamily="34" charset="0"/>
              <a:buChar char="•"/>
              <a:defRPr/>
            </a:pPr>
            <a:r>
              <a:rPr lang="en-US" sz="1100" dirty="0">
                <a:ea typeface="Roboto"/>
                <a:cs typeface="Roboto"/>
                <a:sym typeface="Roboto"/>
              </a:rPr>
              <a:t>Connect to developers and other re-users</a:t>
            </a:r>
          </a:p>
          <a:p>
            <a:pPr marL="171450" lvl="0" indent="-171450">
              <a:buSzPts val="1400"/>
              <a:buFont typeface="Arial" panose="020B0604020202020204" pitchFamily="34" charset="0"/>
              <a:buChar char="•"/>
              <a:defRPr/>
            </a:pPr>
            <a:r>
              <a:rPr lang="en-US" sz="1100" dirty="0">
                <a:ea typeface="Roboto"/>
                <a:cs typeface="Roboto"/>
                <a:sym typeface="Roboto"/>
              </a:rPr>
              <a:t>Analyze development trends </a:t>
            </a:r>
          </a:p>
          <a:p>
            <a:pPr lvl="0">
              <a:buSzPts val="1400"/>
              <a:defRPr/>
            </a:pPr>
            <a:endParaRPr lang="en-US" sz="1100" dirty="0">
              <a:ea typeface="Roboto"/>
              <a:cs typeface="Roboto"/>
              <a:sym typeface="Roboto"/>
            </a:endParaRPr>
          </a:p>
          <a:p>
            <a:pPr lvl="0" algn="ctr">
              <a:buSzPts val="1400"/>
              <a:defRPr/>
            </a:pPr>
            <a:r>
              <a:rPr lang="en-US" sz="1100" b="1" dirty="0">
                <a:ea typeface="Roboto"/>
                <a:cs typeface="Roboto"/>
                <a:sym typeface="Roboto"/>
              </a:rPr>
              <a:t>Community</a:t>
            </a:r>
          </a:p>
          <a:p>
            <a:pPr lvl="0">
              <a:buSzPts val="1400"/>
              <a:defRPr/>
            </a:pPr>
            <a:r>
              <a:rPr lang="en-US" sz="1100" dirty="0">
                <a:ea typeface="Roboto"/>
                <a:cs typeface="Roboto"/>
                <a:sym typeface="Roboto"/>
              </a:rPr>
              <a:t>Grassroots, collaborative development of open-source ITS software</a:t>
            </a:r>
          </a:p>
        </p:txBody>
      </p:sp>
      <p:sp>
        <p:nvSpPr>
          <p:cNvPr id="2" name="Slide Number Placeholder 1"/>
          <p:cNvSpPr>
            <a:spLocks noGrp="1"/>
          </p:cNvSpPr>
          <p:nvPr>
            <p:ph type="sldNum" idx="12"/>
          </p:nvPr>
        </p:nvSpPr>
        <p:spPr/>
        <p:txBody>
          <a:bodyPr/>
          <a:lstStyle/>
          <a:p>
            <a:pPr lvl="0"/>
            <a:fld id="{00000000-1234-1234-1234-123412341234}" type="slidenum">
              <a:rPr lang="en" smtClean="0"/>
              <a:pPr lvl="0"/>
              <a:t>22</a:t>
            </a:fld>
            <a:endParaRPr lang="en"/>
          </a:p>
        </p:txBody>
      </p:sp>
      <p:pic>
        <p:nvPicPr>
          <p:cNvPr id="8"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p:cNvPr>
          <p:cNvPicPr>
            <a:picLocks noChangeAspect="1"/>
          </p:cNvPicPr>
          <p:nvPr/>
        </p:nvPicPr>
        <p:blipFill>
          <a:blip r:embed="rId5"/>
          <a:stretch>
            <a:fillRect/>
          </a:stretch>
        </p:blipFill>
        <p:spPr>
          <a:xfrm>
            <a:off x="7315200" y="4572000"/>
            <a:ext cx="1216849" cy="461618"/>
          </a:xfrm>
          <a:prstGeom prst="rect">
            <a:avLst/>
          </a:prstGeom>
          <a:solidFill>
            <a:schemeClr val="bg1"/>
          </a:solidFill>
          <a:ln>
            <a:noFill/>
          </a:ln>
        </p:spPr>
      </p:pic>
    </p:spTree>
    <p:extLst>
      <p:ext uri="{BB962C8B-B14F-4D97-AF65-F5344CB8AC3E}">
        <p14:creationId xmlns:p14="http://schemas.microsoft.com/office/powerpoint/2010/main" val="949236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9" name="Title"/>
          <p:cNvSpPr>
            <a:spLocks noGrp="1"/>
          </p:cNvSpPr>
          <p:nvPr>
            <p:ph type="title"/>
          </p:nvPr>
        </p:nvSpPr>
        <p:spPr>
          <a:xfrm>
            <a:off x="137942" y="228599"/>
            <a:ext cx="3017520" cy="1547037"/>
          </a:xfrm>
        </p:spPr>
        <p:txBody>
          <a:bodyPr/>
          <a:lstStyle/>
          <a:p>
            <a:pPr algn="ctr"/>
            <a:r>
              <a:rPr lang="en-US" sz="3200" dirty="0"/>
              <a:t>U.S. DOT Secure Data Commons </a:t>
            </a:r>
            <a:endParaRPr lang="en-US" sz="3200" b="1" dirty="0"/>
          </a:p>
        </p:txBody>
      </p:sp>
      <p:sp>
        <p:nvSpPr>
          <p:cNvPr id="110" name="Text box"/>
          <p:cNvSpPr txBox="1">
            <a:spLocks noGrp="1"/>
          </p:cNvSpPr>
          <p:nvPr>
            <p:ph type="body" idx="1"/>
          </p:nvPr>
        </p:nvSpPr>
        <p:spPr>
          <a:xfrm>
            <a:off x="274320" y="1897030"/>
            <a:ext cx="2743200" cy="1101350"/>
          </a:xfrm>
        </p:spPr>
        <p:txBody>
          <a:bodyPr/>
          <a:lstStyle/>
          <a:p>
            <a:pPr marL="152400" lvl="0" indent="0">
              <a:buNone/>
            </a:pPr>
            <a:r>
              <a:rPr lang="en-US" dirty="0"/>
              <a:t>The USDOT Secure Data Commons (SDC) can help speed up transportation data collection and analysis.</a:t>
            </a:r>
            <a:endParaRPr lang="en-US" dirty="0"/>
          </a:p>
        </p:txBody>
      </p:sp>
      <p:sp>
        <p:nvSpPr>
          <p:cNvPr id="6" name="URL"/>
          <p:cNvSpPr txBox="1">
            <a:spLocks/>
          </p:cNvSpPr>
          <p:nvPr/>
        </p:nvSpPr>
        <p:spPr>
          <a:xfrm>
            <a:off x="268579" y="3193945"/>
            <a:ext cx="2743200" cy="457200"/>
          </a:xfrm>
          <a:prstGeom prst="rect">
            <a:avLst/>
          </a:pr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pPr marL="0" indent="0" algn="ctr">
              <a:lnSpc>
                <a:spcPct val="100000"/>
              </a:lnSpc>
              <a:spcAft>
                <a:spcPts val="600"/>
              </a:spcAft>
              <a:buNone/>
            </a:pPr>
            <a:r>
              <a:rPr lang="en-US" sz="1000" dirty="0">
                <a:latin typeface="+mn-lt"/>
                <a:ea typeface="Roboto" panose="020B0604020202020204" charset="0"/>
                <a:hlinkClick r:id="rId3"/>
              </a:rPr>
              <a:t>https://www.transportation.gov/data/secure</a:t>
            </a:r>
            <a:endParaRPr lang="en-US" sz="1000" dirty="0">
              <a:latin typeface="+mn-lt"/>
              <a:ea typeface="Roboto" panose="020B0604020202020204" charset="0"/>
            </a:endParaRPr>
          </a:p>
        </p:txBody>
      </p:sp>
      <p:pic>
        <p:nvPicPr>
          <p:cNvPr id="7" name="ROSA P Home Page" descr="Visit: https://www.transportation.gov/data/secure" title="Screenshot of Secure Data Commons landing page"/>
          <p:cNvPicPr>
            <a:picLocks noChangeAspect="1"/>
          </p:cNvPicPr>
          <p:nvPr/>
        </p:nvPicPr>
        <p:blipFill>
          <a:blip r:embed="rId4"/>
          <a:stretch>
            <a:fillRect/>
          </a:stretch>
        </p:blipFill>
        <p:spPr>
          <a:xfrm>
            <a:off x="3702937" y="281713"/>
            <a:ext cx="5040939" cy="4251887"/>
          </a:xfrm>
          <a:prstGeom prst="rect">
            <a:avLst/>
          </a:prstGeom>
          <a:ln w="12700">
            <a:solidFill>
              <a:schemeClr val="bg2">
                <a:lumMod val="50000"/>
              </a:schemeClr>
            </a:solidFill>
          </a:ln>
        </p:spPr>
      </p:pic>
      <p:sp>
        <p:nvSpPr>
          <p:cNvPr id="2" name="Slide Number Placeholder 1"/>
          <p:cNvSpPr>
            <a:spLocks noGrp="1"/>
          </p:cNvSpPr>
          <p:nvPr>
            <p:ph type="sldNum" idx="12"/>
          </p:nvPr>
        </p:nvSpPr>
        <p:spPr/>
        <p:txBody>
          <a:bodyPr/>
          <a:lstStyle/>
          <a:p>
            <a:pPr lvl="0"/>
            <a:fld id="{00000000-1234-1234-1234-123412341234}" type="slidenum">
              <a:rPr lang="en" smtClean="0"/>
              <a:pPr lvl="0"/>
              <a:t>23</a:t>
            </a:fld>
            <a:endParaRPr lang="en"/>
          </a:p>
        </p:txBody>
      </p:sp>
      <p:pic>
        <p:nvPicPr>
          <p:cNvPr id="8"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p:cNvPr>
          <p:cNvPicPr>
            <a:picLocks noChangeAspect="1"/>
          </p:cNvPicPr>
          <p:nvPr/>
        </p:nvPicPr>
        <p:blipFill>
          <a:blip r:embed="rId5"/>
          <a:stretch>
            <a:fillRect/>
          </a:stretch>
        </p:blipFill>
        <p:spPr>
          <a:xfrm>
            <a:off x="7315200" y="4572000"/>
            <a:ext cx="1216849" cy="461618"/>
          </a:xfrm>
          <a:prstGeom prst="rect">
            <a:avLst/>
          </a:prstGeom>
          <a:solidFill>
            <a:schemeClr val="bg1"/>
          </a:solidFill>
          <a:ln>
            <a:noFill/>
          </a:ln>
        </p:spPr>
      </p:pic>
    </p:spTree>
    <p:extLst>
      <p:ext uri="{BB962C8B-B14F-4D97-AF65-F5344CB8AC3E}">
        <p14:creationId xmlns:p14="http://schemas.microsoft.com/office/powerpoint/2010/main" val="4126934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8" name="Title 7"/>
          <p:cNvSpPr>
            <a:spLocks noGrp="1"/>
          </p:cNvSpPr>
          <p:nvPr>
            <p:ph type="title"/>
          </p:nvPr>
        </p:nvSpPr>
        <p:spPr>
          <a:xfrm>
            <a:off x="0" y="228600"/>
            <a:ext cx="3248167" cy="1635670"/>
          </a:xfrm>
        </p:spPr>
        <p:txBody>
          <a:bodyPr/>
          <a:lstStyle/>
          <a:p>
            <a:pPr lvl="0" algn="ctr"/>
            <a:r>
              <a:rPr lang="en-US" dirty="0">
                <a:latin typeface="+mj-lt"/>
              </a:rPr>
              <a:t>National Transportation Data Preservation Network</a:t>
            </a:r>
            <a:br>
              <a:rPr lang="en-US" dirty="0">
                <a:latin typeface="+mj-lt"/>
              </a:rPr>
            </a:br>
            <a:r>
              <a:rPr lang="en-US" dirty="0">
                <a:latin typeface="+mj-lt"/>
              </a:rPr>
              <a:t>(NTDPN)</a:t>
            </a:r>
          </a:p>
        </p:txBody>
      </p:sp>
      <p:pic>
        <p:nvPicPr>
          <p:cNvPr id="3" name="Picture 2" descr="Image of National Transportation Data Preservation Network (NTDPN) workshop notes." title="NTDPN Cover"/>
          <p:cNvPicPr>
            <a:picLocks noChangeAspect="1"/>
          </p:cNvPicPr>
          <p:nvPr/>
        </p:nvPicPr>
        <p:blipFill>
          <a:blip r:embed="rId3"/>
          <a:stretch>
            <a:fillRect/>
          </a:stretch>
        </p:blipFill>
        <p:spPr>
          <a:xfrm>
            <a:off x="433672" y="2000438"/>
            <a:ext cx="2378229" cy="2828925"/>
          </a:xfrm>
          <a:prstGeom prst="rect">
            <a:avLst/>
          </a:prstGeom>
          <a:ln w="25400">
            <a:solidFill>
              <a:schemeClr val="bg2">
                <a:lumMod val="50000"/>
              </a:schemeClr>
            </a:solidFill>
          </a:ln>
        </p:spPr>
      </p:pic>
      <p:pic>
        <p:nvPicPr>
          <p:cNvPr id="7" name="Picture 6" descr="This poster, Building a National Transportation Data Preservation Network Workshop, was presented at TRB Annual meeting 2020. Includes text on the work and benefits of a transportation data preservation network, as presented early in this presenation." title="Building a National Transportation Data Preservation Network Pos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030" y="3052107"/>
            <a:ext cx="3009756" cy="1395146"/>
          </a:xfrm>
          <a:prstGeom prst="rect">
            <a:avLst/>
          </a:prstGeom>
        </p:spPr>
      </p:pic>
      <p:sp>
        <p:nvSpPr>
          <p:cNvPr id="11" name="Text Placeholder 4"/>
          <p:cNvSpPr txBox="1">
            <a:spLocks/>
          </p:cNvSpPr>
          <p:nvPr/>
        </p:nvSpPr>
        <p:spPr>
          <a:xfrm>
            <a:off x="3443428" y="148493"/>
            <a:ext cx="5558331" cy="296046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1"/>
              </a:buClr>
              <a:buSzPts val="1200"/>
              <a:buFont typeface="Roboto"/>
              <a:buChar char="■"/>
              <a:defRPr sz="1200" b="0" i="0" u="none" strike="noStrike" cap="none">
                <a:solidFill>
                  <a:schemeClr val="lt1"/>
                </a:solidFill>
                <a:latin typeface="Roboto"/>
                <a:ea typeface="Roboto"/>
                <a:cs typeface="Roboto"/>
                <a:sym typeface="Roboto"/>
              </a:defRPr>
            </a:lvl9pPr>
          </a:lstStyle>
          <a:p>
            <a:pPr marL="152400" indent="0">
              <a:buClr>
                <a:srgbClr val="08337A"/>
              </a:buClr>
              <a:buFont typeface="Roboto"/>
              <a:buNone/>
            </a:pPr>
            <a:r>
              <a:rPr lang="en-US" sz="1800" dirty="0">
                <a:solidFill>
                  <a:schemeClr val="bg2">
                    <a:lumMod val="50000"/>
                  </a:schemeClr>
                </a:solidFill>
                <a:latin typeface="+mn-lt"/>
              </a:rPr>
              <a:t>Initial Meeting: Building a National Transportation Data Perseveration Network Held at RDA’s 13</a:t>
            </a:r>
            <a:r>
              <a:rPr lang="en-US" sz="1800" baseline="30000" dirty="0">
                <a:solidFill>
                  <a:schemeClr val="bg2">
                    <a:lumMod val="50000"/>
                  </a:schemeClr>
                </a:solidFill>
                <a:latin typeface="+mn-lt"/>
              </a:rPr>
              <a:t>th</a:t>
            </a:r>
            <a:r>
              <a:rPr lang="en-US" sz="1800" dirty="0">
                <a:solidFill>
                  <a:schemeClr val="bg2">
                    <a:lumMod val="50000"/>
                  </a:schemeClr>
                </a:solidFill>
                <a:latin typeface="+mn-lt"/>
              </a:rPr>
              <a:t> Plenary, Philadelphia, PA, April 2019</a:t>
            </a:r>
          </a:p>
          <a:p>
            <a:pPr marL="152400" indent="0">
              <a:buClr>
                <a:srgbClr val="08337A"/>
              </a:buClr>
              <a:buFont typeface="Roboto"/>
              <a:buNone/>
            </a:pPr>
            <a:endParaRPr lang="en-US" sz="900" dirty="0">
              <a:solidFill>
                <a:schemeClr val="bg2">
                  <a:lumMod val="50000"/>
                </a:schemeClr>
              </a:solidFill>
              <a:latin typeface="+mn-lt"/>
            </a:endParaRPr>
          </a:p>
          <a:p>
            <a:pPr marL="152400" indent="0">
              <a:buClr>
                <a:srgbClr val="08337A"/>
              </a:buClr>
              <a:buFont typeface="Roboto"/>
              <a:buNone/>
            </a:pPr>
            <a:r>
              <a:rPr lang="en-US" sz="1800" dirty="0">
                <a:solidFill>
                  <a:schemeClr val="bg2">
                    <a:lumMod val="50000"/>
                  </a:schemeClr>
                </a:solidFill>
                <a:latin typeface="+mn-lt"/>
              </a:rPr>
              <a:t>Key Goals: </a:t>
            </a:r>
          </a:p>
          <a:p>
            <a:pPr>
              <a:buClr>
                <a:srgbClr val="08337A"/>
              </a:buClr>
            </a:pPr>
            <a:r>
              <a:rPr lang="en-US" sz="1400" dirty="0">
                <a:solidFill>
                  <a:schemeClr val="bg2">
                    <a:lumMod val="50000"/>
                  </a:schemeClr>
                </a:solidFill>
                <a:latin typeface="+mn-lt"/>
              </a:rPr>
              <a:t>To help searchers find transportation-related data in the numerous organizational and institutional repositories and archives where it now resides.</a:t>
            </a:r>
          </a:p>
          <a:p>
            <a:pPr>
              <a:buClr>
                <a:srgbClr val="08337A"/>
              </a:buClr>
            </a:pPr>
            <a:r>
              <a:rPr lang="en-US" sz="1400" dirty="0">
                <a:solidFill>
                  <a:schemeClr val="bg2">
                    <a:lumMod val="50000"/>
                  </a:schemeClr>
                </a:solidFill>
                <a:latin typeface="+mn-lt"/>
              </a:rPr>
              <a:t>Help researchers find reliable homes for the digital data if their organization does not have a repository of its own.</a:t>
            </a:r>
          </a:p>
        </p:txBody>
      </p:sp>
      <p:sp>
        <p:nvSpPr>
          <p:cNvPr id="9" name="Text"/>
          <p:cNvSpPr/>
          <p:nvPr/>
        </p:nvSpPr>
        <p:spPr>
          <a:xfrm>
            <a:off x="3395980" y="3037783"/>
            <a:ext cx="5651881" cy="1600438"/>
          </a:xfrm>
          <a:prstGeom prst="rect">
            <a:avLst/>
          </a:prstGeom>
        </p:spPr>
        <p:txBody>
          <a:bodyPr wrap="square">
            <a:spAutoFit/>
          </a:bodyPr>
          <a:lstStyle/>
          <a:p>
            <a:r>
              <a:rPr lang="en-US" b="1" i="1" dirty="0"/>
              <a:t>Building a National Transportation Data Preservation Network Workshop Notes </a:t>
            </a:r>
            <a:r>
              <a:rPr lang="en-US" dirty="0">
                <a:hlinkClick r:id="rId5"/>
              </a:rPr>
              <a:t>https://doi.org/10.21949/1506118</a:t>
            </a:r>
            <a:r>
              <a:rPr lang="en-US" dirty="0"/>
              <a:t> </a:t>
            </a:r>
          </a:p>
          <a:p>
            <a:pPr marL="285750" indent="-285750">
              <a:buFont typeface="Arial" panose="020B0604020202020204" pitchFamily="34" charset="0"/>
              <a:buChar char="•"/>
            </a:pPr>
            <a:r>
              <a:rPr lang="en-US" dirty="0"/>
              <a:t>Includes notes and summaries from Workshop 1 (April 2019) and Workshop 2 (January 2020)</a:t>
            </a:r>
          </a:p>
          <a:p>
            <a:endParaRPr lang="en-US" dirty="0">
              <a:effectLst/>
            </a:endParaRPr>
          </a:p>
          <a:p>
            <a:r>
              <a:rPr lang="en-US" b="1" i="1" dirty="0"/>
              <a:t>Building a National Transportation Data Preservation Network Workshop [poster] </a:t>
            </a:r>
            <a:r>
              <a:rPr lang="en-US" dirty="0">
                <a:hlinkClick r:id="rId6"/>
              </a:rPr>
              <a:t>https://doi.org/10.21949/1506103</a:t>
            </a:r>
            <a:r>
              <a:rPr lang="en-US" dirty="0"/>
              <a:t> </a:t>
            </a:r>
            <a:endParaRPr lang="en-US" dirty="0">
              <a:effectLs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10626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5" name="Title 4"/>
          <p:cNvSpPr>
            <a:spLocks noGrp="1"/>
          </p:cNvSpPr>
          <p:nvPr>
            <p:ph type="title"/>
          </p:nvPr>
        </p:nvSpPr>
        <p:spPr>
          <a:xfrm>
            <a:off x="0" y="228600"/>
            <a:ext cx="3220872" cy="1219200"/>
          </a:xfrm>
        </p:spPr>
        <p:txBody>
          <a:bodyPr/>
          <a:lstStyle/>
          <a:p>
            <a:pPr algn="ctr"/>
            <a:r>
              <a:rPr lang="en-US" sz="3600" dirty="0">
                <a:latin typeface="+mj-lt"/>
              </a:rPr>
              <a:t>NCHRP</a:t>
            </a:r>
            <a:br>
              <a:rPr lang="en-US" sz="3600" dirty="0">
                <a:latin typeface="+mj-lt"/>
              </a:rPr>
            </a:br>
            <a:r>
              <a:rPr lang="en-US" sz="3600" dirty="0">
                <a:latin typeface="+mj-lt"/>
              </a:rPr>
              <a:t>Report 936</a:t>
            </a:r>
          </a:p>
        </p:txBody>
      </p:sp>
      <p:pic>
        <p:nvPicPr>
          <p:cNvPr id="3" name="Picture 2" descr="This image is of the cover of NCHRP Research Report 936: A Guide to Ensure Access to the Results of Federally Funded Transportation Research. &#10;" title="Cover of NCHRP Report 936"/>
          <p:cNvPicPr>
            <a:picLocks noChangeAspect="1"/>
          </p:cNvPicPr>
          <p:nvPr/>
        </p:nvPicPr>
        <p:blipFill>
          <a:blip r:embed="rId3"/>
          <a:stretch>
            <a:fillRect/>
          </a:stretch>
        </p:blipFill>
        <p:spPr>
          <a:xfrm>
            <a:off x="288264" y="1553536"/>
            <a:ext cx="2700324" cy="3498865"/>
          </a:xfrm>
          <a:prstGeom prst="rect">
            <a:avLst/>
          </a:prstGeom>
        </p:spPr>
      </p:pic>
      <p:sp>
        <p:nvSpPr>
          <p:cNvPr id="7" name="Text"/>
          <p:cNvSpPr txBox="1">
            <a:spLocks/>
          </p:cNvSpPr>
          <p:nvPr/>
        </p:nvSpPr>
        <p:spPr>
          <a:xfrm>
            <a:off x="3791693" y="451364"/>
            <a:ext cx="4920507" cy="4058292"/>
          </a:xfrm>
          <a:prstGeom prst="rect">
            <a:avLst/>
          </a:prstGeom>
          <a:solidFill>
            <a:schemeClr val="accent4"/>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pPr marL="114300" lvl="0" indent="0" algn="ctr">
              <a:lnSpc>
                <a:spcPct val="100000"/>
              </a:lnSpc>
              <a:spcAft>
                <a:spcPts val="600"/>
              </a:spcAft>
              <a:buNone/>
            </a:pPr>
            <a:r>
              <a:rPr lang="en-US" b="1" dirty="0">
                <a:solidFill>
                  <a:schemeClr val="bg2">
                    <a:lumMod val="50000"/>
                  </a:schemeClr>
                </a:solidFill>
                <a:latin typeface="+mj-lt"/>
                <a:ea typeface="Roboto" panose="020B0604020202020204" charset="0"/>
                <a:cs typeface="Times New Roman" panose="02020603050405020304" pitchFamily="18" charset="0"/>
              </a:rPr>
              <a:t>NCHRP 936: A Guide to Ensure Access to the Results of Federally Funded Transportation Research</a:t>
            </a:r>
            <a:endParaRPr lang="en-US" dirty="0">
              <a:solidFill>
                <a:schemeClr val="bg2">
                  <a:lumMod val="50000"/>
                </a:schemeClr>
              </a:solidFill>
              <a:latin typeface="+mj-lt"/>
              <a:ea typeface="Roboto" panose="020B0604020202020204" charset="0"/>
              <a:cs typeface="Times New Roman" panose="02020603050405020304" pitchFamily="18" charset="0"/>
            </a:endParaRPr>
          </a:p>
          <a:p>
            <a:pPr>
              <a:lnSpc>
                <a:spcPct val="100000"/>
              </a:lnSpc>
              <a:spcAft>
                <a:spcPts val="600"/>
              </a:spcAft>
            </a:pPr>
            <a:r>
              <a:rPr lang="en-US" sz="1600" dirty="0">
                <a:solidFill>
                  <a:schemeClr val="bg2">
                    <a:lumMod val="50000"/>
                  </a:schemeClr>
                </a:solidFill>
                <a:latin typeface="+mj-lt"/>
                <a:ea typeface="Roboto" panose="020B0604020202020204" charset="0"/>
                <a:cs typeface="Times New Roman" panose="02020603050405020304" pitchFamily="18" charset="0"/>
              </a:rPr>
              <a:t>Report Link: </a:t>
            </a:r>
            <a:r>
              <a:rPr lang="en-US" sz="1600" dirty="0">
                <a:latin typeface="+mj-lt"/>
                <a:hlinkClick r:id="rId4"/>
              </a:rPr>
              <a:t>http://www.trb.org/main/blurbs/180230.aspx</a:t>
            </a:r>
            <a:endParaRPr lang="en-US" sz="1600" dirty="0">
              <a:solidFill>
                <a:schemeClr val="bg2">
                  <a:lumMod val="50000"/>
                </a:schemeClr>
              </a:solidFill>
              <a:latin typeface="+mj-lt"/>
              <a:ea typeface="Roboto" panose="020B0604020202020204" charset="0"/>
              <a:cs typeface="Times New Roman" panose="02020603050405020304" pitchFamily="18" charset="0"/>
            </a:endParaRPr>
          </a:p>
          <a:p>
            <a:pPr lvl="1">
              <a:lnSpc>
                <a:spcPct val="100000"/>
              </a:lnSpc>
              <a:spcBef>
                <a:spcPts val="0"/>
              </a:spcBef>
              <a:spcAft>
                <a:spcPts val="600"/>
              </a:spcAft>
            </a:pPr>
            <a:r>
              <a:rPr lang="en-US" dirty="0">
                <a:solidFill>
                  <a:schemeClr val="bg2">
                    <a:lumMod val="50000"/>
                  </a:schemeClr>
                </a:solidFill>
                <a:latin typeface="+mj-lt"/>
                <a:ea typeface="Roboto" panose="020B0604020202020204" charset="0"/>
                <a:cs typeface="Times New Roman" panose="02020603050405020304" pitchFamily="18" charset="0"/>
              </a:rPr>
              <a:t>Project NCHRP 20-110: </a:t>
            </a:r>
            <a:r>
              <a:rPr lang="en-US" u="sng" dirty="0">
                <a:solidFill>
                  <a:schemeClr val="bg2">
                    <a:lumMod val="50000"/>
                  </a:schemeClr>
                </a:solidFill>
                <a:latin typeface="+mj-lt"/>
                <a:ea typeface="Roboto" panose="020B0604020202020204" charset="0"/>
                <a:cs typeface="Times New Roman" panose="02020603050405020304" pitchFamily="18" charset="0"/>
                <a:hlinkClick r:id="rId5"/>
              </a:rPr>
              <a:t>https://apps.trb.org/cmsfeed/TRBNetProjectDisplay.asp?ProjectID=4062</a:t>
            </a:r>
            <a:endParaRPr lang="en-US" dirty="0">
              <a:solidFill>
                <a:schemeClr val="bg2">
                  <a:lumMod val="50000"/>
                </a:schemeClr>
              </a:solidFill>
              <a:latin typeface="+mj-lt"/>
              <a:ea typeface="Roboto" panose="020B0604020202020204" charset="0"/>
              <a:cs typeface="Times New Roman" panose="02020603050405020304" pitchFamily="18" charset="0"/>
            </a:endParaRPr>
          </a:p>
          <a:p>
            <a:pPr lvl="1">
              <a:lnSpc>
                <a:spcPct val="100000"/>
              </a:lnSpc>
              <a:spcBef>
                <a:spcPts val="0"/>
              </a:spcBef>
              <a:spcAft>
                <a:spcPts val="600"/>
              </a:spcAft>
            </a:pPr>
            <a:r>
              <a:rPr lang="en-US" dirty="0">
                <a:solidFill>
                  <a:schemeClr val="bg2">
                    <a:lumMod val="50000"/>
                  </a:schemeClr>
                </a:solidFill>
                <a:latin typeface="+mj-lt"/>
                <a:ea typeface="Roboto" panose="020B0604020202020204" charset="0"/>
                <a:cs typeface="Times New Roman" panose="02020603050405020304" pitchFamily="18" charset="0"/>
              </a:rPr>
              <a:t>Designed to help DOT-funded researchers improve data management and data sharing</a:t>
            </a:r>
          </a:p>
          <a:p>
            <a:pPr lvl="1">
              <a:lnSpc>
                <a:spcPct val="100000"/>
              </a:lnSpc>
              <a:spcBef>
                <a:spcPts val="0"/>
              </a:spcBef>
              <a:spcAft>
                <a:spcPts val="600"/>
              </a:spcAft>
            </a:pPr>
            <a:r>
              <a:rPr lang="en-US" dirty="0">
                <a:solidFill>
                  <a:schemeClr val="bg2">
                    <a:lumMod val="50000"/>
                  </a:schemeClr>
                </a:solidFill>
                <a:latin typeface="+mj-lt"/>
                <a:ea typeface="Roboto" panose="020B0604020202020204" charset="0"/>
                <a:cs typeface="Times New Roman" panose="02020603050405020304" pitchFamily="18" charset="0"/>
              </a:rPr>
              <a:t>Already a little out of date because of things like Federal Data Strategy that came about while report in publication limbo</a:t>
            </a:r>
          </a:p>
          <a:p>
            <a:pPr lvl="1">
              <a:lnSpc>
                <a:spcPct val="100000"/>
              </a:lnSpc>
              <a:spcBef>
                <a:spcPts val="0"/>
              </a:spcBef>
              <a:spcAft>
                <a:spcPts val="600"/>
              </a:spcAft>
            </a:pPr>
            <a:r>
              <a:rPr lang="en-US" dirty="0">
                <a:solidFill>
                  <a:schemeClr val="bg2">
                    <a:lumMod val="50000"/>
                  </a:schemeClr>
                </a:solidFill>
                <a:latin typeface="+mj-lt"/>
                <a:ea typeface="Roboto" panose="020B0604020202020204" charset="0"/>
                <a:cs typeface="Times New Roman" panose="02020603050405020304" pitchFamily="18" charset="0"/>
              </a:rPr>
              <a:t>National Transportation Library planning series of video trainings</a:t>
            </a:r>
            <a:endParaRPr lang="en-US" dirty="0">
              <a:solidFill>
                <a:srgbClr val="1C4587"/>
              </a:solidFill>
              <a:latin typeface="+mj-lt"/>
              <a:ea typeface="Roboto" panose="020B0604020202020204" charset="0"/>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2240517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p:cNvSpPr txBox="1">
            <a:spLocks noGrp="1"/>
          </p:cNvSpPr>
          <p:nvPr>
            <p:ph type="title"/>
          </p:nvPr>
        </p:nvSpPr>
        <p:spPr>
          <a:xfrm>
            <a:off x="460950" y="548640"/>
            <a:ext cx="8222100" cy="6400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Links to resources</a:t>
            </a:r>
            <a:endParaRPr dirty="0"/>
          </a:p>
        </p:txBody>
      </p:sp>
      <p:sp>
        <p:nvSpPr>
          <p:cNvPr id="105" name="Left text box"/>
          <p:cNvSpPr txBox="1">
            <a:spLocks noGrp="1"/>
          </p:cNvSpPr>
          <p:nvPr>
            <p:ph type="body" idx="1"/>
          </p:nvPr>
        </p:nvSpPr>
        <p:spPr>
          <a:xfrm>
            <a:off x="182880" y="1828799"/>
            <a:ext cx="4206240" cy="3260423"/>
          </a:xfrm>
          <a:prstGeom prst="rect">
            <a:avLst/>
          </a:prstGeom>
          <a:solidFill>
            <a:schemeClr val="accent4"/>
          </a:solidFill>
          <a:ln>
            <a:noFill/>
          </a:ln>
        </p:spPr>
        <p:txBody>
          <a:bodyPr spcFirstLastPara="1" wrap="square" lIns="91425" tIns="91425" rIns="91425" bIns="91425" anchor="t" anchorCtr="0">
            <a:noAutofit/>
          </a:bodyPr>
          <a:lstStyle/>
          <a:p>
            <a:pPr marL="0" lvl="0" indent="0">
              <a:spcAft>
                <a:spcPts val="600"/>
              </a:spcAft>
              <a:buNone/>
            </a:pPr>
            <a:r>
              <a:rPr lang="en-US" sz="1000" dirty="0">
                <a:solidFill>
                  <a:srgbClr val="1C4587"/>
                </a:solidFill>
              </a:rPr>
              <a:t>United States. Government Publishing Office (GPO). (2021). Washington, D.C. </a:t>
            </a:r>
            <a:r>
              <a:rPr lang="en-US" sz="1000" dirty="0">
                <a:solidFill>
                  <a:srgbClr val="1C4587"/>
                </a:solidFill>
                <a:hlinkClick r:id="rId3"/>
              </a:rPr>
              <a:t>https://www.gpo.gov/</a:t>
            </a:r>
            <a:endParaRPr lang="en-US" sz="1000" dirty="0">
              <a:solidFill>
                <a:srgbClr val="1C4587"/>
              </a:solidFill>
            </a:endParaRPr>
          </a:p>
          <a:p>
            <a:pPr marL="0" indent="-228600">
              <a:spcAft>
                <a:spcPts val="600"/>
              </a:spcAft>
              <a:buNone/>
            </a:pPr>
            <a:r>
              <a:rPr lang="en-US" sz="1000" dirty="0">
                <a:solidFill>
                  <a:srgbClr val="1C4587"/>
                </a:solidFill>
              </a:rPr>
              <a:t>United States. Government Publishing Office (GPO). (2021). </a:t>
            </a:r>
            <a:r>
              <a:rPr lang="en-US" sz="1000" i="1" dirty="0">
                <a:solidFill>
                  <a:srgbClr val="1C4587"/>
                </a:solidFill>
              </a:rPr>
              <a:t>GPO Style Manual</a:t>
            </a:r>
            <a:r>
              <a:rPr lang="en-US" sz="1000" dirty="0">
                <a:solidFill>
                  <a:srgbClr val="1C4587"/>
                </a:solidFill>
              </a:rPr>
              <a:t>. Washington, D.C. </a:t>
            </a:r>
            <a:r>
              <a:rPr lang="en-US" sz="1000" dirty="0">
                <a:solidFill>
                  <a:srgbClr val="1C4587"/>
                </a:solidFill>
                <a:hlinkClick r:id="rId4"/>
              </a:rPr>
              <a:t>https://www.govinfo.gov/content/pkg/GPO-STYLEMANUAL-2016/pdf/GPO-STYLEMANUAL-2016.pdf </a:t>
            </a:r>
            <a:endParaRPr lang="en-US" sz="1000" dirty="0">
              <a:solidFill>
                <a:srgbClr val="1C4587"/>
              </a:solidFill>
            </a:endParaRPr>
          </a:p>
          <a:p>
            <a:pPr marL="0" lvl="0" indent="-228600">
              <a:spcAft>
                <a:spcPts val="600"/>
              </a:spcAft>
              <a:buNone/>
            </a:pPr>
            <a:r>
              <a:rPr lang="en-US" sz="1000" dirty="0">
                <a:solidFill>
                  <a:srgbClr val="1C4587"/>
                </a:solidFill>
              </a:rPr>
              <a:t>United States. </a:t>
            </a:r>
            <a:r>
              <a:rPr lang="fr-FR" sz="1000" dirty="0">
                <a:solidFill>
                  <a:srgbClr val="1C4587"/>
                </a:solidFill>
              </a:rPr>
              <a:t>National Technical Information Service (NTIS). (2021). Washington, D.C. </a:t>
            </a:r>
            <a:r>
              <a:rPr lang="fr-FR" sz="1000" dirty="0">
                <a:solidFill>
                  <a:srgbClr val="1C4587"/>
                </a:solidFill>
                <a:hlinkClick r:id="rId5"/>
              </a:rPr>
              <a:t>https://www.ntis.gov/</a:t>
            </a:r>
            <a:endParaRPr lang="fr-FR" sz="1000" dirty="0">
              <a:solidFill>
                <a:srgbClr val="1C4587"/>
              </a:solidFill>
            </a:endParaRPr>
          </a:p>
          <a:p>
            <a:pPr marL="0" indent="-228600">
              <a:spcAft>
                <a:spcPts val="600"/>
              </a:spcAft>
              <a:buNone/>
            </a:pPr>
            <a:r>
              <a:rPr lang="en-US" sz="1000" dirty="0">
                <a:solidFill>
                  <a:srgbClr val="1C4587"/>
                </a:solidFill>
              </a:rPr>
              <a:t>United States. </a:t>
            </a:r>
            <a:r>
              <a:rPr lang="fr-FR" sz="1000" dirty="0">
                <a:solidFill>
                  <a:srgbClr val="1C4587"/>
                </a:solidFill>
              </a:rPr>
              <a:t>National Technical Information Service (NTIS). (2021).</a:t>
            </a:r>
            <a:r>
              <a:rPr lang="en-US" sz="1000" dirty="0">
                <a:solidFill>
                  <a:srgbClr val="1C4587"/>
                </a:solidFill>
              </a:rPr>
              <a:t> </a:t>
            </a:r>
            <a:r>
              <a:rPr lang="en-US" sz="1000" i="1" dirty="0">
                <a:solidFill>
                  <a:srgbClr val="1C4587"/>
                </a:solidFill>
              </a:rPr>
              <a:t>National Technical Reports Library (NTRL)</a:t>
            </a:r>
            <a:r>
              <a:rPr lang="en-US" sz="1000" dirty="0">
                <a:solidFill>
                  <a:srgbClr val="1C4587"/>
                </a:solidFill>
              </a:rPr>
              <a:t>. </a:t>
            </a:r>
            <a:r>
              <a:rPr lang="fr-FR" sz="1000" dirty="0">
                <a:solidFill>
                  <a:srgbClr val="1C4587"/>
                </a:solidFill>
              </a:rPr>
              <a:t>Washington, D.C. </a:t>
            </a:r>
            <a:r>
              <a:rPr lang="fr-FR" sz="1000" dirty="0">
                <a:solidFill>
                  <a:srgbClr val="1C4587"/>
                </a:solidFill>
                <a:hlinkClick r:id="rId6"/>
              </a:rPr>
              <a:t>https://ntrl.ntis.gov/NTRL/</a:t>
            </a:r>
            <a:endParaRPr lang="fr-FR" sz="1000" dirty="0">
              <a:solidFill>
                <a:srgbClr val="1C4587"/>
              </a:solidFill>
            </a:endParaRPr>
          </a:p>
          <a:p>
            <a:pPr marL="0" indent="-228600">
              <a:spcAft>
                <a:spcPts val="600"/>
              </a:spcAft>
              <a:buNone/>
            </a:pPr>
            <a:r>
              <a:rPr lang="fr-FR" sz="1000" dirty="0">
                <a:solidFill>
                  <a:srgbClr val="1C4587"/>
                </a:solidFill>
              </a:rPr>
              <a:t>United State. </a:t>
            </a:r>
            <a:r>
              <a:rPr lang="fr-FR" sz="1000" dirty="0" err="1">
                <a:solidFill>
                  <a:srgbClr val="1C4587"/>
                </a:solidFill>
              </a:rPr>
              <a:t>Department</a:t>
            </a:r>
            <a:r>
              <a:rPr lang="fr-FR" sz="1000" dirty="0">
                <a:solidFill>
                  <a:srgbClr val="1C4587"/>
                </a:solidFill>
              </a:rPr>
              <a:t> of Transportation. Federal </a:t>
            </a:r>
            <a:r>
              <a:rPr lang="fr-FR" sz="1000" dirty="0" err="1">
                <a:solidFill>
                  <a:srgbClr val="1C4587"/>
                </a:solidFill>
              </a:rPr>
              <a:t>Highway</a:t>
            </a:r>
            <a:r>
              <a:rPr lang="fr-FR" sz="1000" dirty="0">
                <a:solidFill>
                  <a:srgbClr val="1C4587"/>
                </a:solidFill>
              </a:rPr>
              <a:t> Administration. (1976). </a:t>
            </a:r>
            <a:r>
              <a:rPr lang="en-US" sz="1000" i="1" dirty="0">
                <a:solidFill>
                  <a:srgbClr val="1C4587"/>
                </a:solidFill>
              </a:rPr>
              <a:t>Freeway Data for Incident and </a:t>
            </a:r>
            <a:r>
              <a:rPr lang="en-US" sz="1000" i="1" dirty="0" err="1">
                <a:solidFill>
                  <a:srgbClr val="1C4587"/>
                </a:solidFill>
              </a:rPr>
              <a:t>Nonincident</a:t>
            </a:r>
            <a:r>
              <a:rPr lang="en-US" sz="1000" i="1" dirty="0">
                <a:solidFill>
                  <a:srgbClr val="1C4587"/>
                </a:solidFill>
              </a:rPr>
              <a:t> Conditions – Vol. 1: Traffic Data Sets from Widely Spaced Detectors.</a:t>
            </a:r>
            <a:r>
              <a:rPr lang="en-US" sz="1000" dirty="0">
                <a:solidFill>
                  <a:srgbClr val="1C4587"/>
                </a:solidFill>
              </a:rPr>
              <a:t> Washington, D.C. </a:t>
            </a:r>
            <a:r>
              <a:rPr lang="en-US" sz="1000" dirty="0">
                <a:solidFill>
                  <a:srgbClr val="1C4587"/>
                </a:solidFill>
                <a:hlinkClick r:id="rId7"/>
              </a:rPr>
              <a:t>https://doi.org/10.21949/1520658</a:t>
            </a:r>
            <a:endParaRPr lang="fr-FR" sz="1000" dirty="0">
              <a:solidFill>
                <a:srgbClr val="1C4587"/>
              </a:solidFill>
            </a:endParaRPr>
          </a:p>
        </p:txBody>
      </p:sp>
      <p:sp>
        <p:nvSpPr>
          <p:cNvPr id="104" name="Right text box"/>
          <p:cNvSpPr txBox="1">
            <a:spLocks noGrp="1"/>
          </p:cNvSpPr>
          <p:nvPr>
            <p:ph type="body" idx="1"/>
          </p:nvPr>
        </p:nvSpPr>
        <p:spPr>
          <a:xfrm>
            <a:off x="4754880" y="1828800"/>
            <a:ext cx="4206240" cy="2743200"/>
          </a:xfrm>
          <a:prstGeom prst="rect">
            <a:avLst/>
          </a:prstGeom>
          <a:solidFill>
            <a:schemeClr val="accent4"/>
          </a:solidFill>
          <a:ln>
            <a:noFill/>
          </a:ln>
        </p:spPr>
        <p:txBody>
          <a:bodyPr spcFirstLastPara="1" wrap="square" lIns="91425" tIns="91425" rIns="91425" bIns="91425" anchor="t" anchorCtr="0">
            <a:noAutofit/>
          </a:bodyPr>
          <a:lstStyle/>
          <a:p>
            <a:pPr marL="0" indent="0">
              <a:spcAft>
                <a:spcPts val="600"/>
              </a:spcAft>
              <a:buNone/>
            </a:pPr>
            <a:r>
              <a:rPr lang="fr-FR" sz="1000" dirty="0">
                <a:solidFill>
                  <a:srgbClr val="1C4587"/>
                </a:solidFill>
              </a:rPr>
              <a:t>United State. </a:t>
            </a:r>
            <a:r>
              <a:rPr lang="fr-FR" sz="1000" dirty="0" err="1">
                <a:solidFill>
                  <a:srgbClr val="1C4587"/>
                </a:solidFill>
              </a:rPr>
              <a:t>Department</a:t>
            </a:r>
            <a:r>
              <a:rPr lang="fr-FR" sz="1000" dirty="0">
                <a:solidFill>
                  <a:srgbClr val="1C4587"/>
                </a:solidFill>
              </a:rPr>
              <a:t> of Transportation. Federal </a:t>
            </a:r>
            <a:r>
              <a:rPr lang="fr-FR" sz="1000" dirty="0" err="1">
                <a:solidFill>
                  <a:srgbClr val="1C4587"/>
                </a:solidFill>
              </a:rPr>
              <a:t>Highway</a:t>
            </a:r>
            <a:r>
              <a:rPr lang="fr-FR" sz="1000" dirty="0">
                <a:solidFill>
                  <a:srgbClr val="1C4587"/>
                </a:solidFill>
              </a:rPr>
              <a:t> Administration. (1977). </a:t>
            </a:r>
            <a:r>
              <a:rPr lang="en-US" sz="1000" i="1" dirty="0">
                <a:solidFill>
                  <a:srgbClr val="1C4587"/>
                </a:solidFill>
              </a:rPr>
              <a:t>Freeway Data for Incident and </a:t>
            </a:r>
            <a:r>
              <a:rPr lang="en-US" sz="1000" i="1" dirty="0" err="1">
                <a:solidFill>
                  <a:srgbClr val="1C4587"/>
                </a:solidFill>
              </a:rPr>
              <a:t>Nonincident</a:t>
            </a:r>
            <a:r>
              <a:rPr lang="en-US" sz="1000" i="1" dirty="0">
                <a:solidFill>
                  <a:srgbClr val="1C4587"/>
                </a:solidFill>
              </a:rPr>
              <a:t> Conditions – Vol. 2: Traffic Data Sets from Closely Spaced Detectors.</a:t>
            </a:r>
            <a:r>
              <a:rPr lang="en-US" sz="1000" dirty="0">
                <a:solidFill>
                  <a:srgbClr val="1C4587"/>
                </a:solidFill>
              </a:rPr>
              <a:t>  Washington, D.C. </a:t>
            </a:r>
            <a:r>
              <a:rPr lang="en-US" sz="1000" dirty="0">
                <a:solidFill>
                  <a:srgbClr val="1C4587"/>
                </a:solidFill>
                <a:hlinkClick r:id="rId8"/>
              </a:rPr>
              <a:t>https://doi.org/10.21949/1520659</a:t>
            </a:r>
            <a:r>
              <a:rPr lang="en-US" sz="1000" dirty="0">
                <a:solidFill>
                  <a:srgbClr val="1C4587"/>
                </a:solidFill>
              </a:rPr>
              <a:t> </a:t>
            </a:r>
            <a:endParaRPr lang="fr-FR" sz="1000" dirty="0">
              <a:solidFill>
                <a:srgbClr val="1C4587"/>
              </a:solidFill>
            </a:endParaRPr>
          </a:p>
          <a:p>
            <a:pPr marL="0" indent="0">
              <a:spcAft>
                <a:spcPts val="600"/>
              </a:spcAft>
              <a:buNone/>
            </a:pPr>
            <a:r>
              <a:rPr lang="fr-FR" sz="1000" dirty="0">
                <a:solidFill>
                  <a:srgbClr val="1C4587"/>
                </a:solidFill>
              </a:rPr>
              <a:t>United State. </a:t>
            </a:r>
            <a:r>
              <a:rPr lang="fr-FR" sz="1000" dirty="0" err="1">
                <a:solidFill>
                  <a:srgbClr val="1C4587"/>
                </a:solidFill>
              </a:rPr>
              <a:t>Department</a:t>
            </a:r>
            <a:r>
              <a:rPr lang="fr-FR" sz="1000" dirty="0">
                <a:solidFill>
                  <a:srgbClr val="1C4587"/>
                </a:solidFill>
              </a:rPr>
              <a:t> of Transportation. Federal </a:t>
            </a:r>
            <a:r>
              <a:rPr lang="fr-FR" sz="1000" dirty="0" err="1">
                <a:solidFill>
                  <a:srgbClr val="1C4587"/>
                </a:solidFill>
              </a:rPr>
              <a:t>Highway</a:t>
            </a:r>
            <a:r>
              <a:rPr lang="fr-FR" sz="1000" dirty="0">
                <a:solidFill>
                  <a:srgbClr val="1C4587"/>
                </a:solidFill>
              </a:rPr>
              <a:t> Administration. (1977). </a:t>
            </a:r>
            <a:r>
              <a:rPr lang="en-US" sz="1000" i="1" dirty="0">
                <a:solidFill>
                  <a:srgbClr val="1C4587"/>
                </a:solidFill>
              </a:rPr>
              <a:t>Freeway Data for Incident and </a:t>
            </a:r>
            <a:r>
              <a:rPr lang="en-US" sz="1000" i="1" dirty="0" err="1">
                <a:solidFill>
                  <a:srgbClr val="1C4587"/>
                </a:solidFill>
              </a:rPr>
              <a:t>Nonincident</a:t>
            </a:r>
            <a:r>
              <a:rPr lang="en-US" sz="1000" i="1" dirty="0">
                <a:solidFill>
                  <a:srgbClr val="1C4587"/>
                </a:solidFill>
              </a:rPr>
              <a:t> Conditions – Vol. 3: FORTRAN Program Documentation for Analyzing Individual Data Sets.</a:t>
            </a:r>
            <a:r>
              <a:rPr lang="en-US" sz="1000" dirty="0">
                <a:solidFill>
                  <a:srgbClr val="1C4587"/>
                </a:solidFill>
              </a:rPr>
              <a:t> Washington, D.C. </a:t>
            </a:r>
            <a:r>
              <a:rPr lang="en-US" sz="1000" dirty="0">
                <a:solidFill>
                  <a:srgbClr val="1C4587"/>
                </a:solidFill>
                <a:hlinkClick r:id="rId9"/>
              </a:rPr>
              <a:t>https://doi.org/10.21949/1520660</a:t>
            </a:r>
            <a:r>
              <a:rPr lang="en-US" sz="1000" dirty="0">
                <a:solidFill>
                  <a:srgbClr val="1C4587"/>
                </a:solidFill>
              </a:rPr>
              <a:t> </a:t>
            </a:r>
            <a:endParaRPr lang="fr-FR" sz="1000" dirty="0">
              <a:solidFill>
                <a:srgbClr val="1C4587"/>
              </a:solidFill>
            </a:endParaRPr>
          </a:p>
          <a:p>
            <a:pPr marL="0" lvl="0" indent="0" algn="l" rtl="0">
              <a:spcBef>
                <a:spcPts val="0"/>
              </a:spcBef>
              <a:spcAft>
                <a:spcPts val="0"/>
              </a:spcAft>
              <a:buNone/>
            </a:pPr>
            <a:endParaRPr sz="1000" dirty="0">
              <a:solidFill>
                <a:srgbClr val="1C4587"/>
              </a:solidFill>
            </a:endParaRPr>
          </a:p>
          <a:p>
            <a:pPr marL="0" lvl="0" indent="0" algn="l" rtl="0">
              <a:spcBef>
                <a:spcPts val="1600"/>
              </a:spcBef>
              <a:spcAft>
                <a:spcPts val="1600"/>
              </a:spcAft>
              <a:buNone/>
            </a:pPr>
            <a:endParaRPr sz="1000" b="1" dirty="0">
              <a:solidFill>
                <a:srgbClr val="1C4587"/>
              </a:solidFill>
            </a:endParaRPr>
          </a:p>
        </p:txBody>
      </p:sp>
      <p:pic>
        <p:nvPicPr>
          <p:cNvPr id="5"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a:ext uri="{FF2B5EF4-FFF2-40B4-BE49-F238E27FC236}">
                <a16:creationId xmlns:a16="http://schemas.microsoft.com/office/drawing/2014/main" id="{B2C2E65F-BA10-4676-908D-D8AE7A804DA1}"/>
              </a:ext>
            </a:extLst>
          </p:cNvPr>
          <p:cNvPicPr>
            <a:picLocks noChangeAspect="1"/>
          </p:cNvPicPr>
          <p:nvPr/>
        </p:nvPicPr>
        <p:blipFill>
          <a:blip r:embed="rId10"/>
          <a:stretch>
            <a:fillRect/>
          </a:stretch>
        </p:blipFill>
        <p:spPr>
          <a:xfrm>
            <a:off x="7315200" y="4572000"/>
            <a:ext cx="1216849" cy="461618"/>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296463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p:cNvSpPr txBox="1">
            <a:spLocks noGrp="1"/>
          </p:cNvSpPr>
          <p:nvPr>
            <p:ph type="title"/>
          </p:nvPr>
        </p:nvSpPr>
        <p:spPr>
          <a:xfrm>
            <a:off x="460950" y="548640"/>
            <a:ext cx="8222100" cy="6400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Links to resources </a:t>
            </a:r>
            <a:r>
              <a:rPr lang="en" sz="1600" dirty="0"/>
              <a:t>(continued)</a:t>
            </a:r>
            <a:endParaRPr sz="1600" dirty="0"/>
          </a:p>
        </p:txBody>
      </p:sp>
      <p:sp>
        <p:nvSpPr>
          <p:cNvPr id="105" name="Left text box"/>
          <p:cNvSpPr txBox="1">
            <a:spLocks noGrp="1"/>
          </p:cNvSpPr>
          <p:nvPr>
            <p:ph type="body" idx="1"/>
          </p:nvPr>
        </p:nvSpPr>
        <p:spPr>
          <a:xfrm>
            <a:off x="182880" y="1701583"/>
            <a:ext cx="4206240" cy="3260423"/>
          </a:xfrm>
          <a:prstGeom prst="rect">
            <a:avLst/>
          </a:prstGeom>
          <a:solidFill>
            <a:schemeClr val="accent4"/>
          </a:solidFill>
          <a:ln>
            <a:noFill/>
          </a:ln>
        </p:spPr>
        <p:txBody>
          <a:bodyPr spcFirstLastPara="1" wrap="square" lIns="91425" tIns="91425" rIns="91425" bIns="91425" anchor="t" anchorCtr="0">
            <a:noAutofit/>
          </a:bodyPr>
          <a:lstStyle/>
          <a:p>
            <a:pPr marL="0" lvl="0" indent="0">
              <a:spcAft>
                <a:spcPts val="600"/>
              </a:spcAft>
              <a:buNone/>
            </a:pPr>
            <a:r>
              <a:rPr lang="en-US" sz="1000" dirty="0">
                <a:solidFill>
                  <a:srgbClr val="1C4587"/>
                </a:solidFill>
              </a:rPr>
              <a:t>United States. Office of Management and Budget (OMB). (2005). Memo M-06-02, “Improving Public Access to and Dissemination of Government Information and Using the Federal Enterprise Architecture Data Reference Model.” https://www.whitehouse.gov/sites/whitehouse.gov/files/omb/memoranda/2006/m06-02.pdf</a:t>
            </a:r>
          </a:p>
          <a:p>
            <a:pPr marL="0" lvl="0" indent="0">
              <a:spcAft>
                <a:spcPts val="600"/>
              </a:spcAft>
              <a:buNone/>
            </a:pPr>
            <a:r>
              <a:rPr lang="en-US" sz="1000" dirty="0">
                <a:solidFill>
                  <a:srgbClr val="1C4587"/>
                </a:solidFill>
              </a:rPr>
              <a:t>United States. White House. (2009). “Transparency and Open Government.” [Memorandum]. https://obamawhitehouse.archives.gov/the-press-office/transparency-and-open-government</a:t>
            </a:r>
          </a:p>
          <a:p>
            <a:pPr marL="0" lvl="0" indent="0">
              <a:spcAft>
                <a:spcPts val="600"/>
              </a:spcAft>
              <a:buNone/>
            </a:pPr>
            <a:r>
              <a:rPr lang="en-US" sz="1000" dirty="0">
                <a:solidFill>
                  <a:srgbClr val="1C4587"/>
                </a:solidFill>
              </a:rPr>
              <a:t>United States. Office of Management and Budget (OMB). (2009) Memo M-10-06, “Open Government Directive.” https://www.whitehouse.gov/sites/whitehouse.gov/files/omb/memoranda/2010/m10-06.pdf</a:t>
            </a:r>
          </a:p>
        </p:txBody>
      </p:sp>
      <p:sp>
        <p:nvSpPr>
          <p:cNvPr id="8" name="Right text box"/>
          <p:cNvSpPr txBox="1">
            <a:spLocks noGrp="1"/>
          </p:cNvSpPr>
          <p:nvPr>
            <p:ph type="body" idx="1"/>
          </p:nvPr>
        </p:nvSpPr>
        <p:spPr>
          <a:xfrm>
            <a:off x="4811866" y="1702908"/>
            <a:ext cx="4206240" cy="2813488"/>
          </a:xfrm>
          <a:prstGeom prst="rect">
            <a:avLst/>
          </a:prstGeom>
          <a:solidFill>
            <a:schemeClr val="accent4"/>
          </a:solidFill>
          <a:ln>
            <a:noFill/>
          </a:ln>
        </p:spPr>
        <p:txBody>
          <a:bodyPr spcFirstLastPara="1" wrap="square" lIns="91425" tIns="91425" rIns="91425" bIns="91425" anchor="t" anchorCtr="0">
            <a:noAutofit/>
          </a:bodyPr>
          <a:lstStyle/>
          <a:p>
            <a:pPr marL="0" lvl="0" indent="0">
              <a:spcAft>
                <a:spcPts val="600"/>
              </a:spcAft>
              <a:buNone/>
            </a:pPr>
            <a:r>
              <a:rPr lang="en-US" sz="1000" dirty="0">
                <a:solidFill>
                  <a:srgbClr val="1C4587"/>
                </a:solidFill>
              </a:rPr>
              <a:t>United States. White House. Office of Science and Technology Policy (OSTP). (2013). “Increasing Access to the Results of Federally Funded Scientific Research.” [Memorandum.]  https://web.archive.org/web/20130308142014/https://www.whitehouse.gov/sites/default/files/microsites/ostp/ostp_public_access_memo_2013.pdf</a:t>
            </a:r>
          </a:p>
          <a:p>
            <a:pPr marL="0" lvl="0" indent="0">
              <a:spcAft>
                <a:spcPts val="600"/>
              </a:spcAft>
              <a:buNone/>
            </a:pPr>
            <a:r>
              <a:rPr lang="en-US" sz="1000" dirty="0">
                <a:solidFill>
                  <a:srgbClr val="1C4587"/>
                </a:solidFill>
              </a:rPr>
              <a:t>United States. Office of Management and Budget (OMB). (2013). Memo M-13-13, “Open Data Policy – Managing Information as an Asset.”  https://www.whitehouse.gov/sites/whitehouse.gov/files/omb/memoranda/2013/m-13-13.pdf</a:t>
            </a:r>
          </a:p>
          <a:p>
            <a:pPr marL="0" lvl="0" indent="0">
              <a:spcAft>
                <a:spcPts val="600"/>
              </a:spcAft>
              <a:buNone/>
            </a:pPr>
            <a:r>
              <a:rPr lang="en-US" sz="1000" dirty="0">
                <a:solidFill>
                  <a:srgbClr val="1C4587"/>
                </a:solidFill>
              </a:rPr>
              <a:t>United States. White House. (2013). Executive Order 13642, “Making Open and Machine Readable the New Default for Government Information.” https://www.govinfo.gov/content/pkg/FR-2013-05-14/pdf/2013-11533.pdf </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pic>
        <p:nvPicPr>
          <p:cNvPr id="5"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a:ext uri="{FF2B5EF4-FFF2-40B4-BE49-F238E27FC236}">
                <a16:creationId xmlns:a16="http://schemas.microsoft.com/office/drawing/2014/main" id="{B2C2E65F-BA10-4676-908D-D8AE7A804DA1}"/>
              </a:ext>
            </a:extLst>
          </p:cNvPr>
          <p:cNvPicPr>
            <a:picLocks noChangeAspect="1"/>
          </p:cNvPicPr>
          <p:nvPr/>
        </p:nvPicPr>
        <p:blipFill>
          <a:blip r:embed="rId3"/>
          <a:stretch>
            <a:fillRect/>
          </a:stretch>
        </p:blipFill>
        <p:spPr>
          <a:xfrm>
            <a:off x="7315200" y="4572000"/>
            <a:ext cx="1216849" cy="461618"/>
          </a:xfrm>
          <a:prstGeom prst="rect">
            <a:avLst/>
          </a:prstGeom>
        </p:spPr>
      </p:pic>
    </p:spTree>
    <p:extLst>
      <p:ext uri="{BB962C8B-B14F-4D97-AF65-F5344CB8AC3E}">
        <p14:creationId xmlns:p14="http://schemas.microsoft.com/office/powerpoint/2010/main" val="2176600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p:cNvSpPr txBox="1">
            <a:spLocks noGrp="1"/>
          </p:cNvSpPr>
          <p:nvPr>
            <p:ph type="title"/>
          </p:nvPr>
        </p:nvSpPr>
        <p:spPr>
          <a:xfrm>
            <a:off x="460950" y="548640"/>
            <a:ext cx="8222100" cy="6400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Links to resources </a:t>
            </a:r>
            <a:r>
              <a:rPr lang="en" sz="1600" dirty="0"/>
              <a:t>(continued)</a:t>
            </a:r>
            <a:endParaRPr sz="1600" dirty="0"/>
          </a:p>
        </p:txBody>
      </p:sp>
      <p:sp>
        <p:nvSpPr>
          <p:cNvPr id="105" name="Left text box"/>
          <p:cNvSpPr txBox="1">
            <a:spLocks noGrp="1"/>
          </p:cNvSpPr>
          <p:nvPr>
            <p:ph type="body" idx="1"/>
          </p:nvPr>
        </p:nvSpPr>
        <p:spPr>
          <a:xfrm>
            <a:off x="182880" y="1701584"/>
            <a:ext cx="4206240" cy="2994040"/>
          </a:xfrm>
          <a:prstGeom prst="rect">
            <a:avLst/>
          </a:prstGeom>
          <a:solidFill>
            <a:schemeClr val="accent4"/>
          </a:solidFill>
          <a:ln>
            <a:noFill/>
          </a:ln>
        </p:spPr>
        <p:txBody>
          <a:bodyPr spcFirstLastPara="1" wrap="square" lIns="91425" tIns="91425" rIns="91425" bIns="91425" anchor="t" anchorCtr="0">
            <a:noAutofit/>
          </a:bodyPr>
          <a:lstStyle/>
          <a:p>
            <a:pPr marL="0" lvl="0" indent="0">
              <a:spcAft>
                <a:spcPts val="600"/>
              </a:spcAft>
              <a:buNone/>
            </a:pPr>
            <a:r>
              <a:rPr lang="en-US" sz="1000" dirty="0">
                <a:solidFill>
                  <a:srgbClr val="1C4587"/>
                </a:solidFill>
              </a:rPr>
              <a:t>United States. House of Representatives. (2017). H.R. 4174, “Foundations for Evidence-Based Policymaking Act of 2018.” https://www.congress.gov/bill/115th-congress/house-bill/4174</a:t>
            </a:r>
          </a:p>
          <a:p>
            <a:pPr marL="0" lvl="0" indent="0">
              <a:spcAft>
                <a:spcPts val="600"/>
              </a:spcAft>
              <a:buNone/>
            </a:pPr>
            <a:r>
              <a:rPr lang="en-US" sz="1000" dirty="0">
                <a:solidFill>
                  <a:srgbClr val="1C4587"/>
                </a:solidFill>
              </a:rPr>
              <a:t>United States. Senate. (2017). S.760 - "Open, Public, Electronic, and Necessary Government Data Act.”  https://www.congress.gov/bill/115th-congress/senate-bill/760/text</a:t>
            </a:r>
          </a:p>
          <a:p>
            <a:pPr marL="0" lvl="0" indent="0">
              <a:spcAft>
                <a:spcPts val="600"/>
              </a:spcAft>
              <a:buNone/>
            </a:pPr>
            <a:r>
              <a:rPr lang="en-US" sz="1000" dirty="0">
                <a:solidFill>
                  <a:srgbClr val="1C4587"/>
                </a:solidFill>
              </a:rPr>
              <a:t>United States. (2019). Public Law No. 115-435 “Foundations for Evidence-Based Policymaking Act of 2018.” </a:t>
            </a:r>
            <a:r>
              <a:rPr lang="en-US" sz="1000" dirty="0">
                <a:solidFill>
                  <a:srgbClr val="1C4587"/>
                </a:solidFill>
                <a:hlinkClick r:id="rId3"/>
              </a:rPr>
              <a:t>https://www.congress.gov/115/plaws/publ435/PLAW-115publ435.pdf</a:t>
            </a:r>
            <a:endParaRPr lang="en-US" sz="1000" dirty="0">
              <a:solidFill>
                <a:srgbClr val="1C4587"/>
              </a:solidFill>
            </a:endParaRPr>
          </a:p>
          <a:p>
            <a:pPr marL="0" indent="0">
              <a:spcAft>
                <a:spcPts val="600"/>
              </a:spcAft>
              <a:buNone/>
            </a:pPr>
            <a:r>
              <a:rPr lang="en-US" sz="1000" dirty="0">
                <a:solidFill>
                  <a:srgbClr val="1C4587"/>
                </a:solidFill>
              </a:rPr>
              <a:t>United States. National Science and Technology Council. Interagency Working Group on Digital Data. (2009). </a:t>
            </a:r>
            <a:r>
              <a:rPr lang="en-US" sz="1000" i="1" dirty="0">
                <a:solidFill>
                  <a:srgbClr val="1C4587"/>
                </a:solidFill>
              </a:rPr>
              <a:t>Harnessing the Power of Digital Data for Science and Society</a:t>
            </a:r>
            <a:r>
              <a:rPr lang="en-US" sz="1000" dirty="0">
                <a:solidFill>
                  <a:srgbClr val="1C4587"/>
                </a:solidFill>
              </a:rPr>
              <a:t>. Washington, D.C. </a:t>
            </a:r>
            <a:r>
              <a:rPr lang="en-US" sz="1000" dirty="0">
                <a:solidFill>
                  <a:srgbClr val="1C4587"/>
                </a:solidFill>
                <a:hlinkClick r:id="rId4"/>
              </a:rPr>
              <a:t>https://www.nitrd.gov/Publications/PublicationDetail.aspx?pubid=25</a:t>
            </a:r>
            <a:endParaRPr lang="en-US" sz="1000" i="1" dirty="0">
              <a:solidFill>
                <a:srgbClr val="1C4587"/>
              </a:solidFill>
            </a:endParaRPr>
          </a:p>
        </p:txBody>
      </p:sp>
      <p:sp>
        <p:nvSpPr>
          <p:cNvPr id="8" name="Right text box"/>
          <p:cNvSpPr txBox="1">
            <a:spLocks noGrp="1"/>
          </p:cNvSpPr>
          <p:nvPr>
            <p:ph type="body" idx="1"/>
          </p:nvPr>
        </p:nvSpPr>
        <p:spPr>
          <a:xfrm>
            <a:off x="4811866" y="1702908"/>
            <a:ext cx="4206240" cy="2813488"/>
          </a:xfrm>
          <a:prstGeom prst="rect">
            <a:avLst/>
          </a:prstGeom>
          <a:solidFill>
            <a:schemeClr val="accent4"/>
          </a:solidFill>
          <a:ln>
            <a:noFill/>
          </a:ln>
        </p:spPr>
        <p:txBody>
          <a:bodyPr spcFirstLastPara="1" wrap="square" lIns="91425" tIns="91425" rIns="91425" bIns="91425" anchor="t" anchorCtr="0">
            <a:noAutofit/>
          </a:bodyPr>
          <a:lstStyle/>
          <a:p>
            <a:pPr marL="0" indent="0">
              <a:spcAft>
                <a:spcPts val="600"/>
              </a:spcAft>
              <a:buNone/>
            </a:pPr>
            <a:r>
              <a:rPr lang="en-US" sz="1000" dirty="0">
                <a:solidFill>
                  <a:srgbClr val="1C4587"/>
                </a:solidFill>
              </a:rPr>
              <a:t>White House. Office of Science and Technology Policy (OSTP). (2020). </a:t>
            </a:r>
            <a:r>
              <a:rPr lang="en-US" sz="1000" dirty="0">
                <a:solidFill>
                  <a:schemeClr val="bg2">
                    <a:lumMod val="50000"/>
                  </a:schemeClr>
                </a:solidFill>
                <a:hlinkClick r:id="rId5"/>
              </a:rPr>
              <a:t>https://www.whitehouse.gov/ostp/</a:t>
            </a:r>
            <a:endParaRPr lang="en-US" sz="1000" dirty="0">
              <a:solidFill>
                <a:schemeClr val="bg2">
                  <a:lumMod val="50000"/>
                </a:schemeClr>
              </a:solidFill>
            </a:endParaRPr>
          </a:p>
          <a:p>
            <a:pPr marL="0" lvl="0" indent="0">
              <a:spcAft>
                <a:spcPts val="600"/>
              </a:spcAft>
              <a:buNone/>
            </a:pPr>
            <a:r>
              <a:rPr lang="fr-FR" sz="1000" dirty="0">
                <a:solidFill>
                  <a:srgbClr val="1C4587"/>
                </a:solidFill>
              </a:rPr>
              <a:t>United States. </a:t>
            </a:r>
            <a:r>
              <a:rPr lang="fr-FR" sz="1000" dirty="0" err="1">
                <a:solidFill>
                  <a:srgbClr val="1C4587"/>
                </a:solidFill>
              </a:rPr>
              <a:t>Department</a:t>
            </a:r>
            <a:r>
              <a:rPr lang="fr-FR" sz="1000" dirty="0">
                <a:solidFill>
                  <a:srgbClr val="1C4587"/>
                </a:solidFill>
              </a:rPr>
              <a:t> of Transportation. (2015).</a:t>
            </a:r>
            <a:r>
              <a:rPr lang="en-US" sz="1000" dirty="0">
                <a:solidFill>
                  <a:srgbClr val="1C4587"/>
                </a:solidFill>
              </a:rPr>
              <a:t> “Plan to Increase Public Access to the Results of Federally-Funded Scientific Research.” </a:t>
            </a:r>
            <a:r>
              <a:rPr lang="en-US" sz="1000" dirty="0">
                <a:solidFill>
                  <a:srgbClr val="1C4587"/>
                </a:solidFill>
                <a:hlinkClick r:id="rId6"/>
              </a:rPr>
              <a:t>https://doi.org/10.21949/1520559</a:t>
            </a:r>
            <a:endParaRPr lang="fr-FR" sz="1000" dirty="0">
              <a:solidFill>
                <a:srgbClr val="1C4587"/>
              </a:solidFill>
            </a:endParaRPr>
          </a:p>
          <a:p>
            <a:pPr marL="0" lvl="0" indent="0">
              <a:spcAft>
                <a:spcPts val="600"/>
              </a:spcAft>
              <a:buNone/>
            </a:pPr>
            <a:r>
              <a:rPr lang="fr-FR" sz="1000" dirty="0">
                <a:solidFill>
                  <a:srgbClr val="1C4587"/>
                </a:solidFill>
              </a:rPr>
              <a:t>United States. General Services Administration. </a:t>
            </a:r>
            <a:r>
              <a:rPr lang="fr-FR" sz="1000" dirty="0" err="1">
                <a:solidFill>
                  <a:srgbClr val="1C4587"/>
                </a:solidFill>
              </a:rPr>
              <a:t>Technology</a:t>
            </a:r>
            <a:r>
              <a:rPr lang="fr-FR" sz="1000" dirty="0">
                <a:solidFill>
                  <a:srgbClr val="1C4587"/>
                </a:solidFill>
              </a:rPr>
              <a:t> Transformation Services. (2021). </a:t>
            </a:r>
            <a:r>
              <a:rPr lang="en-US" sz="1000" dirty="0">
                <a:solidFill>
                  <a:srgbClr val="1C4587"/>
                </a:solidFill>
              </a:rPr>
              <a:t> “Data.gov.” </a:t>
            </a:r>
            <a:r>
              <a:rPr lang="en-US" sz="1000" dirty="0">
                <a:solidFill>
                  <a:srgbClr val="1C4587"/>
                </a:solidFill>
                <a:hlinkClick r:id="rId7"/>
              </a:rPr>
              <a:t>https://www.data.gov/</a:t>
            </a:r>
            <a:endParaRPr lang="en-US" sz="1000" dirty="0">
              <a:solidFill>
                <a:srgbClr val="1C4587"/>
              </a:solidFill>
            </a:endParaRPr>
          </a:p>
          <a:p>
            <a:pPr marL="0" indent="0">
              <a:spcAft>
                <a:spcPts val="600"/>
              </a:spcAft>
              <a:buNone/>
            </a:pPr>
            <a:r>
              <a:rPr lang="fr-FR" sz="1000" dirty="0">
                <a:solidFill>
                  <a:srgbClr val="1C4587"/>
                </a:solidFill>
              </a:rPr>
              <a:t>United States. General Services Administration. </a:t>
            </a:r>
            <a:r>
              <a:rPr lang="fr-FR" sz="1000" dirty="0" err="1">
                <a:solidFill>
                  <a:srgbClr val="1C4587"/>
                </a:solidFill>
              </a:rPr>
              <a:t>Technology</a:t>
            </a:r>
            <a:r>
              <a:rPr lang="fr-FR" sz="1000" dirty="0">
                <a:solidFill>
                  <a:srgbClr val="1C4587"/>
                </a:solidFill>
              </a:rPr>
              <a:t> Transformation Services. (2021). </a:t>
            </a:r>
            <a:r>
              <a:rPr lang="en-US" sz="1000" dirty="0">
                <a:solidFill>
                  <a:srgbClr val="1C4587"/>
                </a:solidFill>
              </a:rPr>
              <a:t> “Department of Transportation Data Catalog.” </a:t>
            </a:r>
            <a:r>
              <a:rPr lang="en-US" sz="1000" dirty="0">
                <a:hlinkClick r:id="rId8"/>
              </a:rPr>
              <a:t>https://catalog.data.gov/organization/dot-gov</a:t>
            </a:r>
            <a:endParaRPr lang="en-US" sz="1000" dirty="0"/>
          </a:p>
          <a:p>
            <a:pPr marL="0" indent="0">
              <a:spcAft>
                <a:spcPts val="600"/>
              </a:spcAft>
              <a:buNone/>
            </a:pPr>
            <a:r>
              <a:rPr lang="en-US" sz="1000" dirty="0">
                <a:solidFill>
                  <a:srgbClr val="1C4587"/>
                </a:solidFill>
              </a:rPr>
              <a:t>United States. Department of Transportation. (2021). “Data.transportation.gov.” </a:t>
            </a:r>
            <a:r>
              <a:rPr lang="en-US" sz="1000" dirty="0">
                <a:solidFill>
                  <a:srgbClr val="1C4587"/>
                </a:solidFill>
                <a:hlinkClick r:id="rId9"/>
              </a:rPr>
              <a:t>https://data.transportation.gov</a:t>
            </a:r>
            <a:endParaRPr lang="en-US" sz="1000" dirty="0">
              <a:solidFill>
                <a:srgbClr val="1C4587"/>
              </a:solidFill>
            </a:endParaRPr>
          </a:p>
          <a:p>
            <a:pPr marL="0" lvl="0" indent="0">
              <a:spcAft>
                <a:spcPts val="600"/>
              </a:spcAft>
              <a:buNone/>
            </a:pPr>
            <a:r>
              <a:rPr lang="fr-FR" sz="1000" dirty="0">
                <a:solidFill>
                  <a:srgbClr val="1C4587"/>
                </a:solidFill>
              </a:rPr>
              <a:t>   </a:t>
            </a:r>
          </a:p>
        </p:txBody>
      </p:sp>
      <p:pic>
        <p:nvPicPr>
          <p:cNvPr id="5"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a:ext uri="{FF2B5EF4-FFF2-40B4-BE49-F238E27FC236}">
                <a16:creationId xmlns:a16="http://schemas.microsoft.com/office/drawing/2014/main" id="{B2C2E65F-BA10-4676-908D-D8AE7A804DA1}"/>
              </a:ext>
            </a:extLst>
          </p:cNvPr>
          <p:cNvPicPr>
            <a:picLocks noChangeAspect="1"/>
          </p:cNvPicPr>
          <p:nvPr/>
        </p:nvPicPr>
        <p:blipFill>
          <a:blip r:embed="rId10"/>
          <a:stretch>
            <a:fillRect/>
          </a:stretch>
        </p:blipFill>
        <p:spPr>
          <a:xfrm>
            <a:off x="7315200" y="4572000"/>
            <a:ext cx="1216849" cy="461618"/>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2515924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p:cNvSpPr txBox="1">
            <a:spLocks noGrp="1"/>
          </p:cNvSpPr>
          <p:nvPr>
            <p:ph type="title"/>
          </p:nvPr>
        </p:nvSpPr>
        <p:spPr>
          <a:xfrm>
            <a:off x="460950" y="548640"/>
            <a:ext cx="8222100" cy="6400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Links to resources </a:t>
            </a:r>
            <a:r>
              <a:rPr lang="en" sz="1600" dirty="0"/>
              <a:t>(continued)</a:t>
            </a:r>
            <a:endParaRPr sz="1600" dirty="0"/>
          </a:p>
        </p:txBody>
      </p:sp>
      <p:sp>
        <p:nvSpPr>
          <p:cNvPr id="105" name="Left text box"/>
          <p:cNvSpPr txBox="1">
            <a:spLocks noGrp="1"/>
          </p:cNvSpPr>
          <p:nvPr>
            <p:ph type="body" idx="1"/>
          </p:nvPr>
        </p:nvSpPr>
        <p:spPr>
          <a:xfrm>
            <a:off x="182880" y="1701583"/>
            <a:ext cx="4206240" cy="3260423"/>
          </a:xfrm>
          <a:prstGeom prst="rect">
            <a:avLst/>
          </a:prstGeom>
          <a:solidFill>
            <a:schemeClr val="accent4"/>
          </a:solidFill>
          <a:ln>
            <a:noFill/>
          </a:ln>
        </p:spPr>
        <p:txBody>
          <a:bodyPr spcFirstLastPara="1" wrap="square" lIns="91425" tIns="91425" rIns="91425" bIns="91425" anchor="t" anchorCtr="0">
            <a:noAutofit/>
          </a:bodyPr>
          <a:lstStyle/>
          <a:p>
            <a:pPr marL="0" indent="0">
              <a:spcAft>
                <a:spcPts val="600"/>
              </a:spcAft>
              <a:buNone/>
            </a:pPr>
            <a:r>
              <a:rPr lang="en-US" sz="1000" dirty="0">
                <a:solidFill>
                  <a:srgbClr val="1C4587"/>
                </a:solidFill>
              </a:rPr>
              <a:t>United States. Department of Transportation. Bureau of Transportation Statistics. National Transportation Library. (2021). “Repository &amp; Open Science Access Portal (ROSA P).” </a:t>
            </a:r>
            <a:r>
              <a:rPr lang="en-US" sz="1000" dirty="0">
                <a:solidFill>
                  <a:srgbClr val="1C4587"/>
                </a:solidFill>
                <a:hlinkClick r:id="rId3"/>
              </a:rPr>
              <a:t>https://doi.org/10.21949/1398953</a:t>
            </a:r>
            <a:endParaRPr lang="en-US" sz="1000" dirty="0">
              <a:solidFill>
                <a:srgbClr val="1C4587"/>
              </a:solidFill>
            </a:endParaRPr>
          </a:p>
          <a:p>
            <a:pPr marL="0" indent="0">
              <a:spcAft>
                <a:spcPts val="600"/>
              </a:spcAft>
              <a:buNone/>
            </a:pPr>
            <a:r>
              <a:rPr lang="en-US" sz="1000" dirty="0">
                <a:solidFill>
                  <a:srgbClr val="1C4587"/>
                </a:solidFill>
              </a:rPr>
              <a:t>United States. Department of Energy. Office of Scientific and Technical Information. (2021). “Science.gov.” </a:t>
            </a:r>
            <a:r>
              <a:rPr lang="en-US" sz="1000" dirty="0">
                <a:solidFill>
                  <a:srgbClr val="1C4587"/>
                </a:solidFill>
                <a:hlinkClick r:id="rId4"/>
              </a:rPr>
              <a:t>https://www.science.gov/ </a:t>
            </a:r>
            <a:endParaRPr lang="en-US" sz="1000" dirty="0">
              <a:solidFill>
                <a:srgbClr val="1C4587"/>
              </a:solidFill>
            </a:endParaRPr>
          </a:p>
          <a:p>
            <a:pPr marL="0" indent="0">
              <a:spcAft>
                <a:spcPts val="600"/>
              </a:spcAft>
              <a:buNone/>
            </a:pPr>
            <a:r>
              <a:rPr lang="en-US" sz="1000" dirty="0">
                <a:solidFill>
                  <a:srgbClr val="1C4587"/>
                </a:solidFill>
              </a:rPr>
              <a:t>United States. Department of Transportation. Office of the Assistant Secretary for Research and Technology. (2021). “Research Hub.” </a:t>
            </a:r>
            <a:r>
              <a:rPr lang="en-US" sz="1000" dirty="0">
                <a:solidFill>
                  <a:srgbClr val="1C4587"/>
                </a:solidFill>
                <a:hlinkClick r:id="rId5"/>
              </a:rPr>
              <a:t>https://researchhub.bts.gov/search</a:t>
            </a:r>
            <a:r>
              <a:rPr lang="en-US" sz="1000" dirty="0">
                <a:solidFill>
                  <a:srgbClr val="1C4587"/>
                </a:solidFill>
              </a:rPr>
              <a:t> </a:t>
            </a:r>
          </a:p>
          <a:p>
            <a:pPr marL="0" lvl="0" indent="0">
              <a:spcAft>
                <a:spcPts val="600"/>
              </a:spcAft>
              <a:buNone/>
            </a:pPr>
            <a:r>
              <a:rPr lang="en-US" sz="1000" dirty="0">
                <a:solidFill>
                  <a:srgbClr val="1C4587"/>
                </a:solidFill>
              </a:rPr>
              <a:t>United States. Department of Transportation. Bureau of Transportation Statistics. (2021). “COVID-19 Related Transportation Statistics.” </a:t>
            </a:r>
            <a:r>
              <a:rPr lang="en-US" sz="1000" dirty="0">
                <a:solidFill>
                  <a:srgbClr val="1C4587"/>
                </a:solidFill>
                <a:hlinkClick r:id="rId6"/>
              </a:rPr>
              <a:t>https://www.bts.dot.gov/covid-19</a:t>
            </a:r>
            <a:r>
              <a:rPr lang="en-US" sz="1000" dirty="0">
                <a:solidFill>
                  <a:srgbClr val="1C4587"/>
                </a:solidFill>
              </a:rPr>
              <a:t> </a:t>
            </a:r>
          </a:p>
          <a:p>
            <a:pPr marL="0" lvl="0" indent="0">
              <a:spcAft>
                <a:spcPts val="600"/>
              </a:spcAft>
              <a:buNone/>
            </a:pPr>
            <a:r>
              <a:rPr lang="fr-FR" sz="1000" dirty="0">
                <a:solidFill>
                  <a:srgbClr val="1C4587"/>
                </a:solidFill>
              </a:rPr>
              <a:t>United States. General Services Administration. </a:t>
            </a:r>
            <a:r>
              <a:rPr lang="fr-FR" sz="1000" dirty="0" err="1">
                <a:solidFill>
                  <a:srgbClr val="1C4587"/>
                </a:solidFill>
              </a:rPr>
              <a:t>Technology</a:t>
            </a:r>
            <a:r>
              <a:rPr lang="fr-FR" sz="1000" dirty="0">
                <a:solidFill>
                  <a:srgbClr val="1C4587"/>
                </a:solidFill>
              </a:rPr>
              <a:t> Transformation Services. (2021). </a:t>
            </a:r>
            <a:r>
              <a:rPr lang="en-US" sz="1000" dirty="0">
                <a:solidFill>
                  <a:srgbClr val="1C4587"/>
                </a:solidFill>
              </a:rPr>
              <a:t> “resources.data.gov.” </a:t>
            </a:r>
            <a:r>
              <a:rPr lang="en-US" sz="1000" dirty="0">
                <a:solidFill>
                  <a:srgbClr val="1C4587"/>
                </a:solidFill>
                <a:hlinkClick r:id="rId7"/>
              </a:rPr>
              <a:t>https://resources.data.gov/</a:t>
            </a:r>
            <a:r>
              <a:rPr lang="en-US" sz="1000" dirty="0">
                <a:solidFill>
                  <a:srgbClr val="1C4587"/>
                </a:solidFill>
              </a:rPr>
              <a:t> </a:t>
            </a:r>
          </a:p>
          <a:p>
            <a:pPr marL="0" lvl="0" indent="0">
              <a:spcAft>
                <a:spcPts val="600"/>
              </a:spcAft>
              <a:buNone/>
            </a:pPr>
            <a:r>
              <a:rPr lang="en-US" sz="1000" dirty="0">
                <a:solidFill>
                  <a:srgbClr val="1C4587"/>
                </a:solidFill>
              </a:rPr>
              <a:t> </a:t>
            </a:r>
            <a:r>
              <a:rPr lang="fr-FR" sz="1000" dirty="0">
                <a:solidFill>
                  <a:srgbClr val="1C4587"/>
                </a:solidFill>
              </a:rPr>
              <a:t> </a:t>
            </a:r>
          </a:p>
        </p:txBody>
      </p:sp>
      <p:sp>
        <p:nvSpPr>
          <p:cNvPr id="8" name="Right text box"/>
          <p:cNvSpPr txBox="1">
            <a:spLocks noGrp="1"/>
          </p:cNvSpPr>
          <p:nvPr>
            <p:ph type="body" idx="1"/>
          </p:nvPr>
        </p:nvSpPr>
        <p:spPr>
          <a:xfrm>
            <a:off x="4811866" y="1702908"/>
            <a:ext cx="4206240" cy="2813488"/>
          </a:xfrm>
          <a:prstGeom prst="rect">
            <a:avLst/>
          </a:prstGeom>
          <a:solidFill>
            <a:schemeClr val="accent4"/>
          </a:solidFill>
          <a:ln>
            <a:noFill/>
          </a:ln>
        </p:spPr>
        <p:txBody>
          <a:bodyPr spcFirstLastPara="1" wrap="square" lIns="91425" tIns="91425" rIns="91425" bIns="91425" anchor="t" anchorCtr="0">
            <a:noAutofit/>
          </a:bodyPr>
          <a:lstStyle/>
          <a:p>
            <a:pPr marL="0" lvl="0" indent="0">
              <a:spcAft>
                <a:spcPts val="600"/>
              </a:spcAft>
              <a:buNone/>
            </a:pPr>
            <a:r>
              <a:rPr lang="fr-FR" sz="1000" dirty="0">
                <a:solidFill>
                  <a:srgbClr val="1C4587"/>
                </a:solidFill>
              </a:rPr>
              <a:t>United States. </a:t>
            </a:r>
            <a:r>
              <a:rPr lang="fr-FR" sz="1000" dirty="0" err="1">
                <a:solidFill>
                  <a:srgbClr val="1C4587"/>
                </a:solidFill>
              </a:rPr>
              <a:t>Department</a:t>
            </a:r>
            <a:r>
              <a:rPr lang="fr-FR" sz="1000" dirty="0">
                <a:solidFill>
                  <a:srgbClr val="1C4587"/>
                </a:solidFill>
              </a:rPr>
              <a:t> of </a:t>
            </a:r>
            <a:r>
              <a:rPr lang="fr-FR" sz="1000" dirty="0" err="1">
                <a:solidFill>
                  <a:srgbClr val="1C4587"/>
                </a:solidFill>
              </a:rPr>
              <a:t>Health</a:t>
            </a:r>
            <a:r>
              <a:rPr lang="fr-FR" sz="1000" dirty="0">
                <a:solidFill>
                  <a:srgbClr val="1C4587"/>
                </a:solidFill>
              </a:rPr>
              <a:t> and </a:t>
            </a:r>
            <a:r>
              <a:rPr lang="fr-FR" sz="1000" dirty="0" err="1">
                <a:solidFill>
                  <a:srgbClr val="1C4587"/>
                </a:solidFill>
              </a:rPr>
              <a:t>Human</a:t>
            </a:r>
            <a:r>
              <a:rPr lang="fr-FR" sz="1000" dirty="0">
                <a:solidFill>
                  <a:srgbClr val="1C4587"/>
                </a:solidFill>
              </a:rPr>
              <a:t> Services. National Institutes of </a:t>
            </a:r>
            <a:r>
              <a:rPr lang="fr-FR" sz="1000" dirty="0" err="1">
                <a:solidFill>
                  <a:srgbClr val="1C4587"/>
                </a:solidFill>
              </a:rPr>
              <a:t>Health</a:t>
            </a:r>
            <a:r>
              <a:rPr lang="fr-FR" sz="1000" dirty="0">
                <a:solidFill>
                  <a:srgbClr val="1C4587"/>
                </a:solidFill>
              </a:rPr>
              <a:t>. (2020). </a:t>
            </a:r>
            <a:r>
              <a:rPr lang="en-US" sz="1000" dirty="0">
                <a:solidFill>
                  <a:srgbClr val="1C4587"/>
                </a:solidFill>
              </a:rPr>
              <a:t>“</a:t>
            </a:r>
            <a:r>
              <a:rPr lang="en-US" sz="1000" i="1" dirty="0">
                <a:solidFill>
                  <a:srgbClr val="1C4587"/>
                </a:solidFill>
              </a:rPr>
              <a:t>The National Library of Medicine expands access to coronavirus literature through PubMed Central.</a:t>
            </a:r>
            <a:r>
              <a:rPr lang="en-US" sz="1000" dirty="0">
                <a:solidFill>
                  <a:srgbClr val="1C4587"/>
                </a:solidFill>
              </a:rPr>
              <a:t>“ </a:t>
            </a:r>
            <a:r>
              <a:rPr lang="en-US" sz="1000" dirty="0">
                <a:solidFill>
                  <a:srgbClr val="1C4587"/>
                </a:solidFill>
                <a:hlinkClick r:id="rId8"/>
              </a:rPr>
              <a:t>https://www.nih.gov/news-events/news-releases/national-library-medicine-expands-access-coronavirus-literature-through-pubmed-central</a:t>
            </a:r>
            <a:endParaRPr lang="fr-FR" sz="1000" i="1" dirty="0">
              <a:solidFill>
                <a:srgbClr val="1C4587"/>
              </a:solidFill>
            </a:endParaRPr>
          </a:p>
        </p:txBody>
      </p:sp>
      <p:pic>
        <p:nvPicPr>
          <p:cNvPr id="5"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a:ext uri="{FF2B5EF4-FFF2-40B4-BE49-F238E27FC236}">
                <a16:creationId xmlns:a16="http://schemas.microsoft.com/office/drawing/2014/main" id="{B2C2E65F-BA10-4676-908D-D8AE7A804DA1}"/>
              </a:ext>
            </a:extLst>
          </p:cNvPr>
          <p:cNvPicPr>
            <a:picLocks noChangeAspect="1"/>
          </p:cNvPicPr>
          <p:nvPr/>
        </p:nvPicPr>
        <p:blipFill>
          <a:blip r:embed="rId9"/>
          <a:stretch>
            <a:fillRect/>
          </a:stretch>
        </p:blipFill>
        <p:spPr>
          <a:xfrm>
            <a:off x="7315200" y="4572000"/>
            <a:ext cx="1216849" cy="461618"/>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423523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p:cNvSpPr txBox="1">
            <a:spLocks noGrp="1"/>
          </p:cNvSpPr>
          <p:nvPr>
            <p:ph type="title"/>
          </p:nvPr>
        </p:nvSpPr>
        <p:spPr>
          <a:xfrm>
            <a:off x="460950" y="548640"/>
            <a:ext cx="8222100" cy="6400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Contents</a:t>
            </a:r>
            <a:endParaRPr sz="3600" dirty="0"/>
          </a:p>
        </p:txBody>
      </p:sp>
      <p:sp>
        <p:nvSpPr>
          <p:cNvPr id="105" name="Left text box"/>
          <p:cNvSpPr txBox="1">
            <a:spLocks noGrp="1"/>
          </p:cNvSpPr>
          <p:nvPr>
            <p:ph type="body" idx="1"/>
          </p:nvPr>
        </p:nvSpPr>
        <p:spPr>
          <a:xfrm>
            <a:off x="2461426" y="1817753"/>
            <a:ext cx="4236554" cy="3074670"/>
          </a:xfrm>
          <a:prstGeom prst="rect">
            <a:avLst/>
          </a:prstGeom>
          <a:solidFill>
            <a:schemeClr val="accent4"/>
          </a:solidFill>
          <a:ln>
            <a:noFill/>
          </a:ln>
        </p:spPr>
        <p:txBody>
          <a:bodyPr spcFirstLastPara="1" wrap="square" lIns="91425" tIns="91425" rIns="91425" bIns="91425" anchor="t" anchorCtr="0">
            <a:noAutofit/>
          </a:bodyPr>
          <a:lstStyle/>
          <a:p>
            <a:pPr marL="342900" indent="-342900"/>
            <a:r>
              <a:rPr lang="en-US" dirty="0">
                <a:solidFill>
                  <a:srgbClr val="1C4587"/>
                </a:solidFill>
              </a:rPr>
              <a:t>Sharing U.S. Research before “Open Science”</a:t>
            </a:r>
          </a:p>
          <a:p>
            <a:pPr marL="342900" indent="-342900"/>
            <a:r>
              <a:rPr lang="en-US" dirty="0">
                <a:solidFill>
                  <a:srgbClr val="1C4587"/>
                </a:solidFill>
              </a:rPr>
              <a:t>Opening U.S. Government-Funded Science</a:t>
            </a:r>
          </a:p>
          <a:p>
            <a:pPr marL="800100" lvl="1" indent="-342900">
              <a:spcBef>
                <a:spcPts val="0"/>
              </a:spcBef>
            </a:pPr>
            <a:r>
              <a:rPr lang="en-US" sz="1400" dirty="0">
                <a:solidFill>
                  <a:srgbClr val="1C4587"/>
                </a:solidFill>
                <a:latin typeface="+mn-lt"/>
              </a:rPr>
              <a:t>Policies 2005 to 2020</a:t>
            </a:r>
          </a:p>
          <a:p>
            <a:pPr marL="800100" lvl="1" indent="-342900">
              <a:spcBef>
                <a:spcPts val="0"/>
              </a:spcBef>
            </a:pPr>
            <a:r>
              <a:rPr lang="en-US" sz="1400" dirty="0">
                <a:solidFill>
                  <a:srgbClr val="1C4587"/>
                </a:solidFill>
                <a:latin typeface="+mn-lt"/>
              </a:rPr>
              <a:t>Practices</a:t>
            </a:r>
          </a:p>
          <a:p>
            <a:pPr marL="800100" lvl="1" indent="-342900">
              <a:spcBef>
                <a:spcPts val="0"/>
              </a:spcBef>
            </a:pPr>
            <a:r>
              <a:rPr lang="en-US" sz="1400" dirty="0">
                <a:solidFill>
                  <a:srgbClr val="1C4587"/>
                </a:solidFill>
                <a:latin typeface="+mn-lt"/>
              </a:rPr>
              <a:t>Technology: </a:t>
            </a:r>
          </a:p>
          <a:p>
            <a:pPr marL="1257300" lvl="2" indent="-342900">
              <a:spcBef>
                <a:spcPts val="0"/>
              </a:spcBef>
            </a:pPr>
            <a:r>
              <a:rPr lang="en-US" sz="1400" dirty="0">
                <a:solidFill>
                  <a:srgbClr val="1C4587"/>
                </a:solidFill>
                <a:latin typeface="+mn-lt"/>
              </a:rPr>
              <a:t>Data.gov</a:t>
            </a:r>
          </a:p>
          <a:p>
            <a:pPr marL="1257300" lvl="2" indent="-342900">
              <a:spcBef>
                <a:spcPts val="0"/>
              </a:spcBef>
            </a:pPr>
            <a:r>
              <a:rPr lang="en-US" sz="1400" dirty="0">
                <a:solidFill>
                  <a:srgbClr val="1C4587"/>
                </a:solidFill>
                <a:latin typeface="+mn-lt"/>
              </a:rPr>
              <a:t>U.S. DOT Systems</a:t>
            </a:r>
          </a:p>
          <a:p>
            <a:pPr marL="800100" lvl="1" indent="-342900">
              <a:spcBef>
                <a:spcPts val="0"/>
              </a:spcBef>
            </a:pPr>
            <a:r>
              <a:rPr lang="en-US" sz="1400" dirty="0">
                <a:solidFill>
                  <a:srgbClr val="1C4587"/>
                </a:solidFill>
                <a:latin typeface="+mn-lt"/>
              </a:rPr>
              <a:t>Resources</a:t>
            </a:r>
          </a:p>
          <a:p>
            <a:pPr marL="342900" indent="-342900"/>
            <a:r>
              <a:rPr lang="en-US" dirty="0">
                <a:solidFill>
                  <a:srgbClr val="1C4587"/>
                </a:solidFill>
              </a:rPr>
              <a:t>Challenges</a:t>
            </a:r>
          </a:p>
          <a:p>
            <a:pPr marL="342900" indent="-342900"/>
            <a:r>
              <a:rPr lang="en-US" dirty="0">
                <a:solidFill>
                  <a:srgbClr val="1C4587"/>
                </a:solidFill>
              </a:rPr>
              <a:t>Conclusions</a:t>
            </a:r>
          </a:p>
          <a:p>
            <a:pPr marL="342900" indent="-342900"/>
            <a:r>
              <a:rPr lang="en-US" dirty="0">
                <a:solidFill>
                  <a:srgbClr val="1C4587"/>
                </a:solidFill>
              </a:rPr>
              <a:t>Supplemental Slides</a:t>
            </a:r>
          </a:p>
          <a:p>
            <a:pPr marL="342900" indent="-342900"/>
            <a:r>
              <a:rPr lang="en-US" dirty="0">
                <a:solidFill>
                  <a:srgbClr val="1C4587"/>
                </a:solidFill>
              </a:rPr>
              <a:t>Links to resources </a:t>
            </a:r>
            <a:endParaRPr b="1" dirty="0">
              <a:solidFill>
                <a:srgbClr val="1C4587"/>
              </a:solidFill>
            </a:endParaRPr>
          </a:p>
        </p:txBody>
      </p:sp>
      <p:pic>
        <p:nvPicPr>
          <p:cNvPr id="5"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a:ext uri="{FF2B5EF4-FFF2-40B4-BE49-F238E27FC236}">
                <a16:creationId xmlns:a16="http://schemas.microsoft.com/office/drawing/2014/main" id="{B2C2E65F-BA10-4676-908D-D8AE7A804DA1}"/>
              </a:ext>
            </a:extLst>
          </p:cNvPr>
          <p:cNvPicPr>
            <a:picLocks noChangeAspect="1"/>
          </p:cNvPicPr>
          <p:nvPr/>
        </p:nvPicPr>
        <p:blipFill>
          <a:blip r:embed="rId3"/>
          <a:stretch>
            <a:fillRect/>
          </a:stretch>
        </p:blipFill>
        <p:spPr>
          <a:xfrm>
            <a:off x="7315200" y="4572000"/>
            <a:ext cx="1216849" cy="461618"/>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836838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Closing slide title"/>
          <p:cNvSpPr txBox="1">
            <a:spLocks noGrp="1"/>
          </p:cNvSpPr>
          <p:nvPr>
            <p:ph type="ctrTitle"/>
          </p:nvPr>
        </p:nvSpPr>
        <p:spPr>
          <a:xfrm>
            <a:off x="787179" y="548640"/>
            <a:ext cx="7123672" cy="64008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b="1" dirty="0"/>
              <a:t>Thank you!</a:t>
            </a:r>
            <a:endParaRPr sz="4000" b="1" dirty="0"/>
          </a:p>
        </p:txBody>
      </p:sp>
      <p:sp>
        <p:nvSpPr>
          <p:cNvPr id="9" name="Presenter_info"/>
          <p:cNvSpPr txBox="1">
            <a:spLocks/>
          </p:cNvSpPr>
          <p:nvPr/>
        </p:nvSpPr>
        <p:spPr>
          <a:xfrm>
            <a:off x="245940" y="3244645"/>
            <a:ext cx="5029200" cy="12093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mj-lt"/>
                <a:ea typeface="Roboto"/>
                <a:cs typeface="Roboto"/>
                <a:sym typeface="Roboto"/>
              </a:defRPr>
            </a:lvl1pPr>
            <a:lvl2pPr marL="914400" marR="0" lvl="1"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L="1371600" marR="0" lvl="2"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L="1828800" marR="0" lvl="3"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L="2286000" marR="0" lvl="4"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L="2743200" marR="0" lvl="5"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L="3200400" marR="0" lvl="6"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L="3657600" marR="0" lvl="7"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L="4114800" marR="0" lvl="8"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pPr marL="0" indent="0"/>
            <a:r>
              <a:rPr lang="en-US" sz="1200" dirty="0"/>
              <a:t>Leighton Christiansen https://orcid.org/0000-0002-0543-4268</a:t>
            </a:r>
          </a:p>
          <a:p>
            <a:pPr marL="0" indent="0"/>
            <a:r>
              <a:rPr lang="en-US" sz="1200" dirty="0"/>
              <a:t>Data Curator, National Transportation Library (NTL), </a:t>
            </a:r>
          </a:p>
          <a:p>
            <a:pPr marL="0" indent="0"/>
            <a:r>
              <a:rPr lang="en-US" sz="1200" dirty="0"/>
              <a:t>Bureau of Transportation Statistics (BTS), Office of the Assistant Secretary for Research and Technology (OST-R); U.S. Department of Transportation (U.S. DOT)</a:t>
            </a:r>
          </a:p>
          <a:p>
            <a:pPr marL="0" indent="0"/>
            <a:r>
              <a:rPr lang="en-US" sz="1200" dirty="0"/>
              <a:t>leighton.christiansen@dot.gov</a:t>
            </a:r>
          </a:p>
        </p:txBody>
      </p:sp>
      <p:sp>
        <p:nvSpPr>
          <p:cNvPr id="7" name="Corner background shape" descr="This is a background image, in the shpae of a triangle, meant to simulate the corner of a page or piece of paper. It searves as the backgroud for the U.S. DOT logo and hold no other information. " title="White Corner Shape">
            <a:extLst/>
          </p:cNvPr>
          <p:cNvSpPr/>
          <p:nvPr/>
        </p:nvSpPr>
        <p:spPr>
          <a:xfrm>
            <a:off x="5878288" y="2609156"/>
            <a:ext cx="3265712" cy="2534344"/>
          </a:xfrm>
          <a:custGeom>
            <a:avLst/>
            <a:gdLst>
              <a:gd name="connsiteX0" fmla="*/ 0 w 2220686"/>
              <a:gd name="connsiteY0" fmla="*/ 0 h 1255580"/>
              <a:gd name="connsiteX1" fmla="*/ 1592896 w 2220686"/>
              <a:gd name="connsiteY1" fmla="*/ 0 h 1255580"/>
              <a:gd name="connsiteX2" fmla="*/ 2220686 w 2220686"/>
              <a:gd name="connsiteY2" fmla="*/ 627790 h 1255580"/>
              <a:gd name="connsiteX3" fmla="*/ 2220686 w 2220686"/>
              <a:gd name="connsiteY3" fmla="*/ 1255580 h 1255580"/>
              <a:gd name="connsiteX4" fmla="*/ 0 w 2220686"/>
              <a:gd name="connsiteY4" fmla="*/ 1255580 h 1255580"/>
              <a:gd name="connsiteX5" fmla="*/ 0 w 2220686"/>
              <a:gd name="connsiteY5" fmla="*/ 0 h 1255580"/>
              <a:gd name="connsiteX0" fmla="*/ 961901 w 2220686"/>
              <a:gd name="connsiteY0" fmla="*/ 475013 h 1255580"/>
              <a:gd name="connsiteX1" fmla="*/ 1592896 w 2220686"/>
              <a:gd name="connsiteY1" fmla="*/ 0 h 1255580"/>
              <a:gd name="connsiteX2" fmla="*/ 2220686 w 2220686"/>
              <a:gd name="connsiteY2" fmla="*/ 627790 h 1255580"/>
              <a:gd name="connsiteX3" fmla="*/ 2220686 w 2220686"/>
              <a:gd name="connsiteY3" fmla="*/ 1255580 h 1255580"/>
              <a:gd name="connsiteX4" fmla="*/ 0 w 2220686"/>
              <a:gd name="connsiteY4" fmla="*/ 1255580 h 1255580"/>
              <a:gd name="connsiteX5" fmla="*/ 961901 w 2220686"/>
              <a:gd name="connsiteY5" fmla="*/ 475013 h 1255580"/>
              <a:gd name="connsiteX0" fmla="*/ 961901 w 2222289"/>
              <a:gd name="connsiteY0" fmla="*/ 973777 h 1754344"/>
              <a:gd name="connsiteX1" fmla="*/ 2222289 w 2222289"/>
              <a:gd name="connsiteY1" fmla="*/ 0 h 1754344"/>
              <a:gd name="connsiteX2" fmla="*/ 2220686 w 2222289"/>
              <a:gd name="connsiteY2" fmla="*/ 1126554 h 1754344"/>
              <a:gd name="connsiteX3" fmla="*/ 2220686 w 2222289"/>
              <a:gd name="connsiteY3" fmla="*/ 1754344 h 1754344"/>
              <a:gd name="connsiteX4" fmla="*/ 0 w 2222289"/>
              <a:gd name="connsiteY4" fmla="*/ 1754344 h 1754344"/>
              <a:gd name="connsiteX5" fmla="*/ 961901 w 2222289"/>
              <a:gd name="connsiteY5" fmla="*/ 973777 h 1754344"/>
              <a:gd name="connsiteX0" fmla="*/ 1128155 w 2222289"/>
              <a:gd name="connsiteY0" fmla="*/ 843149 h 1754344"/>
              <a:gd name="connsiteX1" fmla="*/ 2222289 w 2222289"/>
              <a:gd name="connsiteY1" fmla="*/ 0 h 1754344"/>
              <a:gd name="connsiteX2" fmla="*/ 2220686 w 2222289"/>
              <a:gd name="connsiteY2" fmla="*/ 1126554 h 1754344"/>
              <a:gd name="connsiteX3" fmla="*/ 2220686 w 2222289"/>
              <a:gd name="connsiteY3" fmla="*/ 1754344 h 1754344"/>
              <a:gd name="connsiteX4" fmla="*/ 0 w 2222289"/>
              <a:gd name="connsiteY4" fmla="*/ 1754344 h 1754344"/>
              <a:gd name="connsiteX5" fmla="*/ 1128155 w 2222289"/>
              <a:gd name="connsiteY5" fmla="*/ 843149 h 1754344"/>
              <a:gd name="connsiteX0" fmla="*/ 890052 w 1984186"/>
              <a:gd name="connsiteY0" fmla="*/ 843149 h 1754344"/>
              <a:gd name="connsiteX1" fmla="*/ 1984186 w 1984186"/>
              <a:gd name="connsiteY1" fmla="*/ 0 h 1754344"/>
              <a:gd name="connsiteX2" fmla="*/ 1982583 w 1984186"/>
              <a:gd name="connsiteY2" fmla="*/ 1126554 h 1754344"/>
              <a:gd name="connsiteX3" fmla="*/ 1982583 w 1984186"/>
              <a:gd name="connsiteY3" fmla="*/ 1754344 h 1754344"/>
              <a:gd name="connsiteX4" fmla="*/ 0 w 1984186"/>
              <a:gd name="connsiteY4" fmla="*/ 1754344 h 1754344"/>
              <a:gd name="connsiteX5" fmla="*/ 890052 w 1984186"/>
              <a:gd name="connsiteY5" fmla="*/ 843149 h 1754344"/>
              <a:gd name="connsiteX0" fmla="*/ 1034356 w 1984186"/>
              <a:gd name="connsiteY0" fmla="*/ 802047 h 1754344"/>
              <a:gd name="connsiteX1" fmla="*/ 1984186 w 1984186"/>
              <a:gd name="connsiteY1" fmla="*/ 0 h 1754344"/>
              <a:gd name="connsiteX2" fmla="*/ 1982583 w 1984186"/>
              <a:gd name="connsiteY2" fmla="*/ 1126554 h 1754344"/>
              <a:gd name="connsiteX3" fmla="*/ 1982583 w 1984186"/>
              <a:gd name="connsiteY3" fmla="*/ 1754344 h 1754344"/>
              <a:gd name="connsiteX4" fmla="*/ 0 w 1984186"/>
              <a:gd name="connsiteY4" fmla="*/ 1754344 h 1754344"/>
              <a:gd name="connsiteX5" fmla="*/ 1034356 w 1984186"/>
              <a:gd name="connsiteY5" fmla="*/ 802047 h 175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186" h="1754344">
                <a:moveTo>
                  <a:pt x="1034356" y="802047"/>
                </a:moveTo>
                <a:lnTo>
                  <a:pt x="1984186" y="0"/>
                </a:lnTo>
                <a:cubicBezTo>
                  <a:pt x="1983652" y="375518"/>
                  <a:pt x="1983117" y="751036"/>
                  <a:pt x="1982583" y="1126554"/>
                </a:cubicBezTo>
                <a:lnTo>
                  <a:pt x="1982583" y="1754344"/>
                </a:lnTo>
                <a:lnTo>
                  <a:pt x="0" y="1754344"/>
                </a:lnTo>
                <a:lnTo>
                  <a:pt x="1034356" y="802047"/>
                </a:lnTo>
                <a:close/>
              </a:path>
            </a:pathLst>
          </a:cu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p:cNvPr>
          <p:cNvPicPr>
            <a:picLocks noChangeAspect="1"/>
          </p:cNvPicPr>
          <p:nvPr/>
        </p:nvPicPr>
        <p:blipFill>
          <a:blip r:embed="rId3"/>
          <a:stretch>
            <a:fillRect/>
          </a:stretch>
        </p:blipFill>
        <p:spPr>
          <a:xfrm>
            <a:off x="7132320" y="4343400"/>
            <a:ext cx="1888177" cy="716289"/>
          </a:xfrm>
          <a:prstGeom prst="rect">
            <a:avLst/>
          </a:prstGeom>
        </p:spPr>
      </p:pic>
    </p:spTree>
    <p:extLst>
      <p:ext uri="{BB962C8B-B14F-4D97-AF65-F5344CB8AC3E}">
        <p14:creationId xmlns:p14="http://schemas.microsoft.com/office/powerpoint/2010/main" val="2768563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p:cNvSpPr txBox="1">
            <a:spLocks noGrp="1"/>
          </p:cNvSpPr>
          <p:nvPr>
            <p:ph type="title"/>
          </p:nvPr>
        </p:nvSpPr>
        <p:spPr>
          <a:xfrm>
            <a:off x="38101" y="548640"/>
            <a:ext cx="9072240" cy="640080"/>
          </a:xfrm>
          <a:prstGeom prst="rect">
            <a:avLst/>
          </a:prstGeom>
        </p:spPr>
        <p:txBody>
          <a:bodyPr spcFirstLastPara="1" wrap="square" lIns="91425" tIns="91425" rIns="91425" bIns="91425" anchor="b" anchorCtr="0">
            <a:noAutofit/>
          </a:bodyPr>
          <a:lstStyle/>
          <a:p>
            <a:pPr lvl="0" algn="ctr"/>
            <a:r>
              <a:rPr lang="en-US" dirty="0"/>
              <a:t>Sharing U.S. Research before “Open Science”</a:t>
            </a:r>
            <a:endParaRPr dirty="0"/>
          </a:p>
        </p:txBody>
      </p:sp>
      <p:sp>
        <p:nvSpPr>
          <p:cNvPr id="105" name="Left text box"/>
          <p:cNvSpPr txBox="1">
            <a:spLocks noGrp="1"/>
          </p:cNvSpPr>
          <p:nvPr>
            <p:ph type="body" idx="1"/>
          </p:nvPr>
        </p:nvSpPr>
        <p:spPr>
          <a:xfrm>
            <a:off x="237744" y="1737360"/>
            <a:ext cx="4108902" cy="2934929"/>
          </a:xfrm>
          <a:prstGeom prst="rect">
            <a:avLst/>
          </a:prstGeom>
          <a:solidFill>
            <a:schemeClr val="accent4"/>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solidFill>
                  <a:srgbClr val="1C4587"/>
                </a:solidFill>
              </a:rPr>
              <a:t>U.S. Government Publishing Office (GPO)</a:t>
            </a:r>
          </a:p>
          <a:p>
            <a:pPr marL="0" indent="0" algn="ctr">
              <a:spcAft>
                <a:spcPts val="600"/>
              </a:spcAft>
              <a:buNone/>
            </a:pPr>
            <a:r>
              <a:rPr lang="en-US" dirty="0">
                <a:solidFill>
                  <a:srgbClr val="1C4587"/>
                </a:solidFill>
                <a:hlinkClick r:id="rId3"/>
              </a:rPr>
              <a:t>https://www.gpo.gov/</a:t>
            </a:r>
            <a:endParaRPr lang="en-US" dirty="0">
              <a:solidFill>
                <a:srgbClr val="1C4587"/>
              </a:solidFill>
            </a:endParaRPr>
          </a:p>
          <a:p>
            <a:pPr marL="285750" indent="-285750"/>
            <a:r>
              <a:rPr lang="en-US" sz="1200" dirty="0">
                <a:solidFill>
                  <a:srgbClr val="1C4587"/>
                </a:solidFill>
              </a:rPr>
              <a:t>Opens March 4, 1961 as Government </a:t>
            </a:r>
            <a:r>
              <a:rPr lang="en-US" sz="1200" i="1" dirty="0">
                <a:solidFill>
                  <a:srgbClr val="1C4587"/>
                </a:solidFill>
              </a:rPr>
              <a:t>Printing</a:t>
            </a:r>
            <a:r>
              <a:rPr lang="en-US" sz="1200" dirty="0">
                <a:solidFill>
                  <a:srgbClr val="1C4587"/>
                </a:solidFill>
              </a:rPr>
              <a:t> Office</a:t>
            </a:r>
          </a:p>
          <a:p>
            <a:pPr marL="285750" indent="-285750"/>
            <a:r>
              <a:rPr lang="en-US" sz="1200" dirty="0">
                <a:solidFill>
                  <a:srgbClr val="1C4587"/>
                </a:solidFill>
              </a:rPr>
              <a:t>Printing and binding for the Senate and House of Representatives, the Executive Branch, and the federal Judiciary.</a:t>
            </a:r>
          </a:p>
          <a:p>
            <a:pPr marL="285750" indent="-285750"/>
            <a:r>
              <a:rPr lang="en-US" sz="1200" dirty="0">
                <a:solidFill>
                  <a:srgbClr val="1C4587"/>
                </a:solidFill>
              </a:rPr>
              <a:t>Embraces digital future, and rebranded Government </a:t>
            </a:r>
            <a:r>
              <a:rPr lang="en-US" sz="1200" i="1" dirty="0">
                <a:solidFill>
                  <a:srgbClr val="1C4587"/>
                </a:solidFill>
              </a:rPr>
              <a:t>Publishing </a:t>
            </a:r>
            <a:r>
              <a:rPr lang="en-US" sz="1200" dirty="0">
                <a:solidFill>
                  <a:srgbClr val="1C4587"/>
                </a:solidFill>
              </a:rPr>
              <a:t>Office in 2014</a:t>
            </a:r>
          </a:p>
          <a:p>
            <a:pPr marL="285750" indent="-285750"/>
            <a:r>
              <a:rPr lang="en-US" sz="1200" dirty="0">
                <a:solidFill>
                  <a:srgbClr val="1C4587"/>
                </a:solidFill>
              </a:rPr>
              <a:t>GPO Style Manual: </a:t>
            </a:r>
            <a:r>
              <a:rPr lang="en-US" sz="1000" dirty="0">
                <a:solidFill>
                  <a:srgbClr val="1C4587"/>
                </a:solidFill>
                <a:hlinkClick r:id="rId4"/>
              </a:rPr>
              <a:t>https://www.govinfo.gov/content/pkg/GPO-STYLEMANUAL-2016/pdf/GPO-STYLEMANUAL-2016.pdf </a:t>
            </a:r>
            <a:endParaRPr lang="en-US" sz="1000" dirty="0">
              <a:solidFill>
                <a:srgbClr val="1C4587"/>
              </a:solidFill>
            </a:endParaRPr>
          </a:p>
        </p:txBody>
      </p:sp>
      <p:sp>
        <p:nvSpPr>
          <p:cNvPr id="8" name="Right text box"/>
          <p:cNvSpPr txBox="1">
            <a:spLocks noGrp="1"/>
          </p:cNvSpPr>
          <p:nvPr>
            <p:ph type="body" idx="1"/>
          </p:nvPr>
        </p:nvSpPr>
        <p:spPr>
          <a:xfrm>
            <a:off x="4811415" y="1741338"/>
            <a:ext cx="4108902" cy="3347885"/>
          </a:xfrm>
          <a:prstGeom prst="rect">
            <a:avLst/>
          </a:prstGeom>
          <a:solidFill>
            <a:schemeClr val="accent4"/>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solidFill>
                  <a:srgbClr val="1C4587"/>
                </a:solidFill>
              </a:rPr>
              <a:t>National Technical Information Service (NTIS)</a:t>
            </a:r>
          </a:p>
          <a:p>
            <a:pPr marL="0" indent="0" algn="ctr">
              <a:spcAft>
                <a:spcPts val="600"/>
              </a:spcAft>
              <a:buNone/>
            </a:pPr>
            <a:r>
              <a:rPr lang="en-US" dirty="0">
                <a:solidFill>
                  <a:srgbClr val="1C4587"/>
                </a:solidFill>
                <a:hlinkClick r:id="rId5"/>
              </a:rPr>
              <a:t>https://www.ntis.gov/</a:t>
            </a:r>
            <a:endParaRPr lang="en-US" dirty="0">
              <a:solidFill>
                <a:srgbClr val="1C4587"/>
              </a:solidFill>
            </a:endParaRPr>
          </a:p>
          <a:p>
            <a:pPr marL="285750" indent="-285750"/>
            <a:r>
              <a:rPr lang="en-US" sz="1200" dirty="0">
                <a:solidFill>
                  <a:srgbClr val="1C4587"/>
                </a:solidFill>
              </a:rPr>
              <a:t>Established by law on September 9, 1950, as “Publication Board”</a:t>
            </a:r>
          </a:p>
          <a:p>
            <a:pPr marL="285750" indent="-285750"/>
            <a:r>
              <a:rPr lang="en-US" sz="1200" dirty="0">
                <a:solidFill>
                  <a:srgbClr val="1C4587"/>
                </a:solidFill>
              </a:rPr>
              <a:t>Clearinghouse for the collection and dissemination of scientific, technical, and engineering information (STEI)</a:t>
            </a:r>
          </a:p>
          <a:p>
            <a:pPr marL="285750" indent="-285750"/>
            <a:r>
              <a:rPr lang="en-US" sz="1200" dirty="0">
                <a:solidFill>
                  <a:srgbClr val="1C4587"/>
                </a:solidFill>
              </a:rPr>
              <a:t>Federal agencies are required to send a copy of their STEI products to NTIS</a:t>
            </a:r>
          </a:p>
          <a:p>
            <a:pPr marL="285750" indent="-285750"/>
            <a:r>
              <a:rPr lang="en-US" sz="1200" dirty="0">
                <a:solidFill>
                  <a:srgbClr val="1C4587"/>
                </a:solidFill>
              </a:rPr>
              <a:t>NTIS catalogs, organizes, preserves and disseminates to public online through National Technical Reports Library (NTRL) </a:t>
            </a:r>
            <a:r>
              <a:rPr lang="en-US" sz="1000" dirty="0">
                <a:solidFill>
                  <a:srgbClr val="1C4587"/>
                </a:solidFill>
                <a:hlinkClick r:id="rId6"/>
              </a:rPr>
              <a:t>https://ntrl.ntis.gov/NTRL/</a:t>
            </a:r>
            <a:endParaRPr lang="en-US" sz="1000" dirty="0">
              <a:solidFill>
                <a:srgbClr val="1C4587"/>
              </a:solidFill>
            </a:endParaRPr>
          </a:p>
        </p:txBody>
      </p:sp>
      <p:pic>
        <p:nvPicPr>
          <p:cNvPr id="5" name="BTS Logo" descr="This image is the Bureau of Transportation Statistics Logo. It contains the usual U.S. DOT blue triskelion mark, followed by these lines of text: U.S. Department of Transportation, Office of the Secretary of Transportation, Bureau of Transportation Statistics." hidden="1" title="BTS Logo">
            <a:extLst>
              <a:ext uri="{FF2B5EF4-FFF2-40B4-BE49-F238E27FC236}">
                <a16:creationId xmlns:a16="http://schemas.microsoft.com/office/drawing/2014/main" id="{B2C2E65F-BA10-4676-908D-D8AE7A804DA1}"/>
              </a:ext>
            </a:extLst>
          </p:cNvPr>
          <p:cNvPicPr>
            <a:picLocks noChangeAspect="1"/>
          </p:cNvPicPr>
          <p:nvPr/>
        </p:nvPicPr>
        <p:blipFill>
          <a:blip r:embed="rId7"/>
          <a:stretch>
            <a:fillRect/>
          </a:stretch>
        </p:blipFill>
        <p:spPr>
          <a:xfrm>
            <a:off x="7315200" y="4572000"/>
            <a:ext cx="1216849" cy="461618"/>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820637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9" name="Title"/>
          <p:cNvSpPr>
            <a:spLocks noGrp="1"/>
          </p:cNvSpPr>
          <p:nvPr>
            <p:ph type="title"/>
          </p:nvPr>
        </p:nvSpPr>
        <p:spPr>
          <a:xfrm>
            <a:off x="137942" y="224642"/>
            <a:ext cx="3017520" cy="2025577"/>
          </a:xfrm>
        </p:spPr>
        <p:txBody>
          <a:bodyPr/>
          <a:lstStyle/>
          <a:p>
            <a:r>
              <a:rPr lang="en-US" sz="3200" dirty="0"/>
              <a:t>Freeway Data for Incident and </a:t>
            </a:r>
            <a:r>
              <a:rPr lang="en-US" sz="3200" dirty="0" err="1"/>
              <a:t>Nonincident</a:t>
            </a:r>
            <a:r>
              <a:rPr lang="en-US" sz="3200" dirty="0"/>
              <a:t> Conditions</a:t>
            </a:r>
          </a:p>
        </p:txBody>
      </p:sp>
      <p:sp>
        <p:nvSpPr>
          <p:cNvPr id="110" name="Text box"/>
          <p:cNvSpPr txBox="1">
            <a:spLocks noGrp="1"/>
          </p:cNvSpPr>
          <p:nvPr>
            <p:ph type="body" idx="1"/>
          </p:nvPr>
        </p:nvSpPr>
        <p:spPr>
          <a:xfrm>
            <a:off x="226075" y="2250219"/>
            <a:ext cx="2808000" cy="2839003"/>
          </a:xfrm>
        </p:spPr>
        <p:txBody>
          <a:bodyPr/>
          <a:lstStyle/>
          <a:p>
            <a:pPr marL="0" lvl="0" indent="0">
              <a:buNone/>
            </a:pPr>
            <a:r>
              <a:rPr lang="en-US" dirty="0">
                <a:ea typeface="Roboto"/>
              </a:rPr>
              <a:t>3 Volumes:</a:t>
            </a:r>
          </a:p>
          <a:p>
            <a:pPr marL="171450" lvl="0" indent="-171450"/>
            <a:r>
              <a:rPr lang="en-US" dirty="0">
                <a:ea typeface="Roboto"/>
              </a:rPr>
              <a:t>600 typeset pages</a:t>
            </a:r>
          </a:p>
          <a:p>
            <a:pPr marL="171450" lvl="0" indent="-171450"/>
            <a:r>
              <a:rPr lang="en-US" dirty="0">
                <a:ea typeface="Roboto"/>
              </a:rPr>
              <a:t>Analysis</a:t>
            </a:r>
          </a:p>
          <a:p>
            <a:pPr marL="171450" lvl="0" indent="-171450"/>
            <a:r>
              <a:rPr lang="en-US" dirty="0">
                <a:ea typeface="Roboto"/>
              </a:rPr>
              <a:t>Data tables</a:t>
            </a:r>
          </a:p>
          <a:p>
            <a:pPr marL="171450" lvl="0" indent="-171450"/>
            <a:r>
              <a:rPr lang="en-US" dirty="0">
                <a:ea typeface="Roboto"/>
              </a:rPr>
              <a:t>Computer program code (in FORTRAN!!)</a:t>
            </a:r>
          </a:p>
          <a:p>
            <a:pPr marL="171450" lvl="0" indent="-171450"/>
            <a:r>
              <a:rPr lang="en-US" dirty="0">
                <a:ea typeface="Roboto"/>
              </a:rPr>
              <a:t>Maps</a:t>
            </a:r>
          </a:p>
          <a:p>
            <a:pPr marL="171450" lvl="0" indent="-171450"/>
            <a:r>
              <a:rPr lang="en-US" dirty="0">
                <a:ea typeface="Roboto"/>
              </a:rPr>
              <a:t>Road diagrams</a:t>
            </a:r>
          </a:p>
          <a:p>
            <a:pPr marL="171450" lvl="0" indent="-171450"/>
            <a:r>
              <a:rPr lang="en-US" dirty="0">
                <a:ea typeface="Roboto"/>
              </a:rPr>
              <a:t>Graphs</a:t>
            </a:r>
          </a:p>
          <a:p>
            <a:pPr marL="171450" lvl="0" indent="-171450"/>
            <a:r>
              <a:rPr lang="en-US" dirty="0">
                <a:ea typeface="Roboto"/>
              </a:rPr>
              <a:t>Incident reports</a:t>
            </a:r>
          </a:p>
          <a:p>
            <a:pPr marL="171450" lvl="0" indent="-171450"/>
            <a:r>
              <a:rPr lang="en-US" dirty="0">
                <a:ea typeface="Roboto"/>
              </a:rPr>
              <a:t>Survey coding tables</a:t>
            </a:r>
          </a:p>
          <a:p>
            <a:pPr marL="171450" lvl="0" indent="-171450"/>
            <a:r>
              <a:rPr lang="en-US" dirty="0">
                <a:ea typeface="Roboto"/>
              </a:rPr>
              <a:t>Mathematical formulae</a:t>
            </a:r>
          </a:p>
          <a:p>
            <a:pPr marL="171450" lvl="0" indent="-171450"/>
            <a:r>
              <a:rPr lang="en-US" dirty="0">
                <a:ea typeface="Roboto"/>
              </a:rPr>
              <a:t>Flow charts</a:t>
            </a:r>
          </a:p>
        </p:txBody>
      </p:sp>
      <p:pic>
        <p:nvPicPr>
          <p:cNvPr id="12" name="Generic Image" descr="Screen shot of &quot;Freeway Data for Incident and Nonincident Conditions&quot; volume 1 in ROSA P" title="Screen shot of &quot;Freeway Data for Incident and Nonincident Conditions&quot; in ROSA P"/>
          <p:cNvPicPr>
            <a:picLocks noChangeAspect="1"/>
          </p:cNvPicPr>
          <p:nvPr/>
        </p:nvPicPr>
        <p:blipFill>
          <a:blip r:embed="rId3"/>
          <a:stretch>
            <a:fillRect/>
          </a:stretch>
        </p:blipFill>
        <p:spPr>
          <a:xfrm>
            <a:off x="4256235" y="207631"/>
            <a:ext cx="3840773" cy="4541150"/>
          </a:xfrm>
          <a:prstGeom prst="rect">
            <a:avLst/>
          </a:prstGeom>
          <a:ln w="12700">
            <a:solidFill>
              <a:schemeClr val="bg2">
                <a:lumMod val="50000"/>
              </a:schemeClr>
            </a:solidFill>
          </a:ln>
        </p:spPr>
      </p:pic>
      <p:sp>
        <p:nvSpPr>
          <p:cNvPr id="3" name="TextBox 2"/>
          <p:cNvSpPr txBox="1"/>
          <p:nvPr/>
        </p:nvSpPr>
        <p:spPr>
          <a:xfrm>
            <a:off x="5939626" y="3474720"/>
            <a:ext cx="2870421" cy="830997"/>
          </a:xfrm>
          <a:prstGeom prst="rect">
            <a:avLst/>
          </a:prstGeom>
          <a:solidFill>
            <a:schemeClr val="bg1"/>
          </a:solidFill>
          <a:ln w="25400">
            <a:solidFill>
              <a:srgbClr val="0070C0"/>
            </a:solidFill>
          </a:ln>
        </p:spPr>
        <p:txBody>
          <a:bodyPr wrap="square" rtlCol="0">
            <a:spAutoFit/>
          </a:bodyPr>
          <a:lstStyle/>
          <a:p>
            <a:r>
              <a:rPr lang="nl-NL" sz="1200" dirty="0"/>
              <a:t>Links to the 3 volumes:</a:t>
            </a:r>
          </a:p>
          <a:p>
            <a:r>
              <a:rPr lang="nl-NL" sz="1200" dirty="0"/>
              <a:t>Vol 1: </a:t>
            </a:r>
            <a:r>
              <a:rPr lang="nl-NL" sz="1200" dirty="0">
                <a:hlinkClick r:id="rId4"/>
              </a:rPr>
              <a:t>https://doi.org/10.21949/1520658</a:t>
            </a:r>
            <a:endParaRPr lang="nl-NL" sz="1200" dirty="0"/>
          </a:p>
          <a:p>
            <a:r>
              <a:rPr lang="nl-NL" sz="1200" dirty="0"/>
              <a:t>Vol 2: </a:t>
            </a:r>
            <a:r>
              <a:rPr lang="nl-NL" sz="1200" dirty="0">
                <a:hlinkClick r:id="rId5"/>
              </a:rPr>
              <a:t>https://doi.org/10.21949/1520659</a:t>
            </a:r>
            <a:endParaRPr lang="nl-NL" sz="1200" dirty="0"/>
          </a:p>
          <a:p>
            <a:r>
              <a:rPr lang="nl-NL" sz="1200" dirty="0"/>
              <a:t>Vol 3: </a:t>
            </a:r>
            <a:r>
              <a:rPr lang="nl-NL" sz="1200" dirty="0">
                <a:hlinkClick r:id="rId6"/>
              </a:rPr>
              <a:t>https://doi.org/10.21949/1520660</a:t>
            </a:r>
            <a:endParaRPr lang="en-US" sz="1200" dirty="0"/>
          </a:p>
        </p:txBody>
      </p:sp>
      <p:sp>
        <p:nvSpPr>
          <p:cNvPr id="2" name="Slide Number Placeholder 1"/>
          <p:cNvSpPr>
            <a:spLocks noGrp="1"/>
          </p:cNvSpPr>
          <p:nvPr>
            <p:ph type="sldNum" idx="12"/>
          </p:nvPr>
        </p:nvSpPr>
        <p:spPr/>
        <p:txBody>
          <a:bodyPr/>
          <a:lstStyle/>
          <a:p>
            <a:pPr lvl="0"/>
            <a:fld id="{00000000-1234-1234-1234-123412341234}" type="slidenum">
              <a:rPr lang="en" smtClean="0"/>
              <a:pPr lvl="0"/>
              <a:t>5</a:t>
            </a:fld>
            <a:endParaRPr lang="en"/>
          </a:p>
        </p:txBody>
      </p:sp>
      <p:pic>
        <p:nvPicPr>
          <p:cNvPr id="8"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p:cNvPr>
          <p:cNvPicPr>
            <a:picLocks noChangeAspect="1"/>
          </p:cNvPicPr>
          <p:nvPr/>
        </p:nvPicPr>
        <p:blipFill>
          <a:blip r:embed="rId7"/>
          <a:stretch>
            <a:fillRect/>
          </a:stretch>
        </p:blipFill>
        <p:spPr>
          <a:xfrm>
            <a:off x="7315200" y="4572000"/>
            <a:ext cx="1216849" cy="461618"/>
          </a:xfrm>
          <a:prstGeom prst="rect">
            <a:avLst/>
          </a:prstGeom>
        </p:spPr>
      </p:pic>
    </p:spTree>
    <p:extLst>
      <p:ext uri="{BB962C8B-B14F-4D97-AF65-F5344CB8AC3E}">
        <p14:creationId xmlns:p14="http://schemas.microsoft.com/office/powerpoint/2010/main" val="1353803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p:cNvSpPr txBox="1">
            <a:spLocks noGrp="1"/>
          </p:cNvSpPr>
          <p:nvPr>
            <p:ph type="title"/>
          </p:nvPr>
        </p:nvSpPr>
        <p:spPr>
          <a:xfrm>
            <a:off x="460950" y="548640"/>
            <a:ext cx="8222100" cy="6400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Science Imprisoned in PDFs</a:t>
            </a:r>
            <a:endParaRPr sz="3600" dirty="0"/>
          </a:p>
        </p:txBody>
      </p:sp>
      <p:sp>
        <p:nvSpPr>
          <p:cNvPr id="104" name="Low Rez"/>
          <p:cNvSpPr txBox="1">
            <a:spLocks noGrp="1"/>
          </p:cNvSpPr>
          <p:nvPr>
            <p:ph type="body" idx="1"/>
          </p:nvPr>
        </p:nvSpPr>
        <p:spPr>
          <a:xfrm>
            <a:off x="238540" y="1737360"/>
            <a:ext cx="2536025" cy="42937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800" dirty="0">
                <a:solidFill>
                  <a:srgbClr val="1C4587"/>
                </a:solidFill>
              </a:rPr>
              <a:t>Low </a:t>
            </a:r>
            <a:r>
              <a:rPr lang="en-US" sz="1800" dirty="0" err="1">
                <a:solidFill>
                  <a:srgbClr val="1C4587"/>
                </a:solidFill>
              </a:rPr>
              <a:t>Rez</a:t>
            </a:r>
            <a:r>
              <a:rPr lang="en-US" sz="1800" dirty="0">
                <a:solidFill>
                  <a:srgbClr val="1C4587"/>
                </a:solidFill>
              </a:rPr>
              <a:t> Text Scan</a:t>
            </a:r>
            <a:endParaRPr sz="1800" dirty="0">
              <a:solidFill>
                <a:srgbClr val="1C4587"/>
              </a:solidFill>
            </a:endParaRPr>
          </a:p>
          <a:p>
            <a:pPr marL="0" lvl="0" indent="0" algn="l" rtl="0">
              <a:spcBef>
                <a:spcPts val="1600"/>
              </a:spcBef>
              <a:spcAft>
                <a:spcPts val="1600"/>
              </a:spcAft>
              <a:buNone/>
            </a:pPr>
            <a:endParaRPr sz="3000" b="1" dirty="0">
              <a:solidFill>
                <a:srgbClr val="1C4587"/>
              </a:solidFill>
            </a:endParaRPr>
          </a:p>
        </p:txBody>
      </p:sp>
      <p:pic>
        <p:nvPicPr>
          <p:cNvPr id="4" name="Picture 3" title="Excerpt of text from &quot;Freeway Data for Incident and Nonincident Conditions&quot; in ROSA P"/>
          <p:cNvPicPr>
            <a:picLocks noChangeAspect="1"/>
          </p:cNvPicPr>
          <p:nvPr/>
        </p:nvPicPr>
        <p:blipFill>
          <a:blip r:embed="rId3"/>
          <a:stretch>
            <a:fillRect/>
          </a:stretch>
        </p:blipFill>
        <p:spPr>
          <a:xfrm>
            <a:off x="243444" y="2134176"/>
            <a:ext cx="2531119" cy="1133814"/>
          </a:xfrm>
          <a:prstGeom prst="rect">
            <a:avLst/>
          </a:prstGeom>
          <a:ln>
            <a:solidFill>
              <a:srgbClr val="0070C0"/>
            </a:solidFill>
          </a:ln>
        </p:spPr>
      </p:pic>
      <p:sp>
        <p:nvSpPr>
          <p:cNvPr id="8" name="GIS Text box"/>
          <p:cNvSpPr txBox="1">
            <a:spLocks noGrp="1"/>
          </p:cNvSpPr>
          <p:nvPr>
            <p:ph type="body" idx="1"/>
          </p:nvPr>
        </p:nvSpPr>
        <p:spPr>
          <a:xfrm>
            <a:off x="239862" y="3396536"/>
            <a:ext cx="2892951" cy="42937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800" dirty="0">
                <a:solidFill>
                  <a:srgbClr val="1C4587"/>
                </a:solidFill>
              </a:rPr>
              <a:t>No GIS Map Coordinates</a:t>
            </a:r>
            <a:endParaRPr sz="1800" dirty="0">
              <a:solidFill>
                <a:srgbClr val="1C4587"/>
              </a:solidFill>
            </a:endParaRPr>
          </a:p>
        </p:txBody>
      </p:sp>
      <p:pic>
        <p:nvPicPr>
          <p:cNvPr id="9" name="Picture 8" title="Map excerpt of text from &quot;Freeway Data for Incident and Nonincident Conditions&quot; in ROSA P"/>
          <p:cNvPicPr>
            <a:picLocks noChangeAspect="1"/>
          </p:cNvPicPr>
          <p:nvPr/>
        </p:nvPicPr>
        <p:blipFill>
          <a:blip r:embed="rId4"/>
          <a:stretch>
            <a:fillRect/>
          </a:stretch>
        </p:blipFill>
        <p:spPr>
          <a:xfrm>
            <a:off x="757808" y="3821181"/>
            <a:ext cx="1505037" cy="1133814"/>
          </a:xfrm>
          <a:prstGeom prst="rect">
            <a:avLst/>
          </a:prstGeom>
          <a:ln>
            <a:solidFill>
              <a:srgbClr val="0070C0"/>
            </a:solidFill>
          </a:ln>
        </p:spPr>
      </p:pic>
      <p:sp>
        <p:nvSpPr>
          <p:cNvPr id="10" name="DAta Text box"/>
          <p:cNvSpPr txBox="1">
            <a:spLocks noGrp="1"/>
          </p:cNvSpPr>
          <p:nvPr>
            <p:ph type="body" idx="1"/>
          </p:nvPr>
        </p:nvSpPr>
        <p:spPr>
          <a:xfrm>
            <a:off x="3309073" y="1737360"/>
            <a:ext cx="2536025" cy="72224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800" dirty="0">
                <a:solidFill>
                  <a:srgbClr val="1C4587"/>
                </a:solidFill>
              </a:rPr>
              <a:t>Data NOT </a:t>
            </a:r>
          </a:p>
          <a:p>
            <a:pPr marL="0" lvl="0" indent="0" algn="l" rtl="0">
              <a:lnSpc>
                <a:spcPct val="100000"/>
              </a:lnSpc>
              <a:spcBef>
                <a:spcPts val="0"/>
              </a:spcBef>
              <a:spcAft>
                <a:spcPts val="0"/>
              </a:spcAft>
              <a:buNone/>
            </a:pPr>
            <a:r>
              <a:rPr lang="en-US" sz="1800" dirty="0">
                <a:solidFill>
                  <a:srgbClr val="1C4587"/>
                </a:solidFill>
              </a:rPr>
              <a:t>Machine-Readable</a:t>
            </a:r>
            <a:endParaRPr sz="1800" dirty="0">
              <a:solidFill>
                <a:srgbClr val="1C4587"/>
              </a:solidFill>
            </a:endParaRPr>
          </a:p>
          <a:p>
            <a:pPr marL="0" lvl="0" indent="0" algn="l" rtl="0">
              <a:spcBef>
                <a:spcPts val="1600"/>
              </a:spcBef>
              <a:spcAft>
                <a:spcPts val="1600"/>
              </a:spcAft>
              <a:buNone/>
            </a:pPr>
            <a:endParaRPr sz="3000" b="1" dirty="0">
              <a:solidFill>
                <a:srgbClr val="1C4587"/>
              </a:solidFill>
            </a:endParaRPr>
          </a:p>
        </p:txBody>
      </p:sp>
      <p:pic>
        <p:nvPicPr>
          <p:cNvPr id="11" name="Picture 10" title="Data excerpt of text from &quot;Freeway Data for Incident and Nonincident Conditions&quot; in ROSA P"/>
          <p:cNvPicPr>
            <a:picLocks noChangeAspect="1"/>
          </p:cNvPicPr>
          <p:nvPr/>
        </p:nvPicPr>
        <p:blipFill>
          <a:blip r:embed="rId5"/>
          <a:stretch>
            <a:fillRect/>
          </a:stretch>
        </p:blipFill>
        <p:spPr>
          <a:xfrm>
            <a:off x="3193280" y="2429629"/>
            <a:ext cx="2502168" cy="2008622"/>
          </a:xfrm>
          <a:prstGeom prst="rect">
            <a:avLst/>
          </a:prstGeom>
          <a:ln>
            <a:solidFill>
              <a:srgbClr val="0070C0"/>
            </a:solidFill>
          </a:ln>
        </p:spPr>
      </p:pic>
      <p:sp>
        <p:nvSpPr>
          <p:cNvPr id="12" name="CODE Text box"/>
          <p:cNvSpPr txBox="1">
            <a:spLocks noGrp="1"/>
          </p:cNvSpPr>
          <p:nvPr>
            <p:ph type="body" idx="1"/>
          </p:nvPr>
        </p:nvSpPr>
        <p:spPr>
          <a:xfrm>
            <a:off x="6141060" y="1737360"/>
            <a:ext cx="2536025" cy="973262"/>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800" dirty="0">
                <a:solidFill>
                  <a:srgbClr val="1C4587"/>
                </a:solidFill>
              </a:rPr>
              <a:t>Code, Comments, &amp; Data Dictionary NOT </a:t>
            </a:r>
          </a:p>
          <a:p>
            <a:pPr marL="0" lvl="0" indent="0" algn="l" rtl="0">
              <a:lnSpc>
                <a:spcPct val="100000"/>
              </a:lnSpc>
              <a:spcBef>
                <a:spcPts val="0"/>
              </a:spcBef>
              <a:spcAft>
                <a:spcPts val="0"/>
              </a:spcAft>
              <a:buNone/>
            </a:pPr>
            <a:r>
              <a:rPr lang="en-US" sz="1800" dirty="0">
                <a:solidFill>
                  <a:srgbClr val="1C4587"/>
                </a:solidFill>
              </a:rPr>
              <a:t>Machine-Readable</a:t>
            </a:r>
            <a:endParaRPr sz="1800" dirty="0">
              <a:solidFill>
                <a:srgbClr val="1C4587"/>
              </a:solidFill>
            </a:endParaRPr>
          </a:p>
          <a:p>
            <a:pPr marL="0" lvl="0" indent="0" algn="l" rtl="0">
              <a:spcBef>
                <a:spcPts val="1600"/>
              </a:spcBef>
              <a:spcAft>
                <a:spcPts val="1600"/>
              </a:spcAft>
              <a:buNone/>
            </a:pPr>
            <a:endParaRPr sz="3000" b="1" dirty="0">
              <a:solidFill>
                <a:srgbClr val="1C4587"/>
              </a:solidFill>
            </a:endParaRPr>
          </a:p>
        </p:txBody>
      </p:sp>
      <p:pic>
        <p:nvPicPr>
          <p:cNvPr id="13" name="Picture 12" title="FORTRAN code excerpt of text from &quot;Freeway Data for Incident and Nonincident Conditions&quot; in ROSA P"/>
          <p:cNvPicPr>
            <a:picLocks noChangeAspect="1"/>
          </p:cNvPicPr>
          <p:nvPr/>
        </p:nvPicPr>
        <p:blipFill>
          <a:blip r:embed="rId6"/>
          <a:stretch>
            <a:fillRect/>
          </a:stretch>
        </p:blipFill>
        <p:spPr>
          <a:xfrm>
            <a:off x="6210638" y="2741052"/>
            <a:ext cx="2401768" cy="2008622"/>
          </a:xfrm>
          <a:prstGeom prst="rect">
            <a:avLst/>
          </a:prstGeom>
          <a:ln>
            <a:solidFill>
              <a:srgbClr val="0070C0"/>
            </a:solid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dirty="0"/>
          </a:p>
        </p:txBody>
      </p:sp>
      <p:pic>
        <p:nvPicPr>
          <p:cNvPr id="5"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a:ext uri="{FF2B5EF4-FFF2-40B4-BE49-F238E27FC236}">
                <a16:creationId xmlns:a16="http://schemas.microsoft.com/office/drawing/2014/main" id="{B2C2E65F-BA10-4676-908D-D8AE7A804DA1}"/>
              </a:ext>
            </a:extLst>
          </p:cNvPr>
          <p:cNvPicPr>
            <a:picLocks noChangeAspect="1"/>
          </p:cNvPicPr>
          <p:nvPr/>
        </p:nvPicPr>
        <p:blipFill>
          <a:blip r:embed="rId7"/>
          <a:stretch>
            <a:fillRect/>
          </a:stretch>
        </p:blipFill>
        <p:spPr>
          <a:xfrm>
            <a:off x="7315200" y="4572000"/>
            <a:ext cx="1216849" cy="461618"/>
          </a:xfrm>
          <a:prstGeom prst="rect">
            <a:avLst/>
          </a:prstGeom>
        </p:spPr>
      </p:pic>
    </p:spTree>
    <p:extLst>
      <p:ext uri="{BB962C8B-B14F-4D97-AF65-F5344CB8AC3E}">
        <p14:creationId xmlns:p14="http://schemas.microsoft.com/office/powerpoint/2010/main" val="221470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1900" y="548640"/>
            <a:ext cx="8222100" cy="640080"/>
          </a:xfrm>
        </p:spPr>
        <p:txBody>
          <a:bodyPr/>
          <a:lstStyle/>
          <a:p>
            <a:r>
              <a:rPr lang="en-US" dirty="0"/>
              <a:t>Opening U.S. Government-Funded Science</a:t>
            </a:r>
          </a:p>
        </p:txBody>
      </p:sp>
      <p:sp>
        <p:nvSpPr>
          <p:cNvPr id="7" name="Left text box"/>
          <p:cNvSpPr txBox="1">
            <a:spLocks noGrp="1"/>
          </p:cNvSpPr>
          <p:nvPr>
            <p:ph type="body" idx="1"/>
          </p:nvPr>
        </p:nvSpPr>
        <p:spPr>
          <a:xfrm>
            <a:off x="2782160" y="1355704"/>
            <a:ext cx="3125655" cy="1924705"/>
          </a:xfrm>
          <a:prstGeom prst="rect">
            <a:avLst/>
          </a:prstGeom>
          <a:noFill/>
          <a:ln>
            <a:noFill/>
          </a:ln>
        </p:spPr>
        <p:txBody>
          <a:bodyPr spcFirstLastPara="1" wrap="square" lIns="91425" tIns="91425" rIns="91425" bIns="91425" anchor="t" anchorCtr="0">
            <a:noAutofit/>
          </a:bodyPr>
          <a:lstStyle/>
          <a:p>
            <a:pPr marL="285750" indent="-285750">
              <a:buSzPct val="100000"/>
            </a:pPr>
            <a:r>
              <a:rPr lang="en-US" sz="2400" dirty="0">
                <a:solidFill>
                  <a:schemeClr val="bg1"/>
                </a:solidFill>
              </a:rPr>
              <a:t>Polices  </a:t>
            </a:r>
          </a:p>
          <a:p>
            <a:pPr marL="285750" indent="-285750">
              <a:buSzPct val="100000"/>
            </a:pPr>
            <a:r>
              <a:rPr lang="en-US" sz="2400" dirty="0">
                <a:solidFill>
                  <a:schemeClr val="bg1"/>
                </a:solidFill>
              </a:rPr>
              <a:t>Practices</a:t>
            </a:r>
          </a:p>
          <a:p>
            <a:pPr marL="285750" indent="-285750">
              <a:buSzPct val="100000"/>
            </a:pPr>
            <a:r>
              <a:rPr lang="en-US" sz="2400" dirty="0">
                <a:solidFill>
                  <a:schemeClr val="bg1"/>
                </a:solidFill>
              </a:rPr>
              <a:t>Technology</a:t>
            </a:r>
          </a:p>
          <a:p>
            <a:pPr marL="285750" indent="-285750">
              <a:buSzPct val="100000"/>
            </a:pPr>
            <a:r>
              <a:rPr lang="en-US" sz="2400" dirty="0">
                <a:solidFill>
                  <a:schemeClr val="bg1"/>
                </a:solidFill>
              </a:rPr>
              <a:t>Resources</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dirty="0"/>
          </a:p>
        </p:txBody>
      </p:sp>
    </p:spTree>
    <p:extLst>
      <p:ext uri="{BB962C8B-B14F-4D97-AF65-F5344CB8AC3E}">
        <p14:creationId xmlns:p14="http://schemas.microsoft.com/office/powerpoint/2010/main" val="174949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p:cNvSpPr txBox="1">
            <a:spLocks noGrp="1"/>
          </p:cNvSpPr>
          <p:nvPr>
            <p:ph type="title"/>
          </p:nvPr>
        </p:nvSpPr>
        <p:spPr>
          <a:xfrm>
            <a:off x="460950" y="548640"/>
            <a:ext cx="8222100" cy="10972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Opening U.S. Government-Funded Science: Polices 2005 to 2019</a:t>
            </a:r>
            <a:endParaRPr dirty="0"/>
          </a:p>
        </p:txBody>
      </p:sp>
      <p:cxnSp>
        <p:nvCxnSpPr>
          <p:cNvPr id="19" name="Straight Arrow Connector 18" descr="Timeline arrow spanning from 2005 to 2019" title="Timeline arrow"/>
          <p:cNvCxnSpPr/>
          <p:nvPr/>
        </p:nvCxnSpPr>
        <p:spPr>
          <a:xfrm flipV="1">
            <a:off x="228600" y="3140766"/>
            <a:ext cx="8686800" cy="39756"/>
          </a:xfrm>
          <a:prstGeom prst="straightConnector1">
            <a:avLst/>
          </a:prstGeom>
          <a:ln w="1016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 name="Picture 5" descr="Office of Management and Budget (OMB)  Memo M-06-02, “Improving Public Access to and Dissemination of Government Information and Using the Federal Enterprise Architecture Data Reference Model,” December 16, 2005, https://www.whitehouse.gov/sites/whitehouse.gov/files/omb/memoranda/2006/m06-02.pdf" title="Exerpt of Memo M-06-02"/>
          <p:cNvPicPr>
            <a:picLocks noChangeAspect="1"/>
          </p:cNvPicPr>
          <p:nvPr/>
        </p:nvPicPr>
        <p:blipFill>
          <a:blip r:embed="rId3"/>
          <a:stretch>
            <a:fillRect/>
          </a:stretch>
        </p:blipFill>
        <p:spPr>
          <a:xfrm>
            <a:off x="250675" y="1793850"/>
            <a:ext cx="1868141" cy="871982"/>
          </a:xfrm>
          <a:prstGeom prst="rect">
            <a:avLst/>
          </a:prstGeom>
          <a:ln w="25400">
            <a:solidFill>
              <a:srgbClr val="002060"/>
            </a:solidFill>
          </a:ln>
        </p:spPr>
      </p:pic>
      <p:cxnSp>
        <p:nvCxnSpPr>
          <p:cNvPr id="23" name="Straight Arrow Connector 22" title="Arrow pointing from image to timeline"/>
          <p:cNvCxnSpPr/>
          <p:nvPr/>
        </p:nvCxnSpPr>
        <p:spPr>
          <a:xfrm flipH="1">
            <a:off x="548640" y="2651760"/>
            <a:ext cx="636106" cy="47493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4" name="2005 TextBox 23"/>
          <p:cNvSpPr txBox="1"/>
          <p:nvPr/>
        </p:nvSpPr>
        <p:spPr>
          <a:xfrm>
            <a:off x="254444" y="2687539"/>
            <a:ext cx="582211" cy="307777"/>
          </a:xfrm>
          <a:prstGeom prst="rect">
            <a:avLst/>
          </a:prstGeom>
          <a:noFill/>
        </p:spPr>
        <p:txBody>
          <a:bodyPr wrap="none" rtlCol="0">
            <a:spAutoFit/>
          </a:bodyPr>
          <a:lstStyle/>
          <a:p>
            <a:r>
              <a:rPr lang="en-US" b="1" dirty="0"/>
              <a:t>2005</a:t>
            </a:r>
          </a:p>
        </p:txBody>
      </p:sp>
      <p:pic>
        <p:nvPicPr>
          <p:cNvPr id="8" name="Picture 7" descr="White House “Transparency and Open Government” memo, January 21, 2009, https://obamawhitehouse.archives.gov/the-press-office/transparency-and-open-government" title="Image of Transparency and Open Government"/>
          <p:cNvPicPr>
            <a:picLocks noChangeAspect="1"/>
          </p:cNvPicPr>
          <p:nvPr/>
        </p:nvPicPr>
        <p:blipFill>
          <a:blip r:embed="rId4"/>
          <a:stretch>
            <a:fillRect/>
          </a:stretch>
        </p:blipFill>
        <p:spPr>
          <a:xfrm>
            <a:off x="604134" y="3767748"/>
            <a:ext cx="1583918" cy="1197596"/>
          </a:xfrm>
          <a:prstGeom prst="rect">
            <a:avLst/>
          </a:prstGeom>
          <a:ln w="25400">
            <a:solidFill>
              <a:srgbClr val="002060"/>
            </a:solidFill>
          </a:ln>
        </p:spPr>
      </p:pic>
      <p:pic>
        <p:nvPicPr>
          <p:cNvPr id="9" name="Picture 8" descr="Office OMB memo M-10-06, “Open Government Directive”, December 8, 2009, https://www.whitehouse.gov/sites/whitehouse.gov/files/omb/memoranda/2010/m10-06.pdf" title="Image of memo M-10-06"/>
          <p:cNvPicPr>
            <a:picLocks noChangeAspect="1"/>
          </p:cNvPicPr>
          <p:nvPr/>
        </p:nvPicPr>
        <p:blipFill>
          <a:blip r:embed="rId5"/>
          <a:stretch>
            <a:fillRect/>
          </a:stretch>
        </p:blipFill>
        <p:spPr>
          <a:xfrm>
            <a:off x="1595549" y="4350332"/>
            <a:ext cx="1700818" cy="714946"/>
          </a:xfrm>
          <a:prstGeom prst="rect">
            <a:avLst/>
          </a:prstGeom>
          <a:ln w="25400">
            <a:solidFill>
              <a:srgbClr val="002060"/>
            </a:solidFill>
          </a:ln>
        </p:spPr>
      </p:pic>
      <p:cxnSp>
        <p:nvCxnSpPr>
          <p:cNvPr id="27" name="Straight Arrow Connector 26" title="Arrow pointing from image to timeline"/>
          <p:cNvCxnSpPr/>
          <p:nvPr/>
        </p:nvCxnSpPr>
        <p:spPr>
          <a:xfrm flipV="1">
            <a:off x="2166721" y="3192588"/>
            <a:ext cx="419966" cy="57051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8" name="2009 TextBox 27"/>
          <p:cNvSpPr txBox="1"/>
          <p:nvPr/>
        </p:nvSpPr>
        <p:spPr>
          <a:xfrm>
            <a:off x="1718804" y="3404477"/>
            <a:ext cx="582211" cy="307777"/>
          </a:xfrm>
          <a:prstGeom prst="rect">
            <a:avLst/>
          </a:prstGeom>
          <a:noFill/>
        </p:spPr>
        <p:txBody>
          <a:bodyPr wrap="none" rtlCol="0">
            <a:spAutoFit/>
          </a:bodyPr>
          <a:lstStyle/>
          <a:p>
            <a:r>
              <a:rPr lang="en-US" b="1" dirty="0"/>
              <a:t>2009</a:t>
            </a:r>
          </a:p>
        </p:txBody>
      </p:sp>
      <p:pic>
        <p:nvPicPr>
          <p:cNvPr id="10" name="Picture 9" descr="White House Office of Science and Technology Policy (OSTP) memo “Increasing Access to the Results of Federally Funded Scientific Research,” also knows as “The Holdren Memo,” February 22, 2013, https://web.archive.org/web/20130308142014/https://www.whitehouse.gov/sites/default/files/microsites/ostp/ostp_public_access_memo_2013.pdf" title="Image of Holdren memo"/>
          <p:cNvPicPr>
            <a:picLocks noChangeAspect="1"/>
          </p:cNvPicPr>
          <p:nvPr/>
        </p:nvPicPr>
        <p:blipFill>
          <a:blip r:embed="rId6"/>
          <a:stretch>
            <a:fillRect/>
          </a:stretch>
        </p:blipFill>
        <p:spPr>
          <a:xfrm>
            <a:off x="3113971" y="1737791"/>
            <a:ext cx="2225782" cy="909118"/>
          </a:xfrm>
          <a:prstGeom prst="rect">
            <a:avLst/>
          </a:prstGeom>
          <a:ln w="22225">
            <a:solidFill>
              <a:srgbClr val="002060"/>
            </a:solidFill>
          </a:ln>
        </p:spPr>
      </p:pic>
      <p:cxnSp>
        <p:nvCxnSpPr>
          <p:cNvPr id="34" name="Straight Arrow Connector 33" title="Arrow pointing from image to timeline"/>
          <p:cNvCxnSpPr/>
          <p:nvPr/>
        </p:nvCxnSpPr>
        <p:spPr>
          <a:xfrm>
            <a:off x="4217272" y="2687539"/>
            <a:ext cx="354728" cy="45322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5" name="2013 TextBox 34"/>
          <p:cNvSpPr txBox="1"/>
          <p:nvPr/>
        </p:nvSpPr>
        <p:spPr>
          <a:xfrm>
            <a:off x="3579404" y="2712718"/>
            <a:ext cx="582211" cy="307777"/>
          </a:xfrm>
          <a:prstGeom prst="rect">
            <a:avLst/>
          </a:prstGeom>
          <a:noFill/>
        </p:spPr>
        <p:txBody>
          <a:bodyPr wrap="none" rtlCol="0">
            <a:spAutoFit/>
          </a:bodyPr>
          <a:lstStyle/>
          <a:p>
            <a:r>
              <a:rPr lang="en-US" b="1" dirty="0"/>
              <a:t>2013</a:t>
            </a:r>
          </a:p>
        </p:txBody>
      </p:sp>
      <p:pic>
        <p:nvPicPr>
          <p:cNvPr id="11" name="Picture 10" descr="OMB memo M-13-13, “Open Data Policy – Managing Information as an Asset,” May 9, 2013,  https://www.whitehouse.gov/sites/whitehouse.gov/files/omb/memoranda/2013/m-13-13.pdf" title="Image of memo M-13-13"/>
          <p:cNvPicPr>
            <a:picLocks noChangeAspect="1"/>
          </p:cNvPicPr>
          <p:nvPr/>
        </p:nvPicPr>
        <p:blipFill>
          <a:blip r:embed="rId7"/>
          <a:stretch>
            <a:fillRect/>
          </a:stretch>
        </p:blipFill>
        <p:spPr>
          <a:xfrm>
            <a:off x="4165072" y="3654526"/>
            <a:ext cx="1222415" cy="925104"/>
          </a:xfrm>
          <a:prstGeom prst="rect">
            <a:avLst/>
          </a:prstGeom>
          <a:ln w="25400">
            <a:solidFill>
              <a:srgbClr val="002060"/>
            </a:solidFill>
          </a:ln>
        </p:spPr>
      </p:pic>
      <p:pic>
        <p:nvPicPr>
          <p:cNvPr id="12" name="Picture 11" descr="White House Executive Order 13642 “Making Open and Machine Readable the New Default for Government Information,” May 9, 2013, https://www.govinfo.gov/content/pkg/FR-2013-05-14/pdf/2013-11533.pdf " title="Image of Order 13642"/>
          <p:cNvPicPr>
            <a:picLocks noChangeAspect="1"/>
          </p:cNvPicPr>
          <p:nvPr/>
        </p:nvPicPr>
        <p:blipFill>
          <a:blip r:embed="rId8"/>
          <a:stretch>
            <a:fillRect/>
          </a:stretch>
        </p:blipFill>
        <p:spPr>
          <a:xfrm>
            <a:off x="4084745" y="4375070"/>
            <a:ext cx="1495117" cy="658477"/>
          </a:xfrm>
          <a:prstGeom prst="rect">
            <a:avLst/>
          </a:prstGeom>
          <a:ln w="25400">
            <a:solidFill>
              <a:schemeClr val="bg2"/>
            </a:solidFill>
          </a:ln>
        </p:spPr>
      </p:pic>
      <p:cxnSp>
        <p:nvCxnSpPr>
          <p:cNvPr id="37" name="Straight Arrow Connector 36" title="Arrow pointing from image to timeline"/>
          <p:cNvCxnSpPr>
            <a:stCxn id="11" idx="0"/>
          </p:cNvCxnSpPr>
          <p:nvPr/>
        </p:nvCxnSpPr>
        <p:spPr>
          <a:xfrm flipH="1" flipV="1">
            <a:off x="4572000" y="3206575"/>
            <a:ext cx="204280" cy="44795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8" name="2013_2 TextBox 37"/>
          <p:cNvSpPr txBox="1"/>
          <p:nvPr/>
        </p:nvSpPr>
        <p:spPr>
          <a:xfrm>
            <a:off x="3874932" y="3326289"/>
            <a:ext cx="582211" cy="307777"/>
          </a:xfrm>
          <a:prstGeom prst="rect">
            <a:avLst/>
          </a:prstGeom>
          <a:noFill/>
        </p:spPr>
        <p:txBody>
          <a:bodyPr wrap="none" rtlCol="0">
            <a:spAutoFit/>
          </a:bodyPr>
          <a:lstStyle/>
          <a:p>
            <a:r>
              <a:rPr lang="en-US" b="1" dirty="0"/>
              <a:t>2013</a:t>
            </a:r>
          </a:p>
        </p:txBody>
      </p:sp>
      <p:pic>
        <p:nvPicPr>
          <p:cNvPr id="14" name="HR 4174" descr="House of Representatives bill H.R. 4174, “Foundations for Evidence-Based Policymaking Act of 2018,” introduced October 31, 2017, https://www.congress.gov/bill/115th-congress/house-bill/4174" title="Image of H.R. 4174"/>
          <p:cNvPicPr>
            <a:picLocks noChangeAspect="1"/>
          </p:cNvPicPr>
          <p:nvPr/>
        </p:nvPicPr>
        <p:blipFill rotWithShape="1">
          <a:blip r:embed="rId9" cstate="print">
            <a:extLst>
              <a:ext uri="{28A0092B-C50C-407E-A947-70E740481C1C}">
                <a14:useLocalDpi xmlns:a14="http://schemas.microsoft.com/office/drawing/2010/main" val="0"/>
              </a:ext>
            </a:extLst>
          </a:blip>
          <a:srcRect b="31467"/>
          <a:stretch/>
        </p:blipFill>
        <p:spPr>
          <a:xfrm>
            <a:off x="5636675" y="2130654"/>
            <a:ext cx="1546359" cy="488486"/>
          </a:xfrm>
          <a:prstGeom prst="rect">
            <a:avLst/>
          </a:prstGeom>
          <a:ln w="19050">
            <a:solidFill>
              <a:srgbClr val="002060"/>
            </a:solidFill>
          </a:ln>
          <a:effectLst>
            <a:outerShdw blurRad="50800" dist="38100" dir="2700000" algn="tl" rotWithShape="0">
              <a:prstClr val="black">
                <a:alpha val="40000"/>
              </a:prstClr>
            </a:outerShdw>
          </a:effectLst>
        </p:spPr>
      </p:pic>
      <p:cxnSp>
        <p:nvCxnSpPr>
          <p:cNvPr id="43" name="Straight Arrow Connector 42" title="Arrow pointing from image to timeline"/>
          <p:cNvCxnSpPr>
            <a:stCxn id="14" idx="2"/>
          </p:cNvCxnSpPr>
          <p:nvPr/>
        </p:nvCxnSpPr>
        <p:spPr>
          <a:xfrm>
            <a:off x="6409855" y="2619140"/>
            <a:ext cx="181445" cy="50755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4" name="2017 TextBox 43"/>
          <p:cNvSpPr txBox="1"/>
          <p:nvPr/>
        </p:nvSpPr>
        <p:spPr>
          <a:xfrm>
            <a:off x="5942262" y="2650436"/>
            <a:ext cx="582211" cy="307777"/>
          </a:xfrm>
          <a:prstGeom prst="rect">
            <a:avLst/>
          </a:prstGeom>
          <a:noFill/>
        </p:spPr>
        <p:txBody>
          <a:bodyPr wrap="none" rtlCol="0">
            <a:spAutoFit/>
          </a:bodyPr>
          <a:lstStyle/>
          <a:p>
            <a:r>
              <a:rPr lang="en-US" b="1" dirty="0"/>
              <a:t>2017</a:t>
            </a:r>
          </a:p>
        </p:txBody>
      </p:sp>
      <p:pic>
        <p:nvPicPr>
          <p:cNvPr id="15" name="S.760" descr="U.S. Senate bill “S.760 - Open, Public, Electronic, and Necessary Government Data Act,” introduced March 29, 2017, https://www.congress.gov/bill/115th-congress/senate-bill/760/text , and," title="First Image of S. 76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39996" y="3662084"/>
            <a:ext cx="1616394" cy="522016"/>
          </a:xfrm>
          <a:prstGeom prst="rect">
            <a:avLst/>
          </a:prstGeom>
          <a:ln w="19050">
            <a:solidFill>
              <a:srgbClr val="002060"/>
            </a:solidFill>
          </a:ln>
          <a:effectLst>
            <a:outerShdw blurRad="50800" dist="38100" dir="2700000" algn="tl" rotWithShape="0">
              <a:prstClr val="black">
                <a:alpha val="40000"/>
              </a:prstClr>
            </a:outerShdw>
          </a:effectLst>
        </p:spPr>
      </p:pic>
      <p:pic>
        <p:nvPicPr>
          <p:cNvPr id="16" name="OPEN gov data act" descr="S. 760, the OPEN Government Data Act. &quot;Section 1. Short Title. This Act may be cited as the &quot;Open, Public, Electronic, and Necessary Government Data Act&quot; or the &quot;OPEN Government Data Act&quot;." title="Second image of S.76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1775" y="3997368"/>
            <a:ext cx="1843507" cy="509639"/>
          </a:xfrm>
          <a:prstGeom prst="rect">
            <a:avLst/>
          </a:prstGeom>
          <a:ln w="19050">
            <a:solidFill>
              <a:srgbClr val="002060"/>
            </a:solidFill>
          </a:ln>
          <a:effectLst>
            <a:outerShdw blurRad="50800" dist="38100" dir="2700000" algn="tl" rotWithShape="0">
              <a:prstClr val="black">
                <a:alpha val="40000"/>
              </a:prstClr>
            </a:outerShdw>
          </a:effectLst>
        </p:spPr>
      </p:pic>
      <p:cxnSp>
        <p:nvCxnSpPr>
          <p:cNvPr id="52" name="Straight Arrow Connector 51" title="Arrow pointing from image to timeline"/>
          <p:cNvCxnSpPr>
            <a:stCxn id="15" idx="0"/>
          </p:cNvCxnSpPr>
          <p:nvPr/>
        </p:nvCxnSpPr>
        <p:spPr>
          <a:xfrm flipV="1">
            <a:off x="7248193" y="3206575"/>
            <a:ext cx="56701" cy="45550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3" name="2018 TextBox 52"/>
          <p:cNvSpPr txBox="1"/>
          <p:nvPr/>
        </p:nvSpPr>
        <p:spPr>
          <a:xfrm>
            <a:off x="6706918" y="3343518"/>
            <a:ext cx="582211" cy="307777"/>
          </a:xfrm>
          <a:prstGeom prst="rect">
            <a:avLst/>
          </a:prstGeom>
          <a:noFill/>
        </p:spPr>
        <p:txBody>
          <a:bodyPr wrap="none" rtlCol="0">
            <a:spAutoFit/>
          </a:bodyPr>
          <a:lstStyle/>
          <a:p>
            <a:r>
              <a:rPr lang="en-US" b="1" dirty="0"/>
              <a:t>2018</a:t>
            </a:r>
          </a:p>
        </p:txBody>
      </p:sp>
      <p:pic>
        <p:nvPicPr>
          <p:cNvPr id="17" name="Evidence Based Policy" descr="Public Law No. 115-435 “Foundations for Evidence-Based Policymaking Act of 2018,” signed into law on January 14, 2019, https://www.congress.gov/115/plaws/publ435/PLAW-115publ435.pdf" title="Image of Public Law 155-4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04894" y="1902913"/>
            <a:ext cx="1586185" cy="694804"/>
          </a:xfrm>
          <a:prstGeom prst="rect">
            <a:avLst/>
          </a:prstGeom>
          <a:ln w="19050">
            <a:solidFill>
              <a:srgbClr val="002060"/>
            </a:solidFill>
          </a:ln>
          <a:effectLst>
            <a:outerShdw blurRad="50800" dist="38100" dir="2700000" algn="tl" rotWithShape="0">
              <a:prstClr val="black">
                <a:alpha val="40000"/>
              </a:prstClr>
            </a:outerShdw>
          </a:effectLst>
        </p:spPr>
      </p:pic>
      <p:cxnSp>
        <p:nvCxnSpPr>
          <p:cNvPr id="47" name="Straight Arrow Connector 46" title="Arrow pointing from image to timeline"/>
          <p:cNvCxnSpPr>
            <a:stCxn id="17" idx="2"/>
          </p:cNvCxnSpPr>
          <p:nvPr/>
        </p:nvCxnSpPr>
        <p:spPr>
          <a:xfrm flipH="1">
            <a:off x="7736619" y="2597717"/>
            <a:ext cx="361368" cy="49385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8" name="2019 TextBox 47"/>
          <p:cNvSpPr txBox="1"/>
          <p:nvPr/>
        </p:nvSpPr>
        <p:spPr>
          <a:xfrm>
            <a:off x="8336931" y="2619957"/>
            <a:ext cx="582211" cy="307777"/>
          </a:xfrm>
          <a:prstGeom prst="rect">
            <a:avLst/>
          </a:prstGeom>
          <a:noFill/>
        </p:spPr>
        <p:txBody>
          <a:bodyPr wrap="none" rtlCol="0">
            <a:spAutoFit/>
          </a:bodyPr>
          <a:lstStyle/>
          <a:p>
            <a:r>
              <a:rPr lang="en-US" b="1" dirty="0"/>
              <a:t>2019</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dirty="0"/>
          </a:p>
        </p:txBody>
      </p:sp>
      <p:pic>
        <p:nvPicPr>
          <p:cNvPr id="5"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a:ext uri="{FF2B5EF4-FFF2-40B4-BE49-F238E27FC236}">
                <a16:creationId xmlns:a16="http://schemas.microsoft.com/office/drawing/2014/main" id="{B2C2E65F-BA10-4676-908D-D8AE7A804DA1}"/>
              </a:ext>
            </a:extLst>
          </p:cNvPr>
          <p:cNvPicPr>
            <a:picLocks noChangeAspect="1"/>
          </p:cNvPicPr>
          <p:nvPr/>
        </p:nvPicPr>
        <p:blipFill>
          <a:blip r:embed="rId13"/>
          <a:stretch>
            <a:fillRect/>
          </a:stretch>
        </p:blipFill>
        <p:spPr>
          <a:xfrm>
            <a:off x="7315200" y="4572000"/>
            <a:ext cx="1216849" cy="461618"/>
          </a:xfrm>
          <a:prstGeom prst="rect">
            <a:avLst/>
          </a:prstGeom>
        </p:spPr>
      </p:pic>
    </p:spTree>
    <p:extLst>
      <p:ext uri="{BB962C8B-B14F-4D97-AF65-F5344CB8AC3E}">
        <p14:creationId xmlns:p14="http://schemas.microsoft.com/office/powerpoint/2010/main" val="206032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p:cNvSpPr txBox="1">
            <a:spLocks noGrp="1"/>
          </p:cNvSpPr>
          <p:nvPr>
            <p:ph type="title"/>
          </p:nvPr>
        </p:nvSpPr>
        <p:spPr>
          <a:xfrm>
            <a:off x="460950" y="548640"/>
            <a:ext cx="8222100" cy="10972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Opening U.S. Government-Funded Science: Practices</a:t>
            </a:r>
            <a:endParaRPr dirty="0"/>
          </a:p>
        </p:txBody>
      </p:sp>
      <p:pic>
        <p:nvPicPr>
          <p:cNvPr id="4" name="Picture 3" descr="Cover shot of Harnessing the Power of Digital Data for Science and Society: https://www.nitrd.gov/Publications/PublicationDetail.aspx?pubid=25" title="Image of cover of Harnessing the Power of Digital Data for Science and Society"/>
          <p:cNvPicPr>
            <a:picLocks noChangeAspect="1"/>
          </p:cNvPicPr>
          <p:nvPr/>
        </p:nvPicPr>
        <p:blipFill>
          <a:blip r:embed="rId3"/>
          <a:stretch>
            <a:fillRect/>
          </a:stretch>
        </p:blipFill>
        <p:spPr>
          <a:xfrm>
            <a:off x="418704" y="1809286"/>
            <a:ext cx="2385851" cy="3193708"/>
          </a:xfrm>
          <a:prstGeom prst="rect">
            <a:avLst/>
          </a:prstGeom>
          <a:ln w="25400">
            <a:solidFill>
              <a:schemeClr val="bg2"/>
            </a:solidFill>
          </a:ln>
        </p:spPr>
      </p:pic>
      <p:sp>
        <p:nvSpPr>
          <p:cNvPr id="7" name="TextBox 6"/>
          <p:cNvSpPr txBox="1"/>
          <p:nvPr/>
        </p:nvSpPr>
        <p:spPr>
          <a:xfrm>
            <a:off x="2960370" y="1828800"/>
            <a:ext cx="5326380" cy="2877711"/>
          </a:xfrm>
          <a:prstGeom prst="rect">
            <a:avLst/>
          </a:prstGeom>
          <a:noFill/>
        </p:spPr>
        <p:txBody>
          <a:bodyPr wrap="square" rtlCol="0">
            <a:spAutoFit/>
          </a:bodyPr>
          <a:lstStyle/>
          <a:p>
            <a:pPr>
              <a:spcAft>
                <a:spcPts val="600"/>
              </a:spcAft>
            </a:pPr>
            <a:r>
              <a:rPr lang="en-US" b="1" dirty="0"/>
              <a:t>Guiding Principles</a:t>
            </a:r>
            <a:endParaRPr lang="en-US" dirty="0"/>
          </a:p>
          <a:p>
            <a:pPr marL="285750" indent="-285750">
              <a:spcAft>
                <a:spcPts val="600"/>
              </a:spcAft>
              <a:buFont typeface="Arial" panose="020B0604020202020204" pitchFamily="34" charset="0"/>
              <a:buChar char="•"/>
            </a:pPr>
            <a:r>
              <a:rPr lang="en-US" sz="1200" dirty="0"/>
              <a:t>Science is global and thrives in the digital dimensions;</a:t>
            </a:r>
          </a:p>
          <a:p>
            <a:pPr marL="285750" indent="-285750">
              <a:spcAft>
                <a:spcPts val="600"/>
              </a:spcAft>
              <a:buFont typeface="Arial" panose="020B0604020202020204" pitchFamily="34" charset="0"/>
              <a:buChar char="•"/>
            </a:pPr>
            <a:r>
              <a:rPr lang="en-US" sz="1200" dirty="0"/>
              <a:t>Digital scientific data are national and global assets;</a:t>
            </a:r>
          </a:p>
          <a:p>
            <a:pPr marL="285750" indent="-285750">
              <a:spcAft>
                <a:spcPts val="600"/>
              </a:spcAft>
              <a:buFont typeface="Arial" panose="020B0604020202020204" pitchFamily="34" charset="0"/>
              <a:buChar char="•"/>
            </a:pPr>
            <a:r>
              <a:rPr lang="en-US" sz="1200" dirty="0"/>
              <a:t>Not all digital scientific data need to be preserved and not all preserved data need to be preserved indefinitely;</a:t>
            </a:r>
          </a:p>
          <a:p>
            <a:pPr marL="285750" indent="-285750">
              <a:spcAft>
                <a:spcPts val="600"/>
              </a:spcAft>
              <a:buFont typeface="Arial" panose="020B0604020202020204" pitchFamily="34" charset="0"/>
              <a:buChar char="•"/>
            </a:pPr>
            <a:r>
              <a:rPr lang="en-US" sz="1200" dirty="0"/>
              <a:t>Communities of practice are an essential feature of the digital landscape;</a:t>
            </a:r>
          </a:p>
          <a:p>
            <a:pPr marL="285750" indent="-285750">
              <a:spcAft>
                <a:spcPts val="600"/>
              </a:spcAft>
              <a:buFont typeface="Arial" panose="020B0604020202020204" pitchFamily="34" charset="0"/>
              <a:buChar char="•"/>
            </a:pPr>
            <a:r>
              <a:rPr lang="en-US" sz="1200" dirty="0"/>
              <a:t>Preservation of digital scientific data is both a government and private sector responsibility and benefits society as a whole;</a:t>
            </a:r>
          </a:p>
          <a:p>
            <a:pPr marL="285750" indent="-285750">
              <a:spcAft>
                <a:spcPts val="600"/>
              </a:spcAft>
              <a:buFont typeface="Arial" panose="020B0604020202020204" pitchFamily="34" charset="0"/>
              <a:buChar char="•"/>
            </a:pPr>
            <a:r>
              <a:rPr lang="en-US" sz="1200" dirty="0"/>
              <a:t>Long-term preservation, access, and interoperability require management of the full data life cycle; and</a:t>
            </a:r>
          </a:p>
          <a:p>
            <a:pPr marL="285750" indent="-285750">
              <a:spcAft>
                <a:spcPts val="600"/>
              </a:spcAft>
              <a:buFont typeface="Arial" panose="020B0604020202020204" pitchFamily="34" charset="0"/>
              <a:buChar char="•"/>
            </a:pPr>
            <a:r>
              <a:rPr lang="en-US" sz="1200" dirty="0"/>
              <a:t>Dynamic strategies are required</a:t>
            </a:r>
          </a:p>
        </p:txBody>
      </p:sp>
      <p:sp>
        <p:nvSpPr>
          <p:cNvPr id="33" name="TextBox 32"/>
          <p:cNvSpPr txBox="1"/>
          <p:nvPr/>
        </p:nvSpPr>
        <p:spPr>
          <a:xfrm>
            <a:off x="2937510" y="4781060"/>
            <a:ext cx="4206247" cy="246221"/>
          </a:xfrm>
          <a:prstGeom prst="rect">
            <a:avLst/>
          </a:prstGeom>
          <a:solidFill>
            <a:schemeClr val="bg1"/>
          </a:solidFill>
          <a:ln w="25400">
            <a:noFill/>
          </a:ln>
        </p:spPr>
        <p:txBody>
          <a:bodyPr wrap="square" rtlCol="0">
            <a:spAutoFit/>
          </a:bodyPr>
          <a:lstStyle/>
          <a:p>
            <a:pPr algn="ctr"/>
            <a:r>
              <a:rPr lang="en-US" sz="1000" dirty="0">
                <a:hlinkClick r:id="rId4"/>
              </a:rPr>
              <a:t>https://www.nitrd.gov/Publications/PublicationDetail.aspx?pubid=25</a:t>
            </a:r>
            <a:endParaRPr lang="en-US" sz="10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dirty="0"/>
          </a:p>
        </p:txBody>
      </p:sp>
      <p:pic>
        <p:nvPicPr>
          <p:cNvPr id="5" name="BTS Logo" descr="This image is the Bureau of Transportation Statistics Logo. It contains the usual U.S. DOT blue triskelion mark, followed by these lines of text: U.S. Department of Transportation, Office of the Secretary of Transportation, Bureau of Transportation Statistics." title="BTS Logo">
            <a:extLst>
              <a:ext uri="{FF2B5EF4-FFF2-40B4-BE49-F238E27FC236}">
                <a16:creationId xmlns:a16="http://schemas.microsoft.com/office/drawing/2014/main" id="{B2C2E65F-BA10-4676-908D-D8AE7A804DA1}"/>
              </a:ext>
            </a:extLst>
          </p:cNvPr>
          <p:cNvPicPr>
            <a:picLocks noChangeAspect="1"/>
          </p:cNvPicPr>
          <p:nvPr/>
        </p:nvPicPr>
        <p:blipFill>
          <a:blip r:embed="rId5"/>
          <a:stretch>
            <a:fillRect/>
          </a:stretch>
        </p:blipFill>
        <p:spPr>
          <a:xfrm>
            <a:off x="7315200" y="4572000"/>
            <a:ext cx="1216849" cy="461618"/>
          </a:xfrm>
          <a:prstGeom prst="rect">
            <a:avLst/>
          </a:prstGeom>
        </p:spPr>
      </p:pic>
    </p:spTree>
    <p:extLst>
      <p:ext uri="{BB962C8B-B14F-4D97-AF65-F5344CB8AC3E}">
        <p14:creationId xmlns:p14="http://schemas.microsoft.com/office/powerpoint/2010/main" val="2707195678"/>
      </p:ext>
    </p:extLst>
  </p:cSld>
  <p:clrMapOvr>
    <a:masterClrMapping/>
  </p:clrMapOvr>
</p:sld>
</file>

<file path=ppt/theme/theme1.xml><?xml version="1.0" encoding="utf-8"?>
<a:theme xmlns:a="http://schemas.openxmlformats.org/drawingml/2006/main" name="Material">
  <a:themeElements>
    <a:clrScheme name="Custom 1">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0C5ADB"/>
      </a:hlink>
      <a:folHlink>
        <a:srgbClr val="083C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_xmlsignatures/_rels/origin.sigs.rels><?xml version="1.0" encoding="UTF-8" standalone="yes"?>
<Relationships xmlns="http://schemas.openxmlformats.org/package/2006/relationships"><Relationship Id="rId1" Type="http://schemas.openxmlformats.org/package/2006/relationships/digital-signature/signature" Target="sig1.xml"/></Relationships>
</file>

<file path=_xmlsignatures/sig1.xml><?xml version="1.0" encoding="utf-8"?>
<Signature xmlns="http://www.w3.org/2000/09/xmldsig#" Id="idPackageSignature">
  <SignedInfo>
    <CanonicalizationMethod Algorithm="http://www.w3.org/TR/2001/REC-xml-c14n-20010315"/>
    <SignatureMethod Algorithm="http://www.w3.org/2001/04/xmldsig-more#rsa-sha256"/>
    <Reference Type="http://www.w3.org/2000/09/xmldsig#Object" URI="#idPackageObject">
      <DigestMethod Algorithm="http://www.w3.org/2001/04/xmlenc#sha256"/>
      <DigestValue>GrwfG2x1k5ko6zDB6ojOYxMAkUTzquPR69anNZt+U8k=</DigestValue>
    </Reference>
    <Reference Type="http://www.w3.org/2000/09/xmldsig#Object" URI="#idOfficeObject">
      <DigestMethod Algorithm="http://www.w3.org/2001/04/xmlenc#sha256"/>
      <DigestValue>F7tBzyGzQDruU9jC+JK2eURENXA0br3gYsQNOTTMerg=</DigestValue>
    </Reference>
    <Reference Type="http://uri.etsi.org/01903#SignedProperties" URI="#idSignedProperties">
      <Transforms>
        <Transform Algorithm="http://www.w3.org/TR/2001/REC-xml-c14n-20010315"/>
      </Transforms>
      <DigestMethod Algorithm="http://www.w3.org/2001/04/xmlenc#sha256"/>
      <DigestValue>fcln4HfoSnUHQBaoiDN/gR/V93cqp8aTwGTKHcwF/YM=</DigestValue>
    </Reference>
  </SignedInfo>
  <SignatureValue>jWE9zy8qWc70o8Jnn+6YEN9kfHD1IGq1gybuYHWtxEX5wDLCsCN3Bzk1Yz7hRwcp6tSCiRLm/cbF
V3E1p683YVbxcufOpEBxh5NAM55RCZv6y/P2B/orcC3LYObAuvua2sx5tBcW57/sr6mTdfVRiBcD
2VQ+nCxYIHFsphPpO6SxDqI4o/isXG8cQpeweLgvr0Gvqe27VIKpgyVupGJTx6M2VI4ArE15Q1VI
hbxZoEifpUK/vlZJLERQUB4w6WjUJeMDz0jd/Y3poEU6Ts6c38Tte6QoK8Y2GZWGquXgccCmFzFm
KQBODxJjE5ZYqxCXaulOhhiHet1iL3BuWTmAag==</SignatureValue>
  <KeyInfo>
    <X509Data>
      <X509Certificate>MIIFHDCCBASgAwIBAgIQJeYe6aGhHvqy5cucuOP8gzANBgkqhkiG9w0BAQsFADCBjDELMAkGA1UEBhMCVVMxGDAWBgNVBAoTD1UuUy4gR292ZXJubWVudDEqMCgGA1UECxMhVS5TLiBEZXBhcnRtZW50IG9mIFRyYW5zcG9ydGF0aW9uMTcwNQYDVQQDEy5VLlMuIERlcGFydG1lbnQgb2YgVHJhbnNwb3J0YXRpb24gQWdlbmN5IENBIEc0MB4XDTE5MDQxMDAwMDAwMFoXDTIxMDUwMTIzNTk1OVowgYExCzAJBgNVBAYTAlVTMRgwFgYDVQQKEw9VLlMuIEdvdmVybm1lbnQxDzANBgNVBAsTBjUyOTgwMTElMCMGA1UECxMcRGVwYXJ0bWVudCBvZiBUcmFuc3BvcnRhdGlvbjEgMB4GA1UEAxMXTEVJR0hUT04gTCBDSFJJU1RJQU5TRU4wggEiMA0GCSqGSIb3DQEBAQUAA4IBDwAwggEKAoIBAQDMsWw0Y/284mirm0JciIPqkTfR92SmTAH7ioRQOt2f2q3hbuH2cJp8u1KucWS215Ub8bMXAwg9ITmJLISQFKj1Gaibj/teDBqO9HcArkqP//CRcCRFL/lTDx7+3xOVKfB3Bg/DTzz3va/G8J4YRxiB3vR54zCjLocMxHZlWRIaMTO09yohZB3MDXEW/umJn0CVoGCltts9jWKqjDbbSyPCk7VngbeaYxXDAtiMn0WODxcuwio6Jv4Tzsr7ZU6lHwCkiein62HIowSZ0uKKvwIfoyRT0rC5Z/9no4FgT+iYXKp0rnq1rs9y6DBix2229hDANcOchtbQ5iScJnKvwMaxAgMBAAGjggGBMIIBfTAJBgNVHRMEAjAAMGYGA1UdHwRfMF0wW6BZoFeGVWh0dHA6Ly9vbnNpdGUtY3JsLnBraS5kaWdpY2VydC5jb20vVVNEZXBhcnRtZW50b2ZUcmFuc3BvcnRhdGlvbkZBQVBJVkc0L0xhdGVzdENSTC5jcmwwDgYDVR0PAQH/BAQDAgbAMB0GA1UdDgQWBBSNX6gNhDjjZKroUDpdCRNxnjxl1DAfBgNVHSMEGDAWgBRnww++PpoXLlosifBqH9Y+G8sOVTAXBgNVHSAEEDAOMAwGCmCGSAFlAwIBAwcwKAYDVR0RBCEwH4EdbGVpZ2h0b24uY2hyaXN0aWFuc2VuQGRvdC5nb3YwdQYIKwYBBQUHAQEEaTBnMCcGCCsGAQUFBzABhhtodHRwOi8vc3NwLW9jc3Auc3ltYXV0aC5jb20wPAYIKwYBBQUHMAKGMGh0dHA6Ly9zc3AtYWlhLnN5bWF1dGguY29tL1NTUC9Eb1RfQWdlbmN5X0c0LnA3YzANBgkqhkiG9w0BAQsFAAOCAQEAdSfOPoZ1VpyDYYgwwhN7pIJrm+Wt2/8RZF9rVYb9XBpgB15IrQJXN5Bqj2iuKi3jMDbN+bblfOIjoMbtjZscAmH2DNoUt2bdiE8Aukc+lq22pH5ivtxY95U1R6QexuKk1trjksGgaGUpeRWeN1GZ+WzBTZ9o/Yp/ELQSJ8hJ50E+O5sMQDAD+dOfwTdLX9OHt4LgAg0fis5KtHUCsxexeRFwXBxq2U4u2X0zU5x7ovUQ4imwYK+9lMxtGDfeB79Ub9/B6L+1Q9wybiGYom3h6CdnwFQJwipn963zx0YGG7Hipyr7Niobo0aI9nlztWSV8tKMAGZQEtwwRYPWHmpqwg==</X509Certificate>
    </X509Data>
  </KeyInfo>
  <Object Id="idPackageObject">
    <Manifest>
      <Reference URI="/_rels/.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ZA0yc/xO3JTsFCHnkGRYT0tE9b7806O9EDnxF1WjyYo=</DigestValue>
      </Reference>
      <Reference URI="/ppt/_rels/presentation.xml.rels?ContentType=application/vnd.openxmlformats-package.relationships+xml">
        <Transforms>
          <Transform Algorithm="http://schemas.openxmlformats.org/package/2006/RelationshipTransform">
            <mdssi:RelationshipReference xmlns:mdssi="http://schemas.openxmlformats.org/package/2006/digital-signature" SourceId="rId25"/>
            <mdssi:RelationshipReference xmlns:mdssi="http://schemas.openxmlformats.org/package/2006/digital-signature" SourceId="rId33"/>
            <mdssi:RelationshipReference xmlns:mdssi="http://schemas.openxmlformats.org/package/2006/digital-signature" SourceId="rId38"/>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20"/>
            <mdssi:RelationshipReference xmlns:mdssi="http://schemas.openxmlformats.org/package/2006/digital-signature" SourceId="rId29"/>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24"/>
            <mdssi:RelationshipReference xmlns:mdssi="http://schemas.openxmlformats.org/package/2006/digital-signature" SourceId="rId32"/>
            <mdssi:RelationshipReference xmlns:mdssi="http://schemas.openxmlformats.org/package/2006/digital-signature" SourceId="rId37"/>
            <mdssi:RelationshipReference xmlns:mdssi="http://schemas.openxmlformats.org/package/2006/digital-signature" SourceId="rId40"/>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23"/>
            <mdssi:RelationshipReference xmlns:mdssi="http://schemas.openxmlformats.org/package/2006/digital-signature" SourceId="rId28"/>
            <mdssi:RelationshipReference xmlns:mdssi="http://schemas.openxmlformats.org/package/2006/digital-signature" SourceId="rId36"/>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31"/>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22"/>
            <mdssi:RelationshipReference xmlns:mdssi="http://schemas.openxmlformats.org/package/2006/digital-signature" SourceId="rId27"/>
            <mdssi:RelationshipReference xmlns:mdssi="http://schemas.openxmlformats.org/package/2006/digital-signature" SourceId="rId30"/>
            <mdssi:RelationshipReference xmlns:mdssi="http://schemas.openxmlformats.org/package/2006/digital-signature" SourceId="rId35"/>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26"/>
            <mdssi:RelationshipReference xmlns:mdssi="http://schemas.openxmlformats.org/package/2006/digital-signature" SourceId="rId39"/>
            <mdssi:RelationshipReference xmlns:mdssi="http://schemas.openxmlformats.org/package/2006/digital-signature" SourceId="rId3"/>
            <mdssi:RelationshipReference xmlns:mdssi="http://schemas.openxmlformats.org/package/2006/digital-signature" SourceId="rId21"/>
            <mdssi:RelationshipReference xmlns:mdssi="http://schemas.openxmlformats.org/package/2006/digital-signature" SourceId="rId34"/>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Transform>
          <Transform Algorithm="http://www.w3.org/TR/2001/REC-xml-c14n-20010315"/>
        </Transforms>
        <DigestMethod Algorithm="http://www.w3.org/2001/04/xmlenc#sha256"/>
        <DigestValue>oR5d8l1j1Fa/71EP7KYKeE+dFmqgoxRzonYmRmGauCE=</DigestValue>
      </Reference>
      <Reference URI="/ppt/fonts/font1.fntdata?ContentType=application/x-fontdata">
        <DigestMethod Algorithm="http://www.w3.org/2001/04/xmlenc#sha256"/>
        <DigestValue>K+GJDFlLWlQeZXgtghPOOWfU5PKb0grteUzt33a2qT8=</DigestValue>
      </Reference>
      <Reference URI="/ppt/fonts/font2.fntdata?ContentType=application/x-fontdata">
        <DigestMethod Algorithm="http://www.w3.org/2001/04/xmlenc#sha256"/>
        <DigestValue>9SCAbOW7wIDZkYTrOPLbQDmgHSBxLG4ul0ZMAhIqR00=</DigestValue>
      </Reference>
      <Reference URI="/ppt/fonts/font3.fntdata?ContentType=application/x-fontdata">
        <DigestMethod Algorithm="http://www.w3.org/2001/04/xmlenc#sha256"/>
        <DigestValue>/906BldFlrnXT7PFFUP4BouUjOean2/G7zROroFqvQ8=</DigestValue>
      </Reference>
      <Reference URI="/ppt/fonts/font4.fntdata?ContentType=application/x-fontdata">
        <DigestMethod Algorithm="http://www.w3.org/2001/04/xmlenc#sha256"/>
        <DigestValue>bSo7RFjFs5VANHnj8nHJ8kdvdQpVuwI+hnHcJ8Jax2Y=</DigestValue>
      </Reference>
      <Reference URI="/ppt/media/image1.png?ContentType=image/png">
        <DigestMethod Algorithm="http://www.w3.org/2001/04/xmlenc#sha256"/>
        <DigestValue>zFuSS+9j1RaHECx7e1buLAyglGiNN1jx+XTT55wUe/U=</DigestValue>
      </Reference>
      <Reference URI="/ppt/media/image10.PNG?ContentType=image/png">
        <DigestMethod Algorithm="http://www.w3.org/2001/04/xmlenc#sha256"/>
        <DigestValue>mWP07GB1IXHxQnq723fN5RP+ewCQCCBePIEUrOU9COc=</DigestValue>
      </Reference>
      <Reference URI="/ppt/media/image11.PNG?ContentType=image/png">
        <DigestMethod Algorithm="http://www.w3.org/2001/04/xmlenc#sha256"/>
        <DigestValue>QbtJ8tHTJL3DsYqGEnah0B14AxX6YuYzS7TL0QwNbho=</DigestValue>
      </Reference>
      <Reference URI="/ppt/media/image12.PNG?ContentType=image/png">
        <DigestMethod Algorithm="http://www.w3.org/2001/04/xmlenc#sha256"/>
        <DigestValue>+/PPSrdaTO9d6XT3ArxcFoJKObBYVL3VJ0BG+bOtb4g=</DigestValue>
      </Reference>
      <Reference URI="/ppt/media/image13.PNG?ContentType=image/png">
        <DigestMethod Algorithm="http://www.w3.org/2001/04/xmlenc#sha256"/>
        <DigestValue>fDHJknJrztAdnc4gxxl8D2BCv1/GMu1pBs+i7VXQbeE=</DigestValue>
      </Reference>
      <Reference URI="/ppt/media/image14.PNG?ContentType=image/png">
        <DigestMethod Algorithm="http://www.w3.org/2001/04/xmlenc#sha256"/>
        <DigestValue>UdUY7Iom9tXkkc2KqPVbYzwFBMwg16rmGGEjuvGM7Ps=</DigestValue>
      </Reference>
      <Reference URI="/ppt/media/image15.PNG?ContentType=image/png">
        <DigestMethod Algorithm="http://www.w3.org/2001/04/xmlenc#sha256"/>
        <DigestValue>JJ2x1XIOd0zXY1exaBkpYCockC/L+02cElly6dopeXA=</DigestValue>
      </Reference>
      <Reference URI="/ppt/media/image16.png?ContentType=image/png">
        <DigestMethod Algorithm="http://www.w3.org/2001/04/xmlenc#sha256"/>
        <DigestValue>EHQaW9CrW2F7JQXJI5Sv1S4FJRRZGLbewzTQ3LcPWx8=</DigestValue>
      </Reference>
      <Reference URI="/ppt/media/image17.PNG?ContentType=image/png">
        <DigestMethod Algorithm="http://www.w3.org/2001/04/xmlenc#sha256"/>
        <DigestValue>Hw1c6XpQkNo1qkjEB/+nEoiAa3Pjdn7evEtlig036Pk=</DigestValue>
      </Reference>
      <Reference URI="/ppt/media/image18.PNG?ContentType=image/png">
        <DigestMethod Algorithm="http://www.w3.org/2001/04/xmlenc#sha256"/>
        <DigestValue>73KJJvRqqt1Mazhz2kyTqZqaMP/H9Vipn0fuDepnACA=</DigestValue>
      </Reference>
      <Reference URI="/ppt/media/image19.png?ContentType=image/png">
        <DigestMethod Algorithm="http://www.w3.org/2001/04/xmlenc#sha256"/>
        <DigestValue>hWb+pWW1OED4I26HZ/cG/+LQNNBplSMccmo2+HpXhVo=</DigestValue>
      </Reference>
      <Reference URI="/ppt/media/image2.PNG?ContentType=image/png">
        <DigestMethod Algorithm="http://www.w3.org/2001/04/xmlenc#sha256"/>
        <DigestValue>9lGF1UjfX3kV8BsE97y3N+eQbXmRgFZICIC4ZWhqiMU=</DigestValue>
      </Reference>
      <Reference URI="/ppt/media/image20.PNG?ContentType=image/png">
        <DigestMethod Algorithm="http://www.w3.org/2001/04/xmlenc#sha256"/>
        <DigestValue>wjQsYECQyXnY3wSgHfR6bOrt4bPp+WArLDaDshhJiGQ=</DigestValue>
      </Reference>
      <Reference URI="/ppt/media/image21.PNG?ContentType=image/png">
        <DigestMethod Algorithm="http://www.w3.org/2001/04/xmlenc#sha256"/>
        <DigestValue>XZFqgw4d5VUsFh810Y/M3aLQupL6biSDycu2o8UE7UA=</DigestValue>
      </Reference>
      <Reference URI="/ppt/media/image22.PNG?ContentType=image/png">
        <DigestMethod Algorithm="http://www.w3.org/2001/04/xmlenc#sha256"/>
        <DigestValue>CXQP482gn1/dYjSTMF7nQEz0holOkkK4A9qFkb0Iitw=</DigestValue>
      </Reference>
      <Reference URI="/ppt/media/image23.PNG?ContentType=image/png">
        <DigestMethod Algorithm="http://www.w3.org/2001/04/xmlenc#sha256"/>
        <DigestValue>sOHoBdFHULPiA633pgcqOZmutDqff5+3h2gzjgFPSaA=</DigestValue>
      </Reference>
      <Reference URI="/ppt/media/image24.PNG?ContentType=image/png">
        <DigestMethod Algorithm="http://www.w3.org/2001/04/xmlenc#sha256"/>
        <DigestValue>iY+eMWkw1QggIchA/hZ7ExFh205b3JASHFCZ/1EWVAQ=</DigestValue>
      </Reference>
      <Reference URI="/ppt/media/image25.PNG?ContentType=image/png">
        <DigestMethod Algorithm="http://www.w3.org/2001/04/xmlenc#sha256"/>
        <DigestValue>wqCo1phXN3LmOPxfLRscWkydaj5iN3fCmTH4le6p6tk=</DigestValue>
      </Reference>
      <Reference URI="/ppt/media/image26.PNG?ContentType=image/png">
        <DigestMethod Algorithm="http://www.w3.org/2001/04/xmlenc#sha256"/>
        <DigestValue>W5i+MJhkrWfZ5RhZfUkisx1XHbjttF4Dp93YCKof1Bs=</DigestValue>
      </Reference>
      <Reference URI="/ppt/media/image27.PNG?ContentType=image/png">
        <DigestMethod Algorithm="http://www.w3.org/2001/04/xmlenc#sha256"/>
        <DigestValue>dLQB/WpmxYXw8/Ia77vujvl7Uvu7yIv0/uTbn0Ep4as=</DigestValue>
      </Reference>
      <Reference URI="/ppt/media/image28.PNG?ContentType=image/png">
        <DigestMethod Algorithm="http://www.w3.org/2001/04/xmlenc#sha256"/>
        <DigestValue>EC9npjpougU92cNlnXckB53BLNKR0xWvOL1vshkB964=</DigestValue>
      </Reference>
      <Reference URI="/ppt/media/image29.PNG?ContentType=image/png">
        <DigestMethod Algorithm="http://www.w3.org/2001/04/xmlenc#sha256"/>
        <DigestValue>W/D/ANGfEeyv9ehK8LMbp7w/1sBtqnQfj5s3bODVZpw=</DigestValue>
      </Reference>
      <Reference URI="/ppt/media/image3.PNG?ContentType=image/png">
        <DigestMethod Algorithm="http://www.w3.org/2001/04/xmlenc#sha256"/>
        <DigestValue>YxzK5RXDy5bnDq8ZO3nSXuFwKop/33yztqLWKG9B184=</DigestValue>
      </Reference>
      <Reference URI="/ppt/media/image30.PNG?ContentType=image/png">
        <DigestMethod Algorithm="http://www.w3.org/2001/04/xmlenc#sha256"/>
        <DigestValue>XDSGY3HuvuDXz6iBGF3cx37pQl8B/oTUjd5t+W/UsUM=</DigestValue>
      </Reference>
      <Reference URI="/ppt/media/image31.PNG?ContentType=image/png">
        <DigestMethod Algorithm="http://www.w3.org/2001/04/xmlenc#sha256"/>
        <DigestValue>JsVfmBPcBlVIQvP28+KD1GlHsVZrDtpmj7u5QjzGjaU=</DigestValue>
      </Reference>
      <Reference URI="/ppt/media/image32.PNG?ContentType=image/png">
        <DigestMethod Algorithm="http://www.w3.org/2001/04/xmlenc#sha256"/>
        <DigestValue>QPxBAenW1ERQJ38qn/rsqpILgaErY8v4de4yMPYufYs=</DigestValue>
      </Reference>
      <Reference URI="/ppt/media/image33.jpg?ContentType=image/jpeg">
        <DigestMethod Algorithm="http://www.w3.org/2001/04/xmlenc#sha256"/>
        <DigestValue>lgYza9+D7oSe6GK6bcWq5QyNfrsfmwxz6rfg0KbLN+8=</DigestValue>
      </Reference>
      <Reference URI="/ppt/media/image4.PNG?ContentType=image/png">
        <DigestMethod Algorithm="http://www.w3.org/2001/04/xmlenc#sha256"/>
        <DigestValue>2AAEX+MdoJfY2Q56qmeo0xyz+H0vr55/87Knz3fXgbc=</DigestValue>
      </Reference>
      <Reference URI="/ppt/media/image5.PNG?ContentType=image/png">
        <DigestMethod Algorithm="http://www.w3.org/2001/04/xmlenc#sha256"/>
        <DigestValue>VQg5c7VD1s+3T+5jjiLOzK+BPE8PTdnC9ma1OYU/tvc=</DigestValue>
      </Reference>
      <Reference URI="/ppt/media/image6.PNG?ContentType=image/png">
        <DigestMethod Algorithm="http://www.w3.org/2001/04/xmlenc#sha256"/>
        <DigestValue>Pu7LqCPVEL0H45YO9C7tlc/uDeMCc5HOhuFEZhGegM8=</DigestValue>
      </Reference>
      <Reference URI="/ppt/media/image7.PNG?ContentType=image/png">
        <DigestMethod Algorithm="http://www.w3.org/2001/04/xmlenc#sha256"/>
        <DigestValue>XyFk4i09L9oFeDvLyA5V0iMvZfdFCXjpzux7bAzHBHc=</DigestValue>
      </Reference>
      <Reference URI="/ppt/media/image8.PNG?ContentType=image/png">
        <DigestMethod Algorithm="http://www.w3.org/2001/04/xmlenc#sha256"/>
        <DigestValue>uGHl66yFgDQdxh8+AFD55pWI8Xt8MZtEpyNyQre/Fs0=</DigestValue>
      </Reference>
      <Reference URI="/ppt/media/image9.PNG?ContentType=image/png">
        <DigestMethod Algorithm="http://www.w3.org/2001/04/xmlenc#sha256"/>
        <DigestValue>quivGNLFS3rJ+t0chHxYZ5OIzaJ0KvrKMnK2e5fEEAs=</DigestValue>
      </Reference>
      <Reference URI="/ppt/notesMasters/_rels/notesMaster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/7uK4nOrjCm8I3MzWhp7br2N1LX5670v4kFsav/hBR0=</DigestValue>
      </Reference>
      <Reference URI="/ppt/notesMasters/notesMaster1.xml?ContentType=application/vnd.openxmlformats-officedocument.presentationml.notesMaster+xml">
        <DigestMethod Algorithm="http://www.w3.org/2001/04/xmlenc#sha256"/>
        <DigestValue>/X4/AY33/eMr0+0ztY4EmZlXC2jLfWLGfNsI4ln6FQM=</DigestValue>
      </Reference>
      <Reference URI="/ppt/notesSlides/_rels/notesSlide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EeS/XBqpLAllF55eGQWaUomRkiQmZbvjHd/xP4rD1Jg=</DigestValue>
      </Reference>
      <Reference URI="/ppt/notesSlides/_rels/notesSlide1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t4SrMhMGRArfvjxb5hkqoXSGY/GrV7viGGNv3Y3DvzA=</DigestValue>
      </Reference>
      <Reference URI="/ppt/notesSlides/_rels/notesSlide1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LJD9r9ApfNJxBHgU6wW19C3I+pz+O9CG3OLlv5yKNCA=</DigestValue>
      </Reference>
      <Reference URI="/ppt/notesSlides/_rels/notesSlide1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MtZtQSBebPm6D6W+ToEUhPQ2i5YEmsBx/1d5A5K47/A=</DigestValue>
      </Reference>
      <Reference URI="/ppt/notesSlides/_rels/notesSlide1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5ml6lPEfIXKvIooNILmulborvv6c8/pTdR+GFfG2gyM=</DigestValue>
      </Reference>
      <Reference URI="/ppt/notesSlides/_rels/notesSlide1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VLNaV+o50gKe0P8OXoiV/yuPNjkOUq1P2pyCC1Esrx4=</DigestValue>
      </Reference>
      <Reference URI="/ppt/notesSlides/_rels/notesSlide1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mUGCtgSVj6b7Yos8oVJ3z2wQZIq9nWG+dUNxGmSKwQI=</DigestValue>
      </Reference>
      <Reference URI="/ppt/notesSlides/_rels/notesSlide1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07i/d5H+TMjpFUtOZ/iIQpNGCMBVMmmn0IlYjlcaDUU=</DigestValue>
      </Reference>
      <Reference URI="/ppt/notesSlides/_rels/notesSlide1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3Vu5lrpp3Q5f39dXJxCFCbwRWfIoL59w8wNTMNWxeUo=</DigestValue>
      </Reference>
      <Reference URI="/ppt/notesSlides/_rels/notesSlide1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qAhTmNYwx+xyN/dLaEnpwBTY9AcU4mu8++Nzi6LHk1s=</DigestValue>
      </Reference>
      <Reference URI="/ppt/notesSlides/_rels/notesSlide19.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YzaJgsaDgvGhRaFSb1E695U4ltDTfniBUm7Gddzjibo=</DigestValue>
      </Reference>
      <Reference URI="/ppt/notesSlides/_rels/notesSlide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4LhxDTPvfXb9ydVFieuQdFYk+yT9fHUWrCKWprtpvCY=</DigestValue>
      </Reference>
      <Reference URI="/ppt/notesSlides/_rels/notesSlide2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TBfn2h3Vn35SKPsDVnRgGPHEQMcPhXmGFa99ta03Y18=</DigestValue>
      </Reference>
      <Reference URI="/ppt/notesSlides/_rels/notesSlide2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ihQ5+dt5OgH17TLYuLPbLMQBxOLXhES5/k4M9Hvj6Bs=</DigestValue>
      </Reference>
      <Reference URI="/ppt/notesSlides/_rels/notesSlide2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obFBTCb2NB7OwPiwEKSRyXTjRUCdV3fdwlW20G5Dc6A=</DigestValue>
      </Reference>
      <Reference URI="/ppt/notesSlides/_rels/notesSlide2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59/QlG4BApfFQsDhnWqTssSirjBCTRsXzfuSC5EL4Fc=</DigestValue>
      </Reference>
      <Reference URI="/ppt/notesSlides/_rels/notesSlide24.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8poK/5aewQQyR/di6TtO7Uq6cJ6MGXDokQMXzmRNxEw=</DigestValue>
      </Reference>
      <Reference URI="/ppt/notesSlides/_rels/notesSlide2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jFniGvVtA0NSLNI24q2r1LBr6WcXEvqP9rRbsxiSG+M=</DigestValue>
      </Reference>
      <Reference URI="/ppt/notesSlides/_rels/notesSlide2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1BPyxV6TIsv5NtdZK1om2m/RRp1hV/nvbBALZDOKFX8=</DigestValue>
      </Reference>
      <Reference URI="/ppt/notesSlides/_rels/notesSlide2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D8tyBQjvU+Q5thsQmy3m+/ofh38IpbSB5zSCD0wa9Zk=</DigestValue>
      </Reference>
      <Reference URI="/ppt/notesSlides/_rels/notesSlide2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yhjGUjt8ajV5Zd6z9pbrpn4/WE7rgXZzOyPe5QYJOro=</DigestValue>
      </Reference>
      <Reference URI="/ppt/notesSlides/_rels/notesSlide29.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i+FrAvxhHT3cCNFbBxD2H3L57k+hxd67gErQe5vuJ6U=</DigestValue>
      </Reference>
      <Reference URI="/ppt/notesSlides/_rels/notesSlide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9wTHvE6ZN/xvJrAG6D1pCq6vnFSQ4LhGR6Qfw5OsLF8=</DigestValue>
      </Reference>
      <Reference URI="/ppt/notesSlides/_rels/notesSlide3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s8g/ZC/uqsf/IBoj9/VN+fZUAehwA6omrEUOQxhQkkY=</DigestValue>
      </Reference>
      <Reference URI="/ppt/notesSlides/_rels/notesSlide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AgAgNVMcvWd5J7b5DC+SX7VqNVGiqM5+3R55bsMMkm4=</DigestValue>
      </Reference>
      <Reference URI="/ppt/notesSlides/_rels/notesSlide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Qbx2/kUayG2sCMVMUwisSjX4qdyqAkLD84NiRqLoxLo=</DigestValue>
      </Reference>
      <Reference URI="/ppt/notesSlides/_rels/notesSlide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YK8FxVa1xWFgO62UR8D0Bkb7JpzP+2+6Tgu117aVP8Q=</DigestValue>
      </Reference>
      <Reference URI="/ppt/notesSlides/_rels/notesSlide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Jlylh7j4/cTmIDMP3aOpMgUeDyTZLdst5XVax+AWNWI=</DigestValue>
      </Reference>
      <Reference URI="/ppt/notesSlides/_rels/notesSlide8.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QnksgCoEn+kNlfsDtZNCvnOpdRQA8EFa433/xc5jmhU=</DigestValue>
      </Reference>
      <Reference URI="/ppt/notesSlides/_rels/notesSlide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vxrj2MU/FQYGDSpoOIJiD+wrhH3ySJct3C+lC2ORnNk=</DigestValue>
      </Reference>
      <Reference URI="/ppt/notesSlides/notesSlide1.xml?ContentType=application/vnd.openxmlformats-officedocument.presentationml.notesSlide+xml">
        <DigestMethod Algorithm="http://www.w3.org/2001/04/xmlenc#sha256"/>
        <DigestValue>SSTFTs521tzgcYowvjloQ93lrZpdfG8zUhbeb3j7Rmc=</DigestValue>
      </Reference>
      <Reference URI="/ppt/notesSlides/notesSlide10.xml?ContentType=application/vnd.openxmlformats-officedocument.presentationml.notesSlide+xml">
        <DigestMethod Algorithm="http://www.w3.org/2001/04/xmlenc#sha256"/>
        <DigestValue>Qu4eB40+8fzpmW8FR8BMnIu7xW+GXHYPBK90i/0cnEc=</DigestValue>
      </Reference>
      <Reference URI="/ppt/notesSlides/notesSlide11.xml?ContentType=application/vnd.openxmlformats-officedocument.presentationml.notesSlide+xml">
        <DigestMethod Algorithm="http://www.w3.org/2001/04/xmlenc#sha256"/>
        <DigestValue>z00gxStIqeDPN0fz5C5wKUPkXptCQ1zgyxhynXqvhNI=</DigestValue>
      </Reference>
      <Reference URI="/ppt/notesSlides/notesSlide12.xml?ContentType=application/vnd.openxmlformats-officedocument.presentationml.notesSlide+xml">
        <DigestMethod Algorithm="http://www.w3.org/2001/04/xmlenc#sha256"/>
        <DigestValue>ql7O1ZXJrOadFBvw1eSNlqXWKdWcTn2/Ck+BO7Yr5k8=</DigestValue>
      </Reference>
      <Reference URI="/ppt/notesSlides/notesSlide13.xml?ContentType=application/vnd.openxmlformats-officedocument.presentationml.notesSlide+xml">
        <DigestMethod Algorithm="http://www.w3.org/2001/04/xmlenc#sha256"/>
        <DigestValue>E4TzX+hQWmy04T6bXdw+n80BB4VjEreQjOLdNxFRVYs=</DigestValue>
      </Reference>
      <Reference URI="/ppt/notesSlides/notesSlide14.xml?ContentType=application/vnd.openxmlformats-officedocument.presentationml.notesSlide+xml">
        <DigestMethod Algorithm="http://www.w3.org/2001/04/xmlenc#sha256"/>
        <DigestValue>3JfkDk/Fsv910oEgeZLr3ANN07ixPgHNorRF3/DkU0U=</DigestValue>
      </Reference>
      <Reference URI="/ppt/notesSlides/notesSlide15.xml?ContentType=application/vnd.openxmlformats-officedocument.presentationml.notesSlide+xml">
        <DigestMethod Algorithm="http://www.w3.org/2001/04/xmlenc#sha256"/>
        <DigestValue>nUEn8qiRyGojIDlPNYcdISq5OwsLBKde/vGzwddpD+Y=</DigestValue>
      </Reference>
      <Reference URI="/ppt/notesSlides/notesSlide16.xml?ContentType=application/vnd.openxmlformats-officedocument.presentationml.notesSlide+xml">
        <DigestMethod Algorithm="http://www.w3.org/2001/04/xmlenc#sha256"/>
        <DigestValue>w2UnO28sRo+iC9eBQ81hLxQfOeVHKei+C0FDXamqHKY=</DigestValue>
      </Reference>
      <Reference URI="/ppt/notesSlides/notesSlide17.xml?ContentType=application/vnd.openxmlformats-officedocument.presentationml.notesSlide+xml">
        <DigestMethod Algorithm="http://www.w3.org/2001/04/xmlenc#sha256"/>
        <DigestValue>tJkmw/t1YYKJ5+z4MTCeRY1VaxnR6vB4CE3NBRgEQDI=</DigestValue>
      </Reference>
      <Reference URI="/ppt/notesSlides/notesSlide18.xml?ContentType=application/vnd.openxmlformats-officedocument.presentationml.notesSlide+xml">
        <DigestMethod Algorithm="http://www.w3.org/2001/04/xmlenc#sha256"/>
        <DigestValue>ZkzMmQ8mjp+WNeHtU4UNqaRaveY+bJwgKOBG2C0leqg=</DigestValue>
      </Reference>
      <Reference URI="/ppt/notesSlides/notesSlide19.xml?ContentType=application/vnd.openxmlformats-officedocument.presentationml.notesSlide+xml">
        <DigestMethod Algorithm="http://www.w3.org/2001/04/xmlenc#sha256"/>
        <DigestValue>Fw6lKPYKChvWsWKnFb+6HRpUz2qoS3nHxrgFE3K8rsk=</DigestValue>
      </Reference>
      <Reference URI="/ppt/notesSlides/notesSlide2.xml?ContentType=application/vnd.openxmlformats-officedocument.presentationml.notesSlide+xml">
        <DigestMethod Algorithm="http://www.w3.org/2001/04/xmlenc#sha256"/>
        <DigestValue>S2u3fa/guB4TnpIkYzKIz8e8V2NTX9cXgNE216kdaRY=</DigestValue>
      </Reference>
      <Reference URI="/ppt/notesSlides/notesSlide20.xml?ContentType=application/vnd.openxmlformats-officedocument.presentationml.notesSlide+xml">
        <DigestMethod Algorithm="http://www.w3.org/2001/04/xmlenc#sha256"/>
        <DigestValue>rQxAaQwqcVY8U9340Atc7fEnbnL8GeReAWj4cMKw9bo=</DigestValue>
      </Reference>
      <Reference URI="/ppt/notesSlides/notesSlide21.xml?ContentType=application/vnd.openxmlformats-officedocument.presentationml.notesSlide+xml">
        <DigestMethod Algorithm="http://www.w3.org/2001/04/xmlenc#sha256"/>
        <DigestValue>M7iC210qHdr++csaZJbS+l9cwlc5urQM1K0BiEz19M8=</DigestValue>
      </Reference>
      <Reference URI="/ppt/notesSlides/notesSlide22.xml?ContentType=application/vnd.openxmlformats-officedocument.presentationml.notesSlide+xml">
        <DigestMethod Algorithm="http://www.w3.org/2001/04/xmlenc#sha256"/>
        <DigestValue>eE/sSzbg5lIBcDtmbLb4kgo6t5ZghAEIRRRYmZdidWs=</DigestValue>
      </Reference>
      <Reference URI="/ppt/notesSlides/notesSlide23.xml?ContentType=application/vnd.openxmlformats-officedocument.presentationml.notesSlide+xml">
        <DigestMethod Algorithm="http://www.w3.org/2001/04/xmlenc#sha256"/>
        <DigestValue>Q9mCPX6rUMHYFeFrSBhiKS4Y54ZObgpb5cgVnXQIwJk=</DigestValue>
      </Reference>
      <Reference URI="/ppt/notesSlides/notesSlide24.xml?ContentType=application/vnd.openxmlformats-officedocument.presentationml.notesSlide+xml">
        <DigestMethod Algorithm="http://www.w3.org/2001/04/xmlenc#sha256"/>
        <DigestValue>BDY8nhIkV0ohhNVFTXigmrQ0HNjnkBIf3duAQdVN/V0=</DigestValue>
      </Reference>
      <Reference URI="/ppt/notesSlides/notesSlide25.xml?ContentType=application/vnd.openxmlformats-officedocument.presentationml.notesSlide+xml">
        <DigestMethod Algorithm="http://www.w3.org/2001/04/xmlenc#sha256"/>
        <DigestValue>OnhIrsjz7bOkYHiD3/VPehNUiVEBFDq+AmzdCAzPS0k=</DigestValue>
      </Reference>
      <Reference URI="/ppt/notesSlides/notesSlide26.xml?ContentType=application/vnd.openxmlformats-officedocument.presentationml.notesSlide+xml">
        <DigestMethod Algorithm="http://www.w3.org/2001/04/xmlenc#sha256"/>
        <DigestValue>D3lTnPIwG67T2XfDIDJFiFMLCxq42DcvfrDJzmigmfI=</DigestValue>
      </Reference>
      <Reference URI="/ppt/notesSlides/notesSlide27.xml?ContentType=application/vnd.openxmlformats-officedocument.presentationml.notesSlide+xml">
        <DigestMethod Algorithm="http://www.w3.org/2001/04/xmlenc#sha256"/>
        <DigestValue>DELvu2LFq6lfz/jpf6ne4jjOkCmC6IPBt2Ymsfi0u5E=</DigestValue>
      </Reference>
      <Reference URI="/ppt/notesSlides/notesSlide28.xml?ContentType=application/vnd.openxmlformats-officedocument.presentationml.notesSlide+xml">
        <DigestMethod Algorithm="http://www.w3.org/2001/04/xmlenc#sha256"/>
        <DigestValue>wDImB/DeavS0eQHPAbIcWYkRewgYf0Ut1BVZwmSywzc=</DigestValue>
      </Reference>
      <Reference URI="/ppt/notesSlides/notesSlide29.xml?ContentType=application/vnd.openxmlformats-officedocument.presentationml.notesSlide+xml">
        <DigestMethod Algorithm="http://www.w3.org/2001/04/xmlenc#sha256"/>
        <DigestValue>7gT2KXAWlcfpeuf8NCA/5fWuBRd7Mg77Pxkoy61oL04=</DigestValue>
      </Reference>
      <Reference URI="/ppt/notesSlides/notesSlide3.xml?ContentType=application/vnd.openxmlformats-officedocument.presentationml.notesSlide+xml">
        <DigestMethod Algorithm="http://www.w3.org/2001/04/xmlenc#sha256"/>
        <DigestValue>QRETlmOW2NiUHHS6R2X8yZpE8rMTxzqG8olvXw/t81o=</DigestValue>
      </Reference>
      <Reference URI="/ppt/notesSlides/notesSlide30.xml?ContentType=application/vnd.openxmlformats-officedocument.presentationml.notesSlide+xml">
        <DigestMethod Algorithm="http://www.w3.org/2001/04/xmlenc#sha256"/>
        <DigestValue>uZqx/OrQKY1DRtuaMz0yN/DMIWWr48rbUI6y1G98S74=</DigestValue>
      </Reference>
      <Reference URI="/ppt/notesSlides/notesSlide4.xml?ContentType=application/vnd.openxmlformats-officedocument.presentationml.notesSlide+xml">
        <DigestMethod Algorithm="http://www.w3.org/2001/04/xmlenc#sha256"/>
        <DigestValue>bZEyD74ugInvVOuCA9HkXxUtSpPZEJqXwwg4oJPgxMY=</DigestValue>
      </Reference>
      <Reference URI="/ppt/notesSlides/notesSlide5.xml?ContentType=application/vnd.openxmlformats-officedocument.presentationml.notesSlide+xml">
        <DigestMethod Algorithm="http://www.w3.org/2001/04/xmlenc#sha256"/>
        <DigestValue>SgFEr2kfiEevxjYTre4BZ/mYtxShQURab/Sy67TML4c=</DigestValue>
      </Reference>
      <Reference URI="/ppt/notesSlides/notesSlide6.xml?ContentType=application/vnd.openxmlformats-officedocument.presentationml.notesSlide+xml">
        <DigestMethod Algorithm="http://www.w3.org/2001/04/xmlenc#sha256"/>
        <DigestValue>4LwSJQzCl4rJDw7u0itqSB3LL8lbrFRyTKjmanFqLL4=</DigestValue>
      </Reference>
      <Reference URI="/ppt/notesSlides/notesSlide7.xml?ContentType=application/vnd.openxmlformats-officedocument.presentationml.notesSlide+xml">
        <DigestMethod Algorithm="http://www.w3.org/2001/04/xmlenc#sha256"/>
        <DigestValue>NFLwJtKD1dVMEOdnPKUxWeE6Ph45vLdQUEq+WV6lW9M=</DigestValue>
      </Reference>
      <Reference URI="/ppt/notesSlides/notesSlide8.xml?ContentType=application/vnd.openxmlformats-officedocument.presentationml.notesSlide+xml">
        <DigestMethod Algorithm="http://www.w3.org/2001/04/xmlenc#sha256"/>
        <DigestValue>mZDxCJk6uD34n7MNM+UbQ7MLNOb6vrAu4v7w4MEUAh4=</DigestValue>
      </Reference>
      <Reference URI="/ppt/notesSlides/notesSlide9.xml?ContentType=application/vnd.openxmlformats-officedocument.presentationml.notesSlide+xml">
        <DigestMethod Algorithm="http://www.w3.org/2001/04/xmlenc#sha256"/>
        <DigestValue>uQkvyE8n+3iJao6a5iUjRSI97EvayDKs+B7mRMZjRIU=</DigestValue>
      </Reference>
      <Reference URI="/ppt/presentation.xml?ContentType=application/vnd.openxmlformats-officedocument.presentationml.presentation.main+xml">
        <DigestMethod Algorithm="http://www.w3.org/2001/04/xmlenc#sha256"/>
        <DigestValue>WnnPEoXpL/i8RM7C6YE4bWKHmEfxiIOWU5KUL8gS+1s=</DigestValue>
      </Reference>
      <Reference URI="/ppt/presProps.xml?ContentType=application/vnd.openxmlformats-officedocument.presentationml.presProps+xml">
        <DigestMethod Algorithm="http://www.w3.org/2001/04/xmlenc#sha256"/>
        <DigestValue>nC4l4g/0ioFVaSSkjl5ow/A4Eq/gq9yqOvbORHXSjR0=</DigestValue>
      </Reference>
      <Reference URI="/ppt/slideLayouts/_rels/slideLayout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8.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9.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slideLayout1.xml?ContentType=application/vnd.openxmlformats-officedocument.presentationml.slideLayout+xml">
        <DigestMethod Algorithm="http://www.w3.org/2001/04/xmlenc#sha256"/>
        <DigestValue>+heyaN8ZEktQgyLF4pcyBuuX9FamwbozXCvUwbDbl3g=</DigestValue>
      </Reference>
      <Reference URI="/ppt/slideLayouts/slideLayout10.xml?ContentType=application/vnd.openxmlformats-officedocument.presentationml.slideLayout+xml">
        <DigestMethod Algorithm="http://www.w3.org/2001/04/xmlenc#sha256"/>
        <DigestValue>VPZ+YUFsz314IoErAztuYCS3eJoX0QRC/b+K2eJgBf0=</DigestValue>
      </Reference>
      <Reference URI="/ppt/slideLayouts/slideLayout11.xml?ContentType=application/vnd.openxmlformats-officedocument.presentationml.slideLayout+xml">
        <DigestMethod Algorithm="http://www.w3.org/2001/04/xmlenc#sha256"/>
        <DigestValue>FCoeAehFxToSwQ1SXpZJzRguWVNSkPogLjnec+lSbgo=</DigestValue>
      </Reference>
      <Reference URI="/ppt/slideLayouts/slideLayout2.xml?ContentType=application/vnd.openxmlformats-officedocument.presentationml.slideLayout+xml">
        <DigestMethod Algorithm="http://www.w3.org/2001/04/xmlenc#sha256"/>
        <DigestValue>B0+JwUcVWAU07y0o/10D4dkY7qYhCnsJPIu9syR7/o8=</DigestValue>
      </Reference>
      <Reference URI="/ppt/slideLayouts/slideLayout3.xml?ContentType=application/vnd.openxmlformats-officedocument.presentationml.slideLayout+xml">
        <DigestMethod Algorithm="http://www.w3.org/2001/04/xmlenc#sha256"/>
        <DigestValue>Xs3ToO01jgvF39LvCuLamIWNUKcnh216A5sULdksTGQ=</DigestValue>
      </Reference>
      <Reference URI="/ppt/slideLayouts/slideLayout4.xml?ContentType=application/vnd.openxmlformats-officedocument.presentationml.slideLayout+xml">
        <DigestMethod Algorithm="http://www.w3.org/2001/04/xmlenc#sha256"/>
        <DigestValue>BsNAJObYNj4FwEhPjF/fl+wOzf66YeppfR+4M4Iq+AM=</DigestValue>
      </Reference>
      <Reference URI="/ppt/slideLayouts/slideLayout5.xml?ContentType=application/vnd.openxmlformats-officedocument.presentationml.slideLayout+xml">
        <DigestMethod Algorithm="http://www.w3.org/2001/04/xmlenc#sha256"/>
        <DigestValue>Av9aKb9XkbwoCmYZVEvbz5uxniKk7VMFimlRpsxfNCU=</DigestValue>
      </Reference>
      <Reference URI="/ppt/slideLayouts/slideLayout6.xml?ContentType=application/vnd.openxmlformats-officedocument.presentationml.slideLayout+xml">
        <DigestMethod Algorithm="http://www.w3.org/2001/04/xmlenc#sha256"/>
        <DigestValue>hwfisRt+1diXov6IrqLJURVpxDQPUutmArMlJmwI1Jk=</DigestValue>
      </Reference>
      <Reference URI="/ppt/slideLayouts/slideLayout7.xml?ContentType=application/vnd.openxmlformats-officedocument.presentationml.slideLayout+xml">
        <DigestMethod Algorithm="http://www.w3.org/2001/04/xmlenc#sha256"/>
        <DigestValue>kqeEAgG02ue3YM7T4iz5r8OEEENhZ664xTsYzjkebgA=</DigestValue>
      </Reference>
      <Reference URI="/ppt/slideLayouts/slideLayout8.xml?ContentType=application/vnd.openxmlformats-officedocument.presentationml.slideLayout+xml">
        <DigestMethod Algorithm="http://www.w3.org/2001/04/xmlenc#sha256"/>
        <DigestValue>o25c/0ChRb8iYifsEAehxy5Ur7hjgcSlDWn9bVzWSSM=</DigestValue>
      </Reference>
      <Reference URI="/ppt/slideLayouts/slideLayout9.xml?ContentType=application/vnd.openxmlformats-officedocument.presentationml.slideLayout+xml">
        <DigestMethod Algorithm="http://www.w3.org/2001/04/xmlenc#sha256"/>
        <DigestValue>EFqljG6CMbSpGCca9rZX86rJOQJUNfmYZsHVm0N2f3o=</DigestValue>
      </Reference>
      <Reference URI="/ppt/slideMasters/_rels/slideMaster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Transform>
          <Transform Algorithm="http://www.w3.org/TR/2001/REC-xml-c14n-20010315"/>
        </Transforms>
        <DigestMethod Algorithm="http://www.w3.org/2001/04/xmlenc#sha256"/>
        <DigestValue>tSNfd+My+BfmzQxLC9EAQHv1RK/2+tNcci+9hfcJUEE=</DigestValue>
      </Reference>
      <Reference URI="/ppt/slideMasters/slideMaster1.xml?ContentType=application/vnd.openxmlformats-officedocument.presentationml.slideMaster+xml">
        <DigestMethod Algorithm="http://www.w3.org/2001/04/xmlenc#sha256"/>
        <DigestValue>dSwNy1G9ir5EoUnsbhLA2PFsFLBGtq8NGhMaH2Ct72k=</DigestValue>
      </Reference>
      <Reference URI="/ppt/slides/_rels/slide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XmnVaEIlzgLxItwEKmfv57l+AtvSIV11tA/SGVTEwz4=</DigestValue>
      </Reference>
      <Reference URI="/ppt/slides/_rels/slide10.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zJsAVvMY8SVh/ITTrCnpSsXSK+T3Z5aHCMFeFZFhdc4=</DigestValue>
      </Reference>
      <Reference URI="/ppt/slides/_rels/slide1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bLihCadE9T7dO7iExMct0bCNWZxdFkClvZcibMBKi6U=</DigestValue>
      </Reference>
      <Reference URI="/ppt/slides/_rels/slide12.xml.rels?ContentType=application/vnd.openxmlformats-package.relationships+xml">
        <Transforms>
          <Transform Algorithm="http://schemas.openxmlformats.org/package/2006/RelationshipTransform">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6YkXXrdjDKb8kqID2G+ys3SN6AX7eq30eXOlE1fxIFI=</DigestValue>
      </Reference>
      <Reference URI="/ppt/slides/_rels/slide1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rdh4klDITUSSGWfcEHJ0cun0Rie8Ac6OzXZWnoFd3Q8=</DigestValue>
      </Reference>
      <Reference URI="/ppt/slides/_rels/slide1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PTmGSlIiAN5sO0w5y7xxKxIA7N0kHqVpRvM5eOuoSvA=</DigestValue>
      </Reference>
      <Reference URI="/ppt/slides/_rels/slide15.xml.rels?ContentType=application/vnd.openxmlformats-package.relationships+xml">
        <Transforms>
          <Transform Algorithm="http://schemas.openxmlformats.org/package/2006/RelationshipTransform">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WR0pilhUbnR+yUURqcgqx0VtACRZdVHoEQRCq+8kH+k=</DigestValue>
      </Reference>
      <Reference URI="/ppt/slides/_rels/slide1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h0K0EaNAV50zRJNe1RIoVkcwvP3Iu72NQg5E3G5wRuY=</DigestValue>
      </Reference>
      <Reference URI="/ppt/slides/_rels/slide1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Q0aZEauUgGAKyNZTDGCIwhaA88EBDciDwsP/Ywz5Se8=</DigestValue>
      </Reference>
      <Reference URI="/ppt/slides/_rels/slide18.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vA//m+W6E655Lap9BcKub3peEyMDkEH81KJdFLwcrVs=</DigestValue>
      </Reference>
      <Reference URI="/ppt/slides/_rels/slide1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kZsyfExIl1ImEOCDE1xWn/e7DbKV+MNbgTk54KO2+Ts=</DigestValue>
      </Reference>
      <Reference URI="/ppt/slides/_rels/slide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cVIT6tSoqkf9CW2rwVuonVTsLrCBR00xbUONiONDx1k=</DigestValue>
      </Reference>
      <Reference URI="/ppt/slides/_rels/slide20.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Transform>
          <Transform Algorithm="http://www.w3.org/TR/2001/REC-xml-c14n-20010315"/>
        </Transforms>
        <DigestMethod Algorithm="http://www.w3.org/2001/04/xmlenc#sha256"/>
        <DigestValue>PE0SmEwapOMZKfVoHJ99vuPuStu0WHy6swADRdcu6hk=</DigestValue>
      </Reference>
      <Reference URI="/ppt/slides/_rels/slide21.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sW9ljTdUPSB2BwsgWPQpd6PIwp6uBaoN9/NbjmbycJw=</DigestValue>
      </Reference>
      <Reference URI="/ppt/slides/_rels/slide2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K+0QGTTV/GOFs96iuZKfR/pRbTVY/GLetrGm0uxzkjQ=</DigestValue>
      </Reference>
      <Reference URI="/ppt/slides/_rels/slide23.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JHHboDMACwI1/lRmlfBhrKMFeRGvb0E23SxxC3uGl/I=</DigestValue>
      </Reference>
      <Reference URI="/ppt/slides/_rels/slide24.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Transform>
          <Transform Algorithm="http://www.w3.org/TR/2001/REC-xml-c14n-20010315"/>
        </Transforms>
        <DigestMethod Algorithm="http://www.w3.org/2001/04/xmlenc#sha256"/>
        <DigestValue>sP4wY1IA/oow5K1oqevIOHBWe+zH6LlwBYlbFeFXWs8=</DigestValue>
      </Reference>
      <Reference URI="/ppt/slides/_rels/slide25.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Transform>
          <Transform Algorithm="http://www.w3.org/TR/2001/REC-xml-c14n-20010315"/>
        </Transforms>
        <DigestMethod Algorithm="http://www.w3.org/2001/04/xmlenc#sha256"/>
        <DigestValue>t0SscWpCQWSQFxOvGOGgc20o0TgbI7IpfEJXTwaGwxE=</DigestValue>
      </Reference>
      <Reference URI="/ppt/slides/_rels/slide26.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10"/>
          </Transform>
          <Transform Algorithm="http://www.w3.org/TR/2001/REC-xml-c14n-20010315"/>
        </Transforms>
        <DigestMethod Algorithm="http://www.w3.org/2001/04/xmlenc#sha256"/>
        <DigestValue>SbBqCV8OP+K2z6ohTSjE1JNy+smjK3CH4YE9huX3L5A=</DigestValue>
      </Reference>
      <Reference URI="/ppt/slides/_rels/slide2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ZFQFO7i5XhxoiwPQl+ilF6hZNi93gcUYZqNgGuVtJyg=</DigestValue>
      </Reference>
      <Reference URI="/ppt/slides/_rels/slide28.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Transform>
          <Transform Algorithm="http://www.w3.org/TR/2001/REC-xml-c14n-20010315"/>
        </Transforms>
        <DigestMethod Algorithm="http://www.w3.org/2001/04/xmlenc#sha256"/>
        <DigestValue>cNsMHzg0qhZIshYJaIcO4U4FIegnt++xTZi451ZEmfw=</DigestValue>
      </Reference>
      <Reference URI="/ppt/slides/_rels/slide29.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Transform>
          <Transform Algorithm="http://www.w3.org/TR/2001/REC-xml-c14n-20010315"/>
        </Transforms>
        <DigestMethod Algorithm="http://www.w3.org/2001/04/xmlenc#sha256"/>
        <DigestValue>VPmP/Vbzb8JMMZAKASEf3a6fNLELO61ovnchjZFeiQM=</DigestValue>
      </Reference>
      <Reference URI="/ppt/slides/_rels/slide3.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2dbDToBy6fpYlXzUmdliDrUNIZ7IexVSdvR+UpmcEyc=</DigestValue>
      </Reference>
      <Reference URI="/ppt/slides/_rels/slide3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vzsbwJfUnIpIKTMlEY4/DgtABo2o061mzd/+UV5mIzo=</DigestValue>
      </Reference>
      <Reference URI="/ppt/slides/_rels/slide4.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AVC5lVcPXH9Xy1kH1Xsmpbn3hbMiqXbVsC120yoC7ec=</DigestValue>
      </Reference>
      <Reference URI="/ppt/slides/_rels/slide5.xml.rels?ContentType=application/vnd.openxmlformats-package.relationships+xml">
        <Transforms>
          <Transform Algorithm="http://schemas.openxmlformats.org/package/2006/RelationshipTransform">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IKjLJ9T5IA8FvDscBIqDeL8aHf4vpmfhzItH5vD4Eyc=</DigestValue>
      </Reference>
      <Reference URI="/ppt/slides/_rels/slide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Transform>
          <Transform Algorithm="http://www.w3.org/TR/2001/REC-xml-c14n-20010315"/>
        </Transforms>
        <DigestMethod Algorithm="http://www.w3.org/2001/04/xmlenc#sha256"/>
        <DigestValue>RvXIki2voTjy0Cl5SvhHUK+YSUSOCXT2Xi7PJ6htrLQ=</DigestValue>
      </Reference>
      <Reference URI="/ppt/slides/_rels/slide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qdaZ82ZmMs0zJGiatLSUAsFrhFWXh2AUObccfauZHjs=</DigestValue>
      </Reference>
      <Reference URI="/ppt/slides/_rels/slide8.xml.rels?ContentType=application/vnd.openxmlformats-package.relationships+xml">
        <Transforms>
          <Transform Algorithm="http://schemas.openxmlformats.org/package/2006/RelationshipTransform">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Transform>
          <Transform Algorithm="http://www.w3.org/TR/2001/REC-xml-c14n-20010315"/>
        </Transforms>
        <DigestMethod Algorithm="http://www.w3.org/2001/04/xmlenc#sha256"/>
        <DigestValue>C/6eJFnJMFmjhNNZlyWdIwYI+rKcsEyq+5ugvjeXQro=</DigestValue>
      </Reference>
      <Reference URI="/ppt/slides/_rels/slide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fgbgcimrGtK8mL8dVxrQ7NaKHthjrnAWIPToE+Cp6Zk=</DigestValue>
      </Reference>
      <Reference URI="/ppt/slides/slide1.xml?ContentType=application/vnd.openxmlformats-officedocument.presentationml.slide+xml">
        <DigestMethod Algorithm="http://www.w3.org/2001/04/xmlenc#sha256"/>
        <DigestValue>qrwVnn8vF3uO9mKZT74DhslXTdyhmcerypE/qQYgD8Y=</DigestValue>
      </Reference>
      <Reference URI="/ppt/slides/slide10.xml?ContentType=application/vnd.openxmlformats-officedocument.presentationml.slide+xml">
        <DigestMethod Algorithm="http://www.w3.org/2001/04/xmlenc#sha256"/>
        <DigestValue>DkMPWFPeZnLX1Ug3Il2pe17lDrnL3fA01SXaeAKY65M=</DigestValue>
      </Reference>
      <Reference URI="/ppt/slides/slide11.xml?ContentType=application/vnd.openxmlformats-officedocument.presentationml.slide+xml">
        <DigestMethod Algorithm="http://www.w3.org/2001/04/xmlenc#sha256"/>
        <DigestValue>nhGxKIdBZGvdBUiTUfFPvVvTCkTIe4DwVbqIj2pWRS4=</DigestValue>
      </Reference>
      <Reference URI="/ppt/slides/slide12.xml?ContentType=application/vnd.openxmlformats-officedocument.presentationml.slide+xml">
        <DigestMethod Algorithm="http://www.w3.org/2001/04/xmlenc#sha256"/>
        <DigestValue>0Y2EQjZGndlvFJtOnStg0tjiCUMK6j0UHdRUcYGYNIU=</DigestValue>
      </Reference>
      <Reference URI="/ppt/slides/slide13.xml?ContentType=application/vnd.openxmlformats-officedocument.presentationml.slide+xml">
        <DigestMethod Algorithm="http://www.w3.org/2001/04/xmlenc#sha256"/>
        <DigestValue>Ursqj/TaQXGYzWDiLBz47fDszvguFbHmgcaIPcSO4CE=</DigestValue>
      </Reference>
      <Reference URI="/ppt/slides/slide14.xml?ContentType=application/vnd.openxmlformats-officedocument.presentationml.slide+xml">
        <DigestMethod Algorithm="http://www.w3.org/2001/04/xmlenc#sha256"/>
        <DigestValue>EtcZRkoHtd44RLNGlTrNbR7rL25lMUR9OIiQC2yt1oU=</DigestValue>
      </Reference>
      <Reference URI="/ppt/slides/slide15.xml?ContentType=application/vnd.openxmlformats-officedocument.presentationml.slide+xml">
        <DigestMethod Algorithm="http://www.w3.org/2001/04/xmlenc#sha256"/>
        <DigestValue>NpyfSDXz/sFTO4oBkepe23EFwYP/wFH6T7SEUrWrmvk=</DigestValue>
      </Reference>
      <Reference URI="/ppt/slides/slide16.xml?ContentType=application/vnd.openxmlformats-officedocument.presentationml.slide+xml">
        <DigestMethod Algorithm="http://www.w3.org/2001/04/xmlenc#sha256"/>
        <DigestValue>f1t2/TQCJ/ru4fBj+E0oUQ9h4bQfhDupH7EDMw3701U=</DigestValue>
      </Reference>
      <Reference URI="/ppt/slides/slide17.xml?ContentType=application/vnd.openxmlformats-officedocument.presentationml.slide+xml">
        <DigestMethod Algorithm="http://www.w3.org/2001/04/xmlenc#sha256"/>
        <DigestValue>i8ne2CeOGyS1HXUgdgKxjnkvgZr4cIJGuQRgXy208R8=</DigestValue>
      </Reference>
      <Reference URI="/ppt/slides/slide18.xml?ContentType=application/vnd.openxmlformats-officedocument.presentationml.slide+xml">
        <DigestMethod Algorithm="http://www.w3.org/2001/04/xmlenc#sha256"/>
        <DigestValue>eReKPQDMCkxywavvfm7zwyaZZ0hOEAag2PxbSiZP/Bo=</DigestValue>
      </Reference>
      <Reference URI="/ppt/slides/slide19.xml?ContentType=application/vnd.openxmlformats-officedocument.presentationml.slide+xml">
        <DigestMethod Algorithm="http://www.w3.org/2001/04/xmlenc#sha256"/>
        <DigestValue>rpeRjj/Hiskomc7MJPxOhGBgjNtnuZNdVyxJbWuNEqs=</DigestValue>
      </Reference>
      <Reference URI="/ppt/slides/slide2.xml?ContentType=application/vnd.openxmlformats-officedocument.presentationml.slide+xml">
        <DigestMethod Algorithm="http://www.w3.org/2001/04/xmlenc#sha256"/>
        <DigestValue>1ckvTg0hqvXI+vy1k4lvraA9TikWScZsgyPXJkoiH6A=</DigestValue>
      </Reference>
      <Reference URI="/ppt/slides/slide20.xml?ContentType=application/vnd.openxmlformats-officedocument.presentationml.slide+xml">
        <DigestMethod Algorithm="http://www.w3.org/2001/04/xmlenc#sha256"/>
        <DigestValue>ZvPh95o6vBQCn1k98yzZbqdRFPc7S1JdRyovr+eEpy0=</DigestValue>
      </Reference>
      <Reference URI="/ppt/slides/slide21.xml?ContentType=application/vnd.openxmlformats-officedocument.presentationml.slide+xml">
        <DigestMethod Algorithm="http://www.w3.org/2001/04/xmlenc#sha256"/>
        <DigestValue>jk0Wwp4JSbBWrehgisjnyY6EM6Bn+QcTXwSbnVQPPh0=</DigestValue>
      </Reference>
      <Reference URI="/ppt/slides/slide22.xml?ContentType=application/vnd.openxmlformats-officedocument.presentationml.slide+xml">
        <DigestMethod Algorithm="http://www.w3.org/2001/04/xmlenc#sha256"/>
        <DigestValue>Oz51MJlosoTt30rGiwpuHXCuXXEpsjKUvJAw0Z6gGQw=</DigestValue>
      </Reference>
      <Reference URI="/ppt/slides/slide23.xml?ContentType=application/vnd.openxmlformats-officedocument.presentationml.slide+xml">
        <DigestMethod Algorithm="http://www.w3.org/2001/04/xmlenc#sha256"/>
        <DigestValue>OL0FOwZE4YmwE1dJZop4GugM6/MPMdFpNbLxKZtvk0g=</DigestValue>
      </Reference>
      <Reference URI="/ppt/slides/slide24.xml?ContentType=application/vnd.openxmlformats-officedocument.presentationml.slide+xml">
        <DigestMethod Algorithm="http://www.w3.org/2001/04/xmlenc#sha256"/>
        <DigestValue>H14mPFzY2MxMwTSRtnhmuuLGqeXANs959WpZutt9Kjo=</DigestValue>
      </Reference>
      <Reference URI="/ppt/slides/slide25.xml?ContentType=application/vnd.openxmlformats-officedocument.presentationml.slide+xml">
        <DigestMethod Algorithm="http://www.w3.org/2001/04/xmlenc#sha256"/>
        <DigestValue>3XwSGpulS1CVusmIdkTjCSAALLOgoaErrgKz/mDiKDM=</DigestValue>
      </Reference>
      <Reference URI="/ppt/slides/slide26.xml?ContentType=application/vnd.openxmlformats-officedocument.presentationml.slide+xml">
        <DigestMethod Algorithm="http://www.w3.org/2001/04/xmlenc#sha256"/>
        <DigestValue>j2rkWAkFR53Ztcg3FTA9bMVTuLaC9CydPizDqmSPexA=</DigestValue>
      </Reference>
      <Reference URI="/ppt/slides/slide27.xml?ContentType=application/vnd.openxmlformats-officedocument.presentationml.slide+xml">
        <DigestMethod Algorithm="http://www.w3.org/2001/04/xmlenc#sha256"/>
        <DigestValue>X+JFWSZDGFHyt2a+CcXCyVWCojjFcJ9oFqtyFKA7yGk=</DigestValue>
      </Reference>
      <Reference URI="/ppt/slides/slide28.xml?ContentType=application/vnd.openxmlformats-officedocument.presentationml.slide+xml">
        <DigestMethod Algorithm="http://www.w3.org/2001/04/xmlenc#sha256"/>
        <DigestValue>sc7M0H7WFY+kD7hFCs16zBjSSSSJEHnQWOHJrXUriuw=</DigestValue>
      </Reference>
      <Reference URI="/ppt/slides/slide29.xml?ContentType=application/vnd.openxmlformats-officedocument.presentationml.slide+xml">
        <DigestMethod Algorithm="http://www.w3.org/2001/04/xmlenc#sha256"/>
        <DigestValue>oHfSyHKgv8NfEziVhJz1YWOOnDK11a3wLk9o5hqJlug=</DigestValue>
      </Reference>
      <Reference URI="/ppt/slides/slide3.xml?ContentType=application/vnd.openxmlformats-officedocument.presentationml.slide+xml">
        <DigestMethod Algorithm="http://www.w3.org/2001/04/xmlenc#sha256"/>
        <DigestValue>kmiY0/tg1O/zFcZioKZliuaz9/pxRKadnyxNsvh0+4A=</DigestValue>
      </Reference>
      <Reference URI="/ppt/slides/slide30.xml?ContentType=application/vnd.openxmlformats-officedocument.presentationml.slide+xml">
        <DigestMethod Algorithm="http://www.w3.org/2001/04/xmlenc#sha256"/>
        <DigestValue>/z3BfAXgPkQjCBQGzSQiYCfpDwPCV93hzeaI7CUDriA=</DigestValue>
      </Reference>
      <Reference URI="/ppt/slides/slide4.xml?ContentType=application/vnd.openxmlformats-officedocument.presentationml.slide+xml">
        <DigestMethod Algorithm="http://www.w3.org/2001/04/xmlenc#sha256"/>
        <DigestValue>92lxyh4ognhXpjS2SMSfpKG8rprL2PazDkppKDm8v5Y=</DigestValue>
      </Reference>
      <Reference URI="/ppt/slides/slide5.xml?ContentType=application/vnd.openxmlformats-officedocument.presentationml.slide+xml">
        <DigestMethod Algorithm="http://www.w3.org/2001/04/xmlenc#sha256"/>
        <DigestValue>u2IOMCupbhJmQMorERdT9Xmbxu/nQCvCZxP+TWlDE54=</DigestValue>
      </Reference>
      <Reference URI="/ppt/slides/slide6.xml?ContentType=application/vnd.openxmlformats-officedocument.presentationml.slide+xml">
        <DigestMethod Algorithm="http://www.w3.org/2001/04/xmlenc#sha256"/>
        <DigestValue>oIGlo0/2SbY0xGxkuqv7FHkL5t+5mvI05aNhlhMn+zM=</DigestValue>
      </Reference>
      <Reference URI="/ppt/slides/slide7.xml?ContentType=application/vnd.openxmlformats-officedocument.presentationml.slide+xml">
        <DigestMethod Algorithm="http://www.w3.org/2001/04/xmlenc#sha256"/>
        <DigestValue>9X1/9k+DXGaMCX4fPus8/iiK8Y7AKtxHx2PwgIsB0kc=</DigestValue>
      </Reference>
      <Reference URI="/ppt/slides/slide8.xml?ContentType=application/vnd.openxmlformats-officedocument.presentationml.slide+xml">
        <DigestMethod Algorithm="http://www.w3.org/2001/04/xmlenc#sha256"/>
        <DigestValue>rMnboY2hOLAJG3i1a8Xp9LGRs+Px+qU1WRq1yExlVBs=</DigestValue>
      </Reference>
      <Reference URI="/ppt/slides/slide9.xml?ContentType=application/vnd.openxmlformats-officedocument.presentationml.slide+xml">
        <DigestMethod Algorithm="http://www.w3.org/2001/04/xmlenc#sha256"/>
        <DigestValue>Y/ayr2CHjAhX/vv01t2YHoRKciNnoN+b757UKRASBMQ=</DigestValue>
      </Reference>
      <Reference URI="/ppt/tableStyles.xml?ContentType=application/vnd.openxmlformats-officedocument.presentationml.tableStyles+xml">
        <DigestMethod Algorithm="http://www.w3.org/2001/04/xmlenc#sha256"/>
        <DigestValue>DnrAMlEzfsuvbIyhNhnbHK7aXJDE4yENRdbD9d9N4QM=</DigestValue>
      </Reference>
      <Reference URI="/ppt/theme/theme1.xml?ContentType=application/vnd.openxmlformats-officedocument.theme+xml">
        <DigestMethod Algorithm="http://www.w3.org/2001/04/xmlenc#sha256"/>
        <DigestValue>elBu05y2r33su/KsnB8CsPz/DpJdTdYEhAtCKrPbU20=</DigestValue>
      </Reference>
      <Reference URI="/ppt/theme/theme2.xml?ContentType=application/vnd.openxmlformats-officedocument.theme+xml">
        <DigestMethod Algorithm="http://www.w3.org/2001/04/xmlenc#sha256"/>
        <DigestValue>c8x9xkDcVvTc696dFlBnZ/DK1MMIkpQHx633SUco/wk=</DigestValue>
      </Reference>
      <Reference URI="/ppt/viewProps.xml?ContentType=application/vnd.openxmlformats-officedocument.presentationml.viewProps+xml">
        <DigestMethod Algorithm="http://www.w3.org/2001/04/xmlenc#sha256"/>
        <DigestValue>5jTiWqMeXxfvTcCrESnWTWT5hIhEWBiN1TyrH3leBeI=</DigestValue>
      </Reference>
    </Manifest>
    <SignatureProperties>
      <SignatureProperty Id="idSignatureTime" Target="#idPackageSignature">
        <mdssi:SignatureTime xmlns:mdssi="http://schemas.openxmlformats.org/package/2006/digital-signature">
          <mdssi:Format>YYYY-MM-DDThh:mm:ssTZD</mdssi:Format>
          <mdssi:Value>2021-01-22T19:23:14Z</mdssi:Value>
        </mdssi:SignatureTime>
      </SignatureProperty>
    </SignatureProperties>
  </Object>
  <Object Id="idOfficeObject">
    <SignatureProperties>
      <SignatureProperty Id="idOfficeV1Details" Target="#idPackageSignature">
        <SignatureInfoV1 xmlns="http://schemas.microsoft.com/office/2006/digsig">
          <SetupID/>
          <SignatureText/>
          <SignatureImage/>
          <SignatureComments/>
          <WindowsVersion>10.0</WindowsVersion>
          <OfficeVersion>16.0</OfficeVersion>
          <ApplicationVersion>16.0</ApplicationVersion>
          <Monitors>3</Monitors>
          <HorizontalResolution>1920</HorizontalResolution>
          <VerticalResolution>1080</VerticalResolution>
          <ColorDepth>32</ColorDepth>
          <SignatureProviderId>{00000000-0000-0000-0000-000000000000}</SignatureProviderId>
          <SignatureProviderUrl/>
          <SignatureProviderDetails>9</SignatureProviderDetails>
          <SignatureType>1</SignatureType>
        </SignatureInfoV1>
        <SignatureInfoV2 xmlns="http://schemas.microsoft.com/office/2006/digsig">
          <Address1/>
          <Address2/>
        </SignatureInfoV2>
      </SignatureProperty>
    </SignatureProperties>
  </Object>
  <Object>
    <xd:QualifyingProperties xmlns:xd="http://uri.etsi.org/01903/v1.3.2#" Target="#idPackageSignature">
      <xd:SignedProperties Id="idSignedProperties">
        <xd:SignedSignatureProperties>
          <xd:SigningTime>2021-01-22T19:23:14Z</xd:SigningTime>
          <xd:SigningCertificate>
            <xd:Cert>
              <xd:CertDigest>
                <DigestMethod Algorithm="http://www.w3.org/2001/04/xmlenc#sha256"/>
                <DigestValue>mE/Yn9K4SaJMpMLOt7LrlkVMGORtylSl38AXtt7sU8E=</DigestValue>
              </xd:CertDigest>
              <xd:IssuerSerial>
                <X509IssuerName>CN=U.S. Department of Transportation Agency CA G4, OU=U.S. Department of Transportation, O=U.S. Government, C=US</X509IssuerName>
                <X509SerialNumber>50376291103976742959472202360329337987</X509SerialNumber>
              </xd:IssuerSerial>
            </xd:Cert>
          </xd:SigningCertificate>
          <xd:SignaturePolicyIdentifier>
            <xd:SignaturePolicyImplied/>
          </xd:SignaturePolicyIdentifier>
          <xd:SignatureProductionPlace>
            <xd:City/>
            <xd:StateOrProvince/>
            <xd:PostalCode/>
            <xd:CountryName/>
          </xd:SignatureProductionPlace>
          <xd:SignerRole>
            <xd:ClaimedRoles>
              <xd:ClaimedRole>Author</xd:ClaimedRole>
            </xd:ClaimedRoles>
          </xd:SignerRole>
        </xd:SignedSignatureProperties>
        <xd:SignedDataObjectProperties>
          <xd:CommitmentTypeIndication>
            <xd:CommitmentTypeId>
              <xd:Identifier>http://uri.etsi.org/01903/v1.2.2#ProofOfCreation</xd:Identifier>
              <xd:Description>Created this document</xd:Description>
            </xd:CommitmentTypeId>
            <xd:AllSignedDataObjects/>
          </xd:CommitmentTypeIndication>
        </xd:SignedDataObjectProperties>
      </xd:SignedProperties>
      <xd:UnsignedProperties>
        <xd:UnsignedSignatureProperties>
          <xd:CertificateValues>
            <xd:EncapsulatedX509Certificate>MIIFEDCCA/igAwIBAgIQYakPPl/1Mvn+YgnZMSeagjANBgkqhkiG9w0BAQsFADBYMQswCQYDVQQGEwJVUzEdMBsGA1UEChMUU3ltYW50ZWMgQ29ycG9yYXRpb24xKjAoBgNVBAMTIVN5bWFudGVjIFNTUCBJbnRlcm1lZGlhdGUgQ0EgLSBHNDAeFw0xNDEyMTEwMDAwMDBaFw0yNDExMTEyMzU5NTlaMIGMMQswCQYDVQQGEwJVUzEYMBYGA1UEChMPVS5TLiBHb3Zlcm5tZW50MSowKAYDVQQLEyFVLlMuIERlcGFydG1lbnQgb2YgVHJhbnNwb3J0YXRpb24xNzA1BgNVBAMTLlUuUy4gRGVwYXJ0bWVudCBvZiBUcmFuc3BvcnRhdGlvbiBBZ2VuY3kgQ0EgRzQwggEiMA0GCSqGSIb3DQEBAQUAA4IBDwAwggEKAoIBAQDW3FVGe9190OXemqMge+XyeDIIxIQMPYZuKl7/1rhtD3w8/OmYV59AU7pNYCfDpx/ZiNZP5a7mYQb097HucXwltkGPn3fmCOVUuSwyIta+A6NnsXv6QURchmmbaFZIBqTwRjggXhml0Vx7IIw4KrLP87hfRJqDmweiY6/Go168BPG9+LJ137bn1te84Pdg9QsuQRX1fcJWHmKJPwvHO59sojchd/vqMyA2i6IkyM43aF07ZQnmmd1usVXskqFkatu1ANU9/EKlMODRmDbnyQ4AF9vletoBdCVVuAv2vDMuObrcTEMl/dI0FMq2gfRyQZ9oiYArMj7lxgnvOlYXFUgjAgMBAAGjggGfMIIBmzB/BggrBgEFBQcBAQRzMHEwJwYIKwYBBQUHMAGGG2h0dHA6Ly9zc3Atb2NzcC5zeW1hdXRoLmNvbTBGBggrBgEFBQcwAoY6aHR0cDovL3NzcC1haWEuc3ltYXV0aC5jb20vU1NQL0NlcnRzX2lzc3VlZF90b19TU1BDQUc0LnA3YzASBgNVHRMBAf8ECDAGAQH/AgEAME8GA1UdIARIMEYwDAYKYIZIAWUDAgEDBjAMBgpghkgBZQMCAQMHMAwGCmCGSAFlAwIBAw0wDAYKYIZIAWUDAgEDEDAMBgpghkgBZQMCAQMRMDkGA1UdHwQyMDAwLqAsoCqGKGh0dHA6Ly9zc3AtY3JsLnN5bWF1dGguY29tL1NTUC9TU1BHNC5jcmwwDgYDVR0PAQH/BAQDAgEGMCgGA1UdEQQhMB+kHTAbMRkwFwYDVQQDExBTeW1hbnRlY1BLSS0yLTE0MB0GA1UdDgQWBBRnww++PpoXLlosifBqH9Y+G8sOVTAfBgNVHSMEGDAWgBT/zDTR20rh4cIL0tvrgHxzDHVfZjANBgkqhkiG9w0BAQsFAAOCAQEAOM82EwsLrBoHAoTugavemE1ybOPHEtpJf/mFuH3R42s9H0mrAFT4AeGmUtc8XE78UPQ6vxWq5wYbw99tN2tG1blZSZ1WhSAHLqW6iJiXZLygI42dm6Hf3FA/rWGqav+F5yOv8mbjkmsRzmT5OffGZlpJvo+RvmZPutco/RGqtT6+VIQ+clCmJivN9JqkjvDGyAMnscdkywimekYfQwDHEMXDkK6/oJW+W2hHrL28wcWWUo9w+ha+Skn5b0lLm/iC/t7CkvrPPJGEkSmE5S59rJO3grpl7SXhz8QiPmifqYTK265DnXVaOvSJR4FcTHXoQMgDRWtp6FQk5eBW3KM6TA==</xd:EncapsulatedX509Certificate>
            <xd:EncapsulatedX509Certificate>MIIFODCCBCCgAwIBAgICJY4wDQYJKoZIhvcNAQELBQAwWTELMAkGA1UEBhMCVVMxGDAWBgNVBAoTD1UuUy4gR292ZXJubWVudDENMAsGA1UECxMERlBLSTEhMB8GA1UEAxMYRmVkZXJhbCBDb21tb24gUG9saWN5IENBMB4XDTE0MTExMjE1NDAxMFoXDTI0MTExMjE1Mzk1OVowWDELMAkGA1UEBhMCVVMxHTAbBgNVBAoTFFN5bWFudGVjIENvcnBvcmF0aW9uMSowKAYDVQQDEyFTeW1hbnRlYyBTU1AgSW50ZXJtZWRpYXRlIENBIC0gRzQwggEiMA0GCSqGSIb3DQEBAQUAA4IBDwAwggEKAoIBAQDf7AaRyHztQNpQRygNBu7MivKvND+elmYuA6m1BZUROEUy7Y7BfQo2Xje0CZKSHOdfmYlm6GxTKFZIzjVSArtd2wwOWT9vz6+h2GjME/UdGCpOImHd9EXkzofigopI9PtYmdDH/6KFfI1lV6OjrYPK6qMU2+HROX7mxzQbIVrv9E0daSVTgzUuE8K1XXxrh4iKgL0NZrbOU4SlLovhNpmmQ2bz5mWYivkxsrdM/4N72c96tMgfVReMZK24IAspPfZh6bl/lW73USqCI3VUCaOd857TGQmQzTRbQLu/GfOtk5uS9Tt5fJ7bCX0mcW9H+5yRdwzdr6GRHJ4Q6eqmz0cbAgMBAAGjggIJMIICBTAPBgNVHRMBAf8EBTADAQH/MHkGA1UdIARyMHAwDAYKYIZIAWUDAgEDBjAMBgpghkgBZQMCAQMHMAwGCmCGSAFlAwIBAwgwDAYKYIZIAWUDAgEDJDAMBgpghkgBZQMCAQMNMAwGCmCGSAFlAwIBAxEwDAYKYIZIAWUDAgEDJzAMBgpghkgBZQMCAQMQMFoGCCsGAQUFBwELBE4wTDBKBggrBgEFBQcwBYY+aHR0cDovL3NzcC1zaWEuc3ltYXV0aC5jb20vU1NQL0NlcnRzX2lzc3VlZF9ieV9TWU1DU1NQQ0FHNC5wN2MwTwYIKwYBBQUHAQEEQzBBMD8GCCsGAQUFBzAChjNodHRwOi8vaHR0cC5mcGtpLmdvdi9mY3BjYS9jYUNlcnRzSXNzdWVkVG9mY3BjYS5wN2MwDAYDVR0kBAUwA4EBADAKBgNVHTYEAwIBADApBgNVHREEIjAgpB4wHDEaMBgGA1UEAxMRU3ltYW50ZWNQS0ktMS03NjIwDgYDVR0PAQH/BAQDAgEGMB8GA1UdIwQYMBaAFK0MenVc5fOYxHmYDqwo/Zf05wL8MDUGA1UdHwQuMCwwKqAooCaGJGh0dHA6Ly9odHRwLmZwa2kuZ292L2ZjcGNhL2ZjcGNhLmNybDAdBgNVHQ4EFgQU/8w00dtK4eHCC9Lb64B8cwx1X2YwDQYJKoZIhvcNAQELBQADggEBAG+ns1p7tmvXUpkQp+V1OcOAVoZwtCGs3GMRZMuAgTMOeW+jRs5BxXH70vM1xbCZMOFY6FYlaBiyqXpZuXAhV2CXmVuF57vaSJAr7b9coq4xkiyndA98rYoUryc3jdFMMXDCgK1lZnnGZI0bOkGUjHg6oErTuYoSdkV0D5a+QOwy5QizlQr3ZWbT1knko6ciV1kxXc0yA9JJSLpT/4SkfY1Lq6iX9jTw303g7e6cTAbx4nJmfWyrI/Crt4ma/M70wtQyIamCQHP2ovwiHKi3Zleub/uoVmWN5HH/SE2HZgMyHvDURKUPlQ3l9pzqLkpJO+ApcCgXj1Z7n2/sbLKhrPs=</xd:EncapsulatedX509Certificate>
            <xd:EncapsulatedX509Certificate>MIIEYDCCA0igAwIBAgICATAwDQYJKoZIhvcNAQELBQAwWTELMAkGA1UEBhMCVVMxGDAWBgNVBAoTD1UuUy4gR292ZXJubWVudDENMAsGA1UECxMERlBLSTEhMB8GA1UEAxMYRmVkZXJhbCBDb21tb24gUG9saWN5IENBMB4XDTEwMTIwMTE2NDUyN1oXDTMwMTIwMTE2NDUyN1owWTELMAkGA1UEBhMCVVMxGDAWBgNVBAoTD1UuUy4gR292ZXJubWVudDENMAsGA1UECxMERlBLSTEhMB8GA1UEAxMYRmVkZXJhbCBDb21tb24gUG9saWN5IENBMIIBIjANBgkqhkiG9w0BAQEFAAOCAQ8AMIIBCgKCAQEA2HX7NRY0WkG/Wq9cMAQUHK14RLXqJup1YcfNNnn4fNi9KVFmWSHjeavUeL6wLbCh1bI1FiPQzB6+Duir3MPJ1hLXp3JoGDG4FyKyPn66CG3G/dFYLGmgA/Aqo/Y/ISU937cyxY4nsyOl4FKzXZbpsLjFxZ+7xaBugkC7xScFNknWJidpDDSPzyd6KgqjQV+NHQOGgxXgVcHFmCye7Bpy3EjBPvmE0oSCwRvDdDa3ucc2Mnr4MrbQNq4iGDGMUHMhnv6DOzCIJOPpwX7e7ZjHH5IQip9bYi+dpLzVhW86/clTpyBLqtsgqyFOHQ1O5piF5asRR12dP8QjwOMUBm7+nQIDAQABo4IBMDCCASwwDwYDVR0TAQH/BAUwAwEB/zCB6QYIKwYBBQUHAQsEgdwwgdkwPwYIKwYBBQUHMAWGM2h0dHA6Ly9odHRwLmZwa2kuZ292L2ZjcGNhL2NhQ2VydHNJc3N1ZWRCeWZjcGNhLnA3YzCBlQYIKwYBBQUHMAWGgYhsZGFwOi8vbGRhcC5mcGtpLmdvdi9jbj1GZWRlcmFsJTIwQ29tbW9uJTIwUG9saWN5JTIwQ0Esb3U9RlBLSSxvPVUuUy4lMjBHb3Zlcm5tZW50LGM9VVM/Y0FDZXJ0aWZpY2F0ZTtiaW5hcnksY3Jvc3NDZXJ0aWZpY2F0ZVBhaXI7YmluYXJ5MA4GA1UdDwEB/wQEAwIBBjAdBgNVHQ4EFgQUrQx6dVzl85jEeZgOrCj9l/TnAvwwDQYJKoZIhvcNAQELBQADggEBAI9z2uF/gLGH9uwsz9GEYx728Yi3mvIRte9UrYpuGDco71wb5O9Qt2wmGCMiTR0mRyDpCZzicGJxqxHPkYnos/UqoEfAFMtOQsHdDA4b8Idb7OV316rgVNdF9IU+7LQd3nyKf1tNnJaK0KIyn9psMQz4pO9+c+iR3Ah6cFqgr2KBWfgAdKLI3VTKQVZHvenAT+0g3eOlCd+uKML80cgX2BLHb94u6b2akfI8WpQukSKAiaGMWMyDeiYZdQKlDn0KJnNR6obLB6jI/WNaNZvSr79PMUjBhHDbNXuaGQ/lj/RqDG8z2esccKIN47lQA2EC/0rskqTcLe4qNJMHtyznGI8=</xd:EncapsulatedX509Certificate>
          </xd:CertificateValues>
        </xd:UnsignedSignatureProperties>
      </xd:UnsignedProperties>
    </xd:QualifyingProperties>
  </Object>
</Signature>
</file>

<file path=docProps/app.xml><?xml version="1.0" encoding="utf-8"?>
<Properties xmlns="http://schemas.openxmlformats.org/officeDocument/2006/extended-properties" xmlns:vt="http://schemas.openxmlformats.org/officeDocument/2006/docPropsVTypes">
  <TotalTime>1970</TotalTime>
  <Words>13508</Words>
  <Application>Microsoft Office PowerPoint</Application>
  <PresentationFormat>On-screen Show (16:9)</PresentationFormat>
  <Paragraphs>1123</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Roboto</vt:lpstr>
      <vt:lpstr>Arial</vt:lpstr>
      <vt:lpstr>Times New Roman</vt:lpstr>
      <vt:lpstr>Material</vt:lpstr>
      <vt:lpstr>U.S. Open Science Policy Perspectives &amp; Transportation https://doi.org/10.21949/1520725</vt:lpstr>
      <vt:lpstr>Disclaimer</vt:lpstr>
      <vt:lpstr>Contents</vt:lpstr>
      <vt:lpstr>Sharing U.S. Research before “Open Science”</vt:lpstr>
      <vt:lpstr>Freeway Data for Incident and Nonincident Conditions</vt:lpstr>
      <vt:lpstr>Science Imprisoned in PDFs</vt:lpstr>
      <vt:lpstr>Opening U.S. Government-Funded Science</vt:lpstr>
      <vt:lpstr>Opening U.S. Government-Funded Science: Polices 2005 to 2019</vt:lpstr>
      <vt:lpstr>Opening U.S. Government-Funded Science: Practices</vt:lpstr>
      <vt:lpstr>OSTP Subcommittee on Open Science</vt:lpstr>
      <vt:lpstr>Public Access Implementation Working Group (PAIWG)</vt:lpstr>
      <vt:lpstr>Opening U.S. Government-Funded Science: Technology: Data.gov</vt:lpstr>
      <vt:lpstr>U.S. DOT’s Open Data</vt:lpstr>
      <vt:lpstr>Repository &amp; Open Science Access Portal (ROSA P)</vt:lpstr>
      <vt:lpstr>COVID-19 Transportation Statistics from BTS</vt:lpstr>
      <vt:lpstr>Opening U.S. Government-Funded Science: Resources.data.gov</vt:lpstr>
      <vt:lpstr>Opening U.S. Government-Funded Science: Challenges</vt:lpstr>
      <vt:lpstr>Opening U.S. Government-Funded Science: Conclusions</vt:lpstr>
      <vt:lpstr>Supplemental Slides</vt:lpstr>
      <vt:lpstr>Science.gov</vt:lpstr>
      <vt:lpstr>U.S. DOT Research Hub </vt:lpstr>
      <vt:lpstr>ITS JPO CodeHub </vt:lpstr>
      <vt:lpstr>U.S. DOT Secure Data Commons </vt:lpstr>
      <vt:lpstr>National Transportation Data Preservation Network (NTDPN)</vt:lpstr>
      <vt:lpstr>NCHRP Report 936</vt:lpstr>
      <vt:lpstr>Links to resources</vt:lpstr>
      <vt:lpstr>Links to resources (continued)</vt:lpstr>
      <vt:lpstr>Links to resources (continued)</vt:lpstr>
      <vt:lpstr>Links to resources (continued)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Open Science Policy Perspectives &amp; Transportation</dc:title>
  <dc:creator>Christiansen, Leighton (OST)</dc:creator>
  <cp:keywords>Transportation; Policy; COVID-19</cp:keywords>
  <cp:lastModifiedBy>Christiansen, Leighton (OST)</cp:lastModifiedBy>
  <cp:revision>266</cp:revision>
  <cp:lastPrinted>2021-01-22T19:20:10Z</cp:lastPrinted>
  <dcterms:modified xsi:type="dcterms:W3CDTF">2021-01-22T19:22:28Z</dcterms:modified>
</cp:coreProperties>
</file>